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4"/>
  </p:notesMasterIdLst>
  <p:sldIdLst>
    <p:sldId id="256" r:id="rId3"/>
    <p:sldId id="257" r:id="rId4"/>
    <p:sldId id="259" r:id="rId5"/>
    <p:sldId id="276" r:id="rId6"/>
    <p:sldId id="277" r:id="rId7"/>
    <p:sldId id="279" r:id="rId8"/>
    <p:sldId id="280" r:id="rId9"/>
    <p:sldId id="281" r:id="rId10"/>
    <p:sldId id="288" r:id="rId11"/>
    <p:sldId id="291" r:id="rId12"/>
    <p:sldId id="292" r:id="rId13"/>
    <p:sldId id="293" r:id="rId14"/>
    <p:sldId id="285" r:id="rId15"/>
    <p:sldId id="282" r:id="rId16"/>
    <p:sldId id="284" r:id="rId17"/>
    <p:sldId id="290" r:id="rId18"/>
    <p:sldId id="289" r:id="rId19"/>
    <p:sldId id="286" r:id="rId20"/>
    <p:sldId id="287" r:id="rId21"/>
    <p:sldId id="295" r:id="rId22"/>
    <p:sldId id="29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F9AA1B"/>
    <a:srgbClr val="D47A02"/>
    <a:srgbClr val="21FF36"/>
    <a:srgbClr val="F18309"/>
    <a:srgbClr val="FF4B4B"/>
    <a:srgbClr val="BA6B02"/>
    <a:srgbClr val="0F4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91" autoAdjust="0"/>
    <p:restoredTop sz="70201" autoAdjust="0"/>
  </p:normalViewPr>
  <p:slideViewPr>
    <p:cSldViewPr>
      <p:cViewPr varScale="1">
        <p:scale>
          <a:sx n="51" d="100"/>
          <a:sy n="51" d="100"/>
        </p:scale>
        <p:origin x="-1925" y="-77"/>
      </p:cViewPr>
      <p:guideLst>
        <p:guide orient="horz" pos="2160"/>
        <p:guide pos="2880"/>
      </p:guideLst>
    </p:cSldViewPr>
  </p:slideViewPr>
  <p:outlineViewPr>
    <p:cViewPr>
      <p:scale>
        <a:sx n="33" d="100"/>
        <a:sy n="33" d="100"/>
      </p:scale>
      <p:origin x="0" y="5083"/>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F7AA6-A4B2-473A-BB2F-1BA0C907036D}" type="datetimeFigureOut">
              <a:rPr lang="en-US" smtClean="0"/>
              <a:t>08/19/2014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A83D4-B81D-46A7-8CF7-36DEAA0A1A50}" type="slidenum">
              <a:rPr lang="en-US" smtClean="0"/>
              <a:t>‹#›</a:t>
            </a:fld>
            <a:endParaRPr lang="en-US"/>
          </a:p>
        </p:txBody>
      </p:sp>
    </p:spTree>
    <p:extLst>
      <p:ext uri="{BB962C8B-B14F-4D97-AF65-F5344CB8AC3E}">
        <p14:creationId xmlns:p14="http://schemas.microsoft.com/office/powerpoint/2010/main" val="295015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an introductory level presentation intended for general audiences</a:t>
            </a:r>
            <a:r>
              <a:rPr lang="en-US" baseline="0" dirty="0" smtClean="0"/>
              <a:t> and particularly kids with parents. It is intended to be fun and informative with numerous animations and pictures. Some base level audience understanding of </a:t>
            </a:r>
            <a:r>
              <a:rPr lang="en-US" baseline="0" dirty="0" err="1" smtClean="0"/>
              <a:t>stormwater</a:t>
            </a:r>
            <a:r>
              <a:rPr lang="en-US" baseline="0" dirty="0" smtClean="0"/>
              <a:t> runoff is beneficial (Ex. Companion slideshow entitled “</a:t>
            </a:r>
            <a:r>
              <a:rPr lang="en-US" baseline="0" dirty="0" err="1" smtClean="0"/>
              <a:t>Stormwater</a:t>
            </a:r>
            <a:r>
              <a:rPr lang="en-US" baseline="0" dirty="0" smtClean="0"/>
              <a:t> Runoff 101” which would be viewed first. Presentation time is 10-20 minutes depending on questions and audience involvement.</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1</a:t>
            </a:fld>
            <a:endParaRPr lang="en-US"/>
          </a:p>
        </p:txBody>
      </p:sp>
    </p:spTree>
    <p:extLst>
      <p:ext uri="{BB962C8B-B14F-4D97-AF65-F5344CB8AC3E}">
        <p14:creationId xmlns:p14="http://schemas.microsoft.com/office/powerpoint/2010/main" val="1252011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as </a:t>
            </a:r>
            <a:r>
              <a:rPr lang="en-US" baseline="0" dirty="0" smtClean="0"/>
              <a:t>algae blooms. Algae blooms can clog the surface of </a:t>
            </a:r>
            <a:r>
              <a:rPr lang="en-US" baseline="0" dirty="0" err="1" smtClean="0"/>
              <a:t>waterbodies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11</a:t>
            </a:fld>
            <a:endParaRPr lang="en-US"/>
          </a:p>
        </p:txBody>
      </p:sp>
    </p:spTree>
    <p:extLst>
      <p:ext uri="{BB962C8B-B14F-4D97-AF65-F5344CB8AC3E}">
        <p14:creationId xmlns:p14="http://schemas.microsoft.com/office/powerpoint/2010/main" val="391268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a:t>
            </a:r>
            <a:r>
              <a:rPr lang="en-US" baseline="0" dirty="0" smtClean="0"/>
              <a:t> much algae also can result in low dissolved oxygen levels in water (Hypoxia) and result in fish kills. While algae and plants </a:t>
            </a:r>
            <a:r>
              <a:rPr lang="en-US" u="sng" baseline="0" dirty="0" smtClean="0"/>
              <a:t>produce oxygen during the day</a:t>
            </a:r>
            <a:r>
              <a:rPr lang="en-US" baseline="0" dirty="0" smtClean="0"/>
              <a:t>, they </a:t>
            </a:r>
            <a:r>
              <a:rPr lang="en-US" u="sng" baseline="0" dirty="0" smtClean="0"/>
              <a:t>consume oxygen at night</a:t>
            </a:r>
            <a:r>
              <a:rPr lang="en-US" baseline="0" dirty="0" smtClean="0"/>
              <a:t>. Waters that contain lots of algae can have early morning fish kills resulting from the reduced oxygen from algae respiration as well as decomposition of dead algae which also consumes oxygen.</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12</a:t>
            </a:fld>
            <a:endParaRPr lang="en-US"/>
          </a:p>
        </p:txBody>
      </p:sp>
    </p:spTree>
    <p:extLst>
      <p:ext uri="{BB962C8B-B14F-4D97-AF65-F5344CB8AC3E}">
        <p14:creationId xmlns:p14="http://schemas.microsoft.com/office/powerpoint/2010/main" val="724461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Animals do what animals do</a:t>
            </a:r>
            <a:r>
              <a:rPr lang="en-US" baseline="0" dirty="0" smtClean="0"/>
              <a:t> &amp; they </a:t>
            </a:r>
            <a:r>
              <a:rPr lang="en-US" dirty="0" smtClean="0"/>
              <a:t>don’t have toilets that go to wastewater treatment plants. Too much animal waste in one place can lead to nasty bacteria in nearby streams. Be mindful to pick up after pets near </a:t>
            </a:r>
            <a:r>
              <a:rPr lang="en-US" dirty="0" err="1" smtClean="0"/>
              <a:t>waterbodies</a:t>
            </a:r>
            <a:r>
              <a:rPr lang="en-US" baseline="0" dirty="0" smtClean="0"/>
              <a:t> and storm drains.</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13</a:t>
            </a:fld>
            <a:endParaRPr lang="en-US"/>
          </a:p>
        </p:txBody>
      </p:sp>
    </p:spTree>
    <p:extLst>
      <p:ext uri="{BB962C8B-B14F-4D97-AF65-F5344CB8AC3E}">
        <p14:creationId xmlns:p14="http://schemas.microsoft.com/office/powerpoint/2010/main" val="1995116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Oil Grease &amp; metals are common pollutants often associated with routine operation of automobiles. While amount</a:t>
            </a:r>
            <a:r>
              <a:rPr lang="en-US" baseline="0" dirty="0" smtClean="0"/>
              <a:t> from a single car may be small … there are a LOT of cars on the roads these days.</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14</a:t>
            </a:fld>
            <a:endParaRPr lang="en-US"/>
          </a:p>
        </p:txBody>
      </p:sp>
    </p:spTree>
    <p:extLst>
      <p:ext uri="{BB962C8B-B14F-4D97-AF65-F5344CB8AC3E}">
        <p14:creationId xmlns:p14="http://schemas.microsoft.com/office/powerpoint/2010/main" val="3023833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lumberjack is also not being responsible</a:t>
            </a:r>
            <a:r>
              <a:rPr lang="en-US" baseline="0" dirty="0" smtClean="0"/>
              <a:t> with the disposal of oil…</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15</a:t>
            </a:fld>
            <a:endParaRPr lang="en-US"/>
          </a:p>
        </p:txBody>
      </p:sp>
    </p:spTree>
    <p:extLst>
      <p:ext uri="{BB962C8B-B14F-4D97-AF65-F5344CB8AC3E}">
        <p14:creationId xmlns:p14="http://schemas.microsoft.com/office/powerpoint/2010/main" val="259327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of leaking oil. Oil can</a:t>
            </a:r>
            <a:r>
              <a:rPr lang="en-US" baseline="0" dirty="0" smtClean="0"/>
              <a:t> be observed with a rainbow sheen. Iron bacteria in water also can produce a rainbow sheen. If you poke the sheen with a stick or stone, iron bacteria will break apart while oil will quickly draw back together.</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16</a:t>
            </a:fld>
            <a:endParaRPr lang="en-US"/>
          </a:p>
        </p:txBody>
      </p:sp>
    </p:spTree>
    <p:extLst>
      <p:ext uri="{BB962C8B-B14F-4D97-AF65-F5344CB8AC3E}">
        <p14:creationId xmlns:p14="http://schemas.microsoft.com/office/powerpoint/2010/main" val="2501657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often forgotten </a:t>
            </a:r>
            <a:r>
              <a:rPr lang="en-US" dirty="0" err="1" smtClean="0"/>
              <a:t>stormwater</a:t>
            </a:r>
            <a:r>
              <a:rPr lang="en-US" dirty="0" smtClean="0"/>
              <a:t> pollutant is the temperature of runoff. During the</a:t>
            </a:r>
            <a:r>
              <a:rPr lang="en-US" baseline="0" dirty="0" smtClean="0"/>
              <a:t> day road surfaces (especially dark roads) soak up heat from the sun. Afternoon rain storms can send very hot water into the drainage system. As a result small streams can have significant spikes in the stream temperature leading to stress or death of aquatic life.</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17</a:t>
            </a:fld>
            <a:endParaRPr lang="en-US"/>
          </a:p>
        </p:txBody>
      </p:sp>
    </p:spTree>
    <p:extLst>
      <p:ext uri="{BB962C8B-B14F-4D97-AF65-F5344CB8AC3E}">
        <p14:creationId xmlns:p14="http://schemas.microsoft.com/office/powerpoint/2010/main" val="1040661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Roofs also get very hot and can lead to similar stream impacts. Disconnecting roof runoff</a:t>
            </a:r>
            <a:r>
              <a:rPr lang="en-US" baseline="0" dirty="0" smtClean="0"/>
              <a:t> so that water can flow across cooler ground/grass greatly reduces the temperature of runoff.</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18</a:t>
            </a:fld>
            <a:endParaRPr lang="en-US"/>
          </a:p>
        </p:txBody>
      </p:sp>
    </p:spTree>
    <p:extLst>
      <p:ext uri="{BB962C8B-B14F-4D97-AF65-F5344CB8AC3E}">
        <p14:creationId xmlns:p14="http://schemas.microsoft.com/office/powerpoint/2010/main" val="902864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goes up comes</a:t>
            </a:r>
            <a:r>
              <a:rPr lang="en-US" baseline="0" dirty="0" smtClean="0"/>
              <a:t> back down. Rainfall itself can have some pollutants associated with cumulative exhaust/gas from industrial factories, car/plane exhaust, wildfires, toxic spills, etc. Fortunately with present day air quality treatment requirements at factories, on cars, etc., these levels of pollution are much lower than the past.</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19</a:t>
            </a:fld>
            <a:endParaRPr lang="en-US"/>
          </a:p>
        </p:txBody>
      </p:sp>
    </p:spTree>
    <p:extLst>
      <p:ext uri="{BB962C8B-B14F-4D97-AF65-F5344CB8AC3E}">
        <p14:creationId xmlns:p14="http://schemas.microsoft.com/office/powerpoint/2010/main" val="2064706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Garbage thrown on the land often finds its way into streams. Thanks to public education campaigns and increased awareness, this pollutant source has been greatly reduced, but keep up the good work and spread</a:t>
            </a:r>
            <a:r>
              <a:rPr lang="en-US" baseline="0" dirty="0" smtClean="0"/>
              <a:t> the word.</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20</a:t>
            </a:fld>
            <a:endParaRPr lang="en-US"/>
          </a:p>
        </p:txBody>
      </p:sp>
    </p:spTree>
    <p:extLst>
      <p:ext uri="{BB962C8B-B14F-4D97-AF65-F5344CB8AC3E}">
        <p14:creationId xmlns:p14="http://schemas.microsoft.com/office/powerpoint/2010/main" val="425182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pollutants to be discussed.</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3</a:t>
            </a:fld>
            <a:endParaRPr lang="en-US"/>
          </a:p>
        </p:txBody>
      </p:sp>
    </p:spTree>
    <p:extLst>
      <p:ext uri="{BB962C8B-B14F-4D97-AF65-F5344CB8AC3E}">
        <p14:creationId xmlns:p14="http://schemas.microsoft.com/office/powerpoint/2010/main" val="3113900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upcoming presentation will focus on different types of </a:t>
            </a:r>
            <a:r>
              <a:rPr lang="en-US" dirty="0" err="1" smtClean="0"/>
              <a:t>stormwater</a:t>
            </a:r>
            <a:r>
              <a:rPr lang="en-US" baseline="0" dirty="0" smtClean="0"/>
              <a:t> BMPs.</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21</a:t>
            </a:fld>
            <a:endParaRPr lang="en-US"/>
          </a:p>
        </p:txBody>
      </p:sp>
    </p:spTree>
    <p:extLst>
      <p:ext uri="{BB962C8B-B14F-4D97-AF65-F5344CB8AC3E}">
        <p14:creationId xmlns:p14="http://schemas.microsoft.com/office/powerpoint/2010/main" val="20410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sample residential lot &amp; road drainage cross section used in</a:t>
            </a:r>
            <a:r>
              <a:rPr lang="en-US" baseline="0" dirty="0" smtClean="0"/>
              <a:t> the presentation.</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4</a:t>
            </a:fld>
            <a:endParaRPr lang="en-US"/>
          </a:p>
        </p:txBody>
      </p:sp>
    </p:spTree>
    <p:extLst>
      <p:ext uri="{BB962C8B-B14F-4D97-AF65-F5344CB8AC3E}">
        <p14:creationId xmlns:p14="http://schemas.microsoft.com/office/powerpoint/2010/main" val="331878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our nefarious lumberjack trouble maker,</a:t>
            </a:r>
            <a:r>
              <a:rPr lang="en-US" baseline="0" dirty="0" smtClean="0"/>
              <a:t> who proceeds to DESTABILIZE the site by removing trees …</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5</a:t>
            </a:fld>
            <a:endParaRPr lang="en-US"/>
          </a:p>
        </p:txBody>
      </p:sp>
    </p:spTree>
    <p:extLst>
      <p:ext uri="{BB962C8B-B14F-4D97-AF65-F5344CB8AC3E}">
        <p14:creationId xmlns:p14="http://schemas.microsoft.com/office/powerpoint/2010/main" val="419326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&amp; grass/groundcover</a:t>
            </a:r>
            <a:r>
              <a:rPr lang="en-US" baseline="0" dirty="0" smtClean="0"/>
              <a:t> which exposes raw soil/dirt.</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6</a:t>
            </a:fld>
            <a:endParaRPr lang="en-US"/>
          </a:p>
        </p:txBody>
      </p:sp>
    </p:spTree>
    <p:extLst>
      <p:ext uri="{BB962C8B-B14F-4D97-AF65-F5344CB8AC3E}">
        <p14:creationId xmlns:p14="http://schemas.microsoft.com/office/powerpoint/2010/main" val="84203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Rain</a:t>
            </a:r>
            <a:r>
              <a:rPr lang="en-US" baseline="0" dirty="0" smtClean="0"/>
              <a:t>fall washes </a:t>
            </a:r>
            <a:r>
              <a:rPr lang="en-US" baseline="0" dirty="0" err="1" smtClean="0"/>
              <a:t>unstabilized</a:t>
            </a:r>
            <a:r>
              <a:rPr lang="en-US" baseline="0" dirty="0" smtClean="0"/>
              <a:t> dirt into the drainage system and into streams, lakes &amp; </a:t>
            </a:r>
            <a:r>
              <a:rPr lang="en-US" baseline="0" dirty="0" err="1" smtClean="0"/>
              <a:t>waterbodies</a:t>
            </a:r>
            <a:r>
              <a:rPr lang="en-US" baseline="0" dirty="0" smtClean="0"/>
              <a:t>. Arrow changes color as it picks up more and more dirt as it drains across the yard.</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7</a:t>
            </a:fld>
            <a:endParaRPr lang="en-US"/>
          </a:p>
        </p:txBody>
      </p:sp>
    </p:spTree>
    <p:extLst>
      <p:ext uri="{BB962C8B-B14F-4D97-AF65-F5344CB8AC3E}">
        <p14:creationId xmlns:p14="http://schemas.microsoft.com/office/powerpoint/2010/main" val="1773782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Sediment is one of the primary water pollutants. Apart from discoloring water, it can suffocate</a:t>
            </a:r>
            <a:r>
              <a:rPr lang="en-US" baseline="0" dirty="0" smtClean="0"/>
              <a:t> aquatic wildlife by clogging gills, covering skin pores on amphibians and burying eggs and small fry. Sediment also clouds water making it difficult for fish to see and reducing sunlight to underwater plants. Sediment acts like a sponge and serves as a surface for other pollutants to stick and for harmful bacteria to grow. </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8</a:t>
            </a:fld>
            <a:endParaRPr lang="en-US"/>
          </a:p>
        </p:txBody>
      </p:sp>
    </p:spTree>
    <p:extLst>
      <p:ext uri="{BB962C8B-B14F-4D97-AF65-F5344CB8AC3E}">
        <p14:creationId xmlns:p14="http://schemas.microsoft.com/office/powerpoint/2010/main" val="401697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mean</a:t>
            </a:r>
            <a:r>
              <a:rPr lang="en-US" baseline="0" dirty="0" smtClean="0"/>
              <a:t> old lumberjack is applying fertilizer irresponsibly to his yard. Fertilizers contain high levels of n</a:t>
            </a:r>
            <a:r>
              <a:rPr lang="en-US" dirty="0" smtClean="0"/>
              <a:t>utrients including Phosphorous and Nitrogen which can cause problems at high concentrations in water.</a:t>
            </a:r>
            <a:r>
              <a:rPr lang="en-US" baseline="0" dirty="0" smtClean="0"/>
              <a:t> Excess fertilizer in yards and on streets, sidewalks and driveways are washed into the drainage system and into streams during storms. </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9</a:t>
            </a:fld>
            <a:endParaRPr lang="en-US"/>
          </a:p>
        </p:txBody>
      </p:sp>
    </p:spTree>
    <p:extLst>
      <p:ext uri="{BB962C8B-B14F-4D97-AF65-F5344CB8AC3E}">
        <p14:creationId xmlns:p14="http://schemas.microsoft.com/office/powerpoint/2010/main" val="878340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Nutrients are a critical</a:t>
            </a:r>
            <a:r>
              <a:rPr lang="en-US" baseline="0" dirty="0" smtClean="0"/>
              <a:t> part of a healthy food web, providing food to plants at the base of the food chain… however, too much nutrients can cause problems…</a:t>
            </a:r>
            <a:endParaRPr lang="en-US" dirty="0"/>
          </a:p>
        </p:txBody>
      </p:sp>
      <p:sp>
        <p:nvSpPr>
          <p:cNvPr id="4" name="Slide Number Placeholder 3"/>
          <p:cNvSpPr>
            <a:spLocks noGrp="1"/>
          </p:cNvSpPr>
          <p:nvPr>
            <p:ph type="sldNum" sz="quarter" idx="10"/>
          </p:nvPr>
        </p:nvSpPr>
        <p:spPr/>
        <p:txBody>
          <a:bodyPr/>
          <a:lstStyle/>
          <a:p>
            <a:fld id="{844A83D4-B81D-46A7-8CF7-36DEAA0A1A50}" type="slidenum">
              <a:rPr lang="en-US" smtClean="0"/>
              <a:t>10</a:t>
            </a:fld>
            <a:endParaRPr lang="en-US"/>
          </a:p>
        </p:txBody>
      </p:sp>
    </p:spTree>
    <p:extLst>
      <p:ext uri="{BB962C8B-B14F-4D97-AF65-F5344CB8AC3E}">
        <p14:creationId xmlns:p14="http://schemas.microsoft.com/office/powerpoint/2010/main" val="383905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FC372D-56D7-4F22-8AF0-7C45ABA2EC11}" type="datetimeFigureOut">
              <a:rPr lang="en-US" smtClean="0"/>
              <a:t>08/19/2014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71DEC90-5267-4C4B-A159-F50D0B8F3C3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C372D-56D7-4F22-8AF0-7C45ABA2EC11}" type="datetimeFigureOut">
              <a:rPr lang="en-US" smtClean="0"/>
              <a:t>08/19/2014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C372D-56D7-4F22-8AF0-7C45ABA2EC11}" type="datetimeFigureOut">
              <a:rPr lang="en-US" smtClean="0"/>
              <a:t>08/19/2014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FC372D-56D7-4F22-8AF0-7C45ABA2EC11}" type="datetimeFigureOut">
              <a:rPr lang="en-US" smtClean="0">
                <a:solidFill>
                  <a:srgbClr val="DBF5F9">
                    <a:shade val="90000"/>
                  </a:srgbClr>
                </a:solidFill>
              </a:rPr>
              <a:pPr/>
              <a:t>08/19/2014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D71DEC90-5267-4C4B-A159-F50D0B8F3C33}"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406630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C372D-56D7-4F22-8AF0-7C45ABA2EC11}" type="datetimeFigureOut">
              <a:rPr lang="en-US" smtClean="0">
                <a:solidFill>
                  <a:srgbClr val="04617B">
                    <a:shade val="90000"/>
                  </a:srgbClr>
                </a:solidFill>
              </a:rPr>
              <a:pPr/>
              <a:t>08/19/2014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85724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FC372D-56D7-4F22-8AF0-7C45ABA2EC11}" type="datetimeFigureOut">
              <a:rPr lang="en-US" smtClean="0">
                <a:solidFill>
                  <a:srgbClr val="DBF5F9">
                    <a:shade val="90000"/>
                  </a:srgbClr>
                </a:solidFill>
              </a:rPr>
              <a:pPr/>
              <a:t>08/19/2014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D71DEC90-5267-4C4B-A159-F50D0B8F3C33}"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12305470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FC372D-56D7-4F22-8AF0-7C45ABA2EC11}" type="datetimeFigureOut">
              <a:rPr lang="en-US" smtClean="0">
                <a:solidFill>
                  <a:srgbClr val="04617B">
                    <a:shade val="90000"/>
                  </a:srgbClr>
                </a:solidFill>
              </a:rPr>
              <a:pPr/>
              <a:t>08/19/2014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90468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FC372D-56D7-4F22-8AF0-7C45ABA2EC11}" type="datetimeFigureOut">
              <a:rPr lang="en-US" smtClean="0">
                <a:solidFill>
                  <a:srgbClr val="04617B">
                    <a:shade val="90000"/>
                  </a:srgbClr>
                </a:solidFill>
              </a:rPr>
              <a:pPr/>
              <a:t>08/19/2014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30703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FC372D-56D7-4F22-8AF0-7C45ABA2EC11}" type="datetimeFigureOut">
              <a:rPr lang="en-US" smtClean="0">
                <a:solidFill>
                  <a:srgbClr val="04617B">
                    <a:shade val="90000"/>
                  </a:srgbClr>
                </a:solidFill>
              </a:rPr>
              <a:pPr/>
              <a:t>08/19/2014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31407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C372D-56D7-4F22-8AF0-7C45ABA2EC11}" type="datetimeFigureOut">
              <a:rPr lang="en-US" smtClean="0">
                <a:solidFill>
                  <a:srgbClr val="04617B">
                    <a:shade val="90000"/>
                  </a:srgbClr>
                </a:solidFill>
              </a:rPr>
              <a:pPr/>
              <a:t>08/19/2014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21557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FC372D-56D7-4F22-8AF0-7C45ABA2EC11}" type="datetimeFigureOut">
              <a:rPr lang="en-US" smtClean="0">
                <a:solidFill>
                  <a:srgbClr val="04617B">
                    <a:shade val="90000"/>
                  </a:srgbClr>
                </a:solidFill>
              </a:rPr>
              <a:pPr/>
              <a:t>08/19/2014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774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C372D-56D7-4F22-8AF0-7C45ABA2EC11}" type="datetimeFigureOut">
              <a:rPr lang="en-US" smtClean="0"/>
              <a:t>08/19/2014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FC372D-56D7-4F22-8AF0-7C45ABA2EC11}" type="datetimeFigureOut">
              <a:rPr lang="en-US" smtClean="0">
                <a:solidFill>
                  <a:srgbClr val="04617B">
                    <a:shade val="90000"/>
                  </a:srgbClr>
                </a:solidFill>
              </a:rPr>
              <a:pPr/>
              <a:t>08/19/2014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67189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C372D-56D7-4F22-8AF0-7C45ABA2EC11}" type="datetimeFigureOut">
              <a:rPr lang="en-US" smtClean="0">
                <a:solidFill>
                  <a:srgbClr val="04617B">
                    <a:shade val="90000"/>
                  </a:srgbClr>
                </a:solidFill>
              </a:rPr>
              <a:pPr/>
              <a:t>08/19/2014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51715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C372D-56D7-4F22-8AF0-7C45ABA2EC11}" type="datetimeFigureOut">
              <a:rPr lang="en-US" smtClean="0">
                <a:solidFill>
                  <a:srgbClr val="04617B">
                    <a:shade val="90000"/>
                  </a:srgbClr>
                </a:solidFill>
              </a:rPr>
              <a:pPr/>
              <a:t>08/19/2014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4579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FC372D-56D7-4F22-8AF0-7C45ABA2EC11}" type="datetimeFigureOut">
              <a:rPr lang="en-US" smtClean="0"/>
              <a:t>08/19/2014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EC90-5267-4C4B-A159-F50D0B8F3C3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FC372D-56D7-4F22-8AF0-7C45ABA2EC11}" type="datetimeFigureOut">
              <a:rPr lang="en-US" smtClean="0"/>
              <a:t>08/19/2014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FC372D-56D7-4F22-8AF0-7C45ABA2EC11}" type="datetimeFigureOut">
              <a:rPr lang="en-US" smtClean="0"/>
              <a:t>08/19/2014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FC372D-56D7-4F22-8AF0-7C45ABA2EC11}" type="datetimeFigureOut">
              <a:rPr lang="en-US" smtClean="0"/>
              <a:t>08/19/2014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C372D-56D7-4F22-8AF0-7C45ABA2EC11}" type="datetimeFigureOut">
              <a:rPr lang="en-US" smtClean="0"/>
              <a:t>08/19/2014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FC372D-56D7-4F22-8AF0-7C45ABA2EC11}" type="datetimeFigureOut">
              <a:rPr lang="en-US" smtClean="0"/>
              <a:t>08/19/2014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DEC90-5267-4C4B-A159-F50D0B8F3C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FC372D-56D7-4F22-8AF0-7C45ABA2EC11}" type="datetimeFigureOut">
              <a:rPr lang="en-US" smtClean="0"/>
              <a:t>08/19/2014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71DEC90-5267-4C4B-A159-F50D0B8F3C3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FC372D-56D7-4F22-8AF0-7C45ABA2EC11}" type="datetimeFigureOut">
              <a:rPr lang="en-US" smtClean="0"/>
              <a:t>08/19/2014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1DEC90-5267-4C4B-A159-F50D0B8F3C3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FC372D-56D7-4F22-8AF0-7C45ABA2EC11}" type="datetimeFigureOut">
              <a:rPr lang="en-US" smtClean="0">
                <a:solidFill>
                  <a:srgbClr val="04617B">
                    <a:shade val="90000"/>
                  </a:srgbClr>
                </a:solidFill>
              </a:rPr>
              <a:pPr/>
              <a:t>08/19/2014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1DEC90-5267-4C4B-A159-F50D0B8F3C33}"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6496083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g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1.gif"/><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32.jpg"/><Relationship Id="rId9" Type="http://schemas.openxmlformats.org/officeDocument/2006/relationships/image" Target="../media/image42.gif"/></Relationships>
</file>

<file path=ppt/slides/_rels/slide13.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50.jpeg"/><Relationship Id="rId3" Type="http://schemas.openxmlformats.org/officeDocument/2006/relationships/image" Target="../media/image8.png"/><Relationship Id="rId7" Type="http://schemas.openxmlformats.org/officeDocument/2006/relationships/image" Target="../media/image9.wmf"/><Relationship Id="rId12"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8.png"/><Relationship Id="rId7"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8.png"/><Relationship Id="rId7" Type="http://schemas.openxmlformats.org/officeDocument/2006/relationships/image" Target="../media/image59.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1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8.png"/><Relationship Id="rId7"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4.jpeg"/></Relationships>
</file>

<file path=ppt/slides/_rels/slide1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8.png"/><Relationship Id="rId7"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6.jpeg"/><Relationship Id="rId4" Type="http://schemas.openxmlformats.org/officeDocument/2006/relationships/image" Target="../media/image61.png"/><Relationship Id="rId9" Type="http://schemas.openxmlformats.org/officeDocument/2006/relationships/image" Target="../media/image65.jpe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8.png"/><Relationship Id="rId7" Type="http://schemas.openxmlformats.org/officeDocument/2006/relationships/image" Target="../media/image10.gif"/><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1.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wmf"/><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9.wmf"/><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ormwater"/>
          <p:cNvSpPr txBox="1"/>
          <p:nvPr/>
        </p:nvSpPr>
        <p:spPr>
          <a:xfrm>
            <a:off x="1447800" y="168569"/>
            <a:ext cx="3717171" cy="954107"/>
          </a:xfrm>
          <a:prstGeom prst="rect">
            <a:avLst/>
          </a:prstGeom>
          <a:noFill/>
        </p:spPr>
        <p:txBody>
          <a:bodyPr wrap="none" rtlCol="0">
            <a:spAutoFit/>
          </a:bodyPr>
          <a:lstStyle/>
          <a:p>
            <a:r>
              <a:rPr lang="en-US" sz="5600" b="1"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Stormwater</a:t>
            </a:r>
            <a:endParaRPr lang="en-US" sz="5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pic>
        <p:nvPicPr>
          <p:cNvPr id="7" name="Big Swamp"/>
          <p:cNvPicPr>
            <a:picLocks noChangeAspect="1"/>
          </p:cNvPicPr>
          <p:nvPr/>
        </p:nvPicPr>
        <p:blipFill rotWithShape="1">
          <a:blip r:embed="rId3">
            <a:extLst>
              <a:ext uri="{28A0092B-C50C-407E-A947-70E740481C1C}">
                <a14:useLocalDpi xmlns:a14="http://schemas.microsoft.com/office/drawing/2010/main" val="0"/>
              </a:ext>
            </a:extLst>
          </a:blip>
          <a:srcRect l="19999" t="48437" r="32500" b="15600"/>
          <a:stretch/>
        </p:blipFill>
        <p:spPr>
          <a:xfrm>
            <a:off x="4343400" y="4724400"/>
            <a:ext cx="4343400" cy="1752600"/>
          </a:xfrm>
          <a:prstGeom prst="rect">
            <a:avLst/>
          </a:prstGeom>
        </p:spPr>
      </p:pic>
      <p:sp>
        <p:nvSpPr>
          <p:cNvPr id="9" name="Pollution"/>
          <p:cNvSpPr txBox="1"/>
          <p:nvPr/>
        </p:nvSpPr>
        <p:spPr>
          <a:xfrm>
            <a:off x="5257800" y="5082654"/>
            <a:ext cx="2895600" cy="1323439"/>
          </a:xfrm>
          <a:prstGeom prst="rect">
            <a:avLst/>
          </a:prstGeom>
          <a:noFill/>
        </p:spPr>
        <p:txBody>
          <a:bodyPr wrap="square" rtlCol="0">
            <a:spAutoFit/>
          </a:bodyPr>
          <a:lstStyle/>
          <a:p>
            <a:r>
              <a:rPr 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rPr>
              <a:t>Pollution</a:t>
            </a:r>
            <a:endPar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hiller" panose="04020404031007020602" pitchFamily="82" charset="0"/>
            </a:endParaRPr>
          </a:p>
        </p:txBody>
      </p:sp>
      <p:pic>
        <p:nvPicPr>
          <p:cNvPr id="10" name="Half Swamp"/>
          <p:cNvPicPr>
            <a:picLocks noChangeAspect="1"/>
          </p:cNvPicPr>
          <p:nvPr/>
        </p:nvPicPr>
        <p:blipFill rotWithShape="1">
          <a:blip r:embed="rId3">
            <a:extLst>
              <a:ext uri="{28A0092B-C50C-407E-A947-70E740481C1C}">
                <a14:useLocalDpi xmlns:a14="http://schemas.microsoft.com/office/drawing/2010/main" val="0"/>
              </a:ext>
            </a:extLst>
          </a:blip>
          <a:srcRect l="19999" t="59382" r="32500" b="15600"/>
          <a:stretch/>
        </p:blipFill>
        <p:spPr>
          <a:xfrm>
            <a:off x="4343400" y="5257800"/>
            <a:ext cx="4343400" cy="1219200"/>
          </a:xfrm>
          <a:prstGeom prst="rect">
            <a:avLst/>
          </a:prstGeom>
        </p:spPr>
      </p:pic>
      <p:pic>
        <p:nvPicPr>
          <p:cNvPr id="8" name="Fish"/>
          <p:cNvPicPr>
            <a:picLocks noChangeAspect="1"/>
          </p:cNvPicPr>
          <p:nvPr/>
        </p:nvPicPr>
        <p:blipFill rotWithShape="1">
          <a:blip r:embed="rId4">
            <a:extLst>
              <a:ext uri="{28A0092B-C50C-407E-A947-70E740481C1C}">
                <a14:useLocalDpi xmlns:a14="http://schemas.microsoft.com/office/drawing/2010/main" val="0"/>
              </a:ext>
            </a:extLst>
          </a:blip>
          <a:srcRect t="9834" b="33368"/>
          <a:stretch/>
        </p:blipFill>
        <p:spPr>
          <a:xfrm>
            <a:off x="6324600" y="5105400"/>
            <a:ext cx="1371600" cy="762000"/>
          </a:xfrm>
          <a:prstGeom prst="rect">
            <a:avLst/>
          </a:prstGeom>
        </p:spPr>
      </p:pic>
      <p:grpSp>
        <p:nvGrpSpPr>
          <p:cNvPr id="24" name="Group 23"/>
          <p:cNvGrpSpPr/>
          <p:nvPr/>
        </p:nvGrpSpPr>
        <p:grpSpPr>
          <a:xfrm>
            <a:off x="-3808297" y="30707"/>
            <a:ext cx="3808297" cy="1264642"/>
            <a:chOff x="1295400" y="117590"/>
            <a:chExt cx="3808297" cy="1264642"/>
          </a:xfrm>
        </p:grpSpPr>
        <p:grpSp>
          <p:nvGrpSpPr>
            <p:cNvPr id="15" name="Group 14"/>
            <p:cNvGrpSpPr/>
            <p:nvPr/>
          </p:nvGrpSpPr>
          <p:grpSpPr>
            <a:xfrm>
              <a:off x="1295400" y="152400"/>
              <a:ext cx="1752601" cy="1229832"/>
              <a:chOff x="-2286000" y="457200"/>
              <a:chExt cx="1752601" cy="1229832"/>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99" y="644314"/>
                <a:ext cx="1295400" cy="85560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457200"/>
                <a:ext cx="1295400" cy="85560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803" y="831428"/>
                <a:ext cx="1295400" cy="855604"/>
              </a:xfrm>
              <a:prstGeom prst="rect">
                <a:avLst/>
              </a:prstGeom>
            </p:spPr>
          </p:pic>
        </p:grpSp>
        <p:grpSp>
          <p:nvGrpSpPr>
            <p:cNvPr id="16" name="Group 15"/>
            <p:cNvGrpSpPr/>
            <p:nvPr/>
          </p:nvGrpSpPr>
          <p:grpSpPr>
            <a:xfrm flipH="1">
              <a:off x="2067069" y="117590"/>
              <a:ext cx="1752601" cy="1229832"/>
              <a:chOff x="-2286000" y="457200"/>
              <a:chExt cx="1752601" cy="1229832"/>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99" y="644314"/>
                <a:ext cx="1295400" cy="85560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457200"/>
                <a:ext cx="1295400" cy="855604"/>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803" y="831428"/>
                <a:ext cx="1295400" cy="855604"/>
              </a:xfrm>
              <a:prstGeom prst="rect">
                <a:avLst/>
              </a:prstGeom>
            </p:spPr>
          </p:pic>
        </p:grpSp>
        <p:grpSp>
          <p:nvGrpSpPr>
            <p:cNvPr id="20" name="Group 19"/>
            <p:cNvGrpSpPr/>
            <p:nvPr/>
          </p:nvGrpSpPr>
          <p:grpSpPr>
            <a:xfrm>
              <a:off x="3351096" y="152400"/>
              <a:ext cx="1752601" cy="1229832"/>
              <a:chOff x="-2286000" y="457200"/>
              <a:chExt cx="1752601" cy="1229832"/>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99" y="644314"/>
                <a:ext cx="1295400" cy="85560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457200"/>
                <a:ext cx="1295400" cy="85560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803" y="831428"/>
                <a:ext cx="1295400" cy="855604"/>
              </a:xfrm>
              <a:prstGeom prst="rect">
                <a:avLst/>
              </a:prstGeom>
            </p:spPr>
          </p:pic>
        </p:grpSp>
      </p:grpSp>
      <p:pic>
        <p:nvPicPr>
          <p:cNvPr id="2050" name="Picture 2" descr="[Old Stamper Regul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13377">
            <a:off x="539637" y="2509152"/>
            <a:ext cx="3524250" cy="228600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9929" y="6512114"/>
            <a:ext cx="1375826" cy="369332"/>
          </a:xfrm>
          <a:prstGeom prst="rect">
            <a:avLst/>
          </a:prstGeom>
          <a:noFill/>
        </p:spPr>
        <p:txBody>
          <a:bodyPr wrap="none" rtlCol="0">
            <a:spAutoFit/>
          </a:bodyPr>
          <a:lstStyle/>
          <a:p>
            <a:r>
              <a:rPr lang="en-US" dirty="0" smtClean="0">
                <a:ln>
                  <a:solidFill>
                    <a:schemeClr val="bg1"/>
                  </a:solidFill>
                </a:ln>
                <a:solidFill>
                  <a:sysClr val="windowText" lastClr="000000"/>
                </a:solidFill>
              </a:rPr>
              <a:t>August</a:t>
            </a:r>
            <a:r>
              <a:rPr lang="en-US" dirty="0" smtClean="0">
                <a:ln>
                  <a:solidFill>
                    <a:schemeClr val="bg1"/>
                  </a:solidFill>
                </a:ln>
                <a:solidFill>
                  <a:sysClr val="windowText" lastClr="000000"/>
                </a:solidFill>
              </a:rPr>
              <a:t> </a:t>
            </a:r>
            <a:r>
              <a:rPr lang="en-US" dirty="0" smtClean="0">
                <a:ln>
                  <a:solidFill>
                    <a:schemeClr val="bg1"/>
                  </a:solidFill>
                </a:ln>
                <a:solidFill>
                  <a:sysClr val="windowText" lastClr="000000"/>
                </a:solidFill>
              </a:rPr>
              <a:t>2014</a:t>
            </a:r>
            <a:endParaRPr lang="en-US" dirty="0">
              <a:ln>
                <a:solidFill>
                  <a:schemeClr val="bg1"/>
                </a:solidFill>
              </a:ln>
              <a:solidFill>
                <a:sysClr val="windowText" lastClr="000000"/>
              </a:solidFill>
            </a:endParaRPr>
          </a:p>
        </p:txBody>
      </p:sp>
    </p:spTree>
    <p:extLst>
      <p:ext uri="{BB962C8B-B14F-4D97-AF65-F5344CB8AC3E}">
        <p14:creationId xmlns:p14="http://schemas.microsoft.com/office/powerpoint/2010/main" val="232861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2.22222E-6 L 0.57483 -0.00764 " pathEditMode="relative" rAng="0" ptsTypes="AA">
                                      <p:cBhvr>
                                        <p:cTn id="6" dur="2000" fill="hold"/>
                                        <p:tgtEl>
                                          <p:spTgt spid="24"/>
                                        </p:tgtEl>
                                        <p:attrNameLst>
                                          <p:attrName>ppt_x</p:attrName>
                                          <p:attrName>ppt_y</p:attrName>
                                        </p:attrNameLst>
                                      </p:cBhvr>
                                      <p:rCtr x="28733" y="-394"/>
                                    </p:animMotion>
                                  </p:childTnLst>
                                </p:cTn>
                              </p:par>
                            </p:childTnLst>
                          </p:cTn>
                        </p:par>
                        <p:par>
                          <p:cTn id="7" fill="hold">
                            <p:stCondLst>
                              <p:cond delay="2000"/>
                            </p:stCondLst>
                            <p:childTnLst>
                              <p:par>
                                <p:cTn id="8" presetID="14" presetClass="entr" presetSubtype="5" fill="hold" grpId="1"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vertical)">
                                      <p:cBhvr>
                                        <p:cTn id="10" dur="2700"/>
                                        <p:tgtEl>
                                          <p:spTgt spid="4"/>
                                        </p:tgtEl>
                                      </p:cBhvr>
                                    </p:animEffect>
                                  </p:childTnLst>
                                </p:cTn>
                              </p:par>
                              <p:par>
                                <p:cTn id="11" presetID="42" presetClass="path" presetSubtype="0" accel="50000" decel="50000" fill="hold" grpId="0" nodeType="withEffect">
                                  <p:stCondLst>
                                    <p:cond delay="0"/>
                                  </p:stCondLst>
                                  <p:childTnLst>
                                    <p:animMotion origin="layout" path="M -1.94444E-6 -1.48148E-6 L -0.0033 0.16158 " pathEditMode="relative" rAng="0" ptsTypes="AA">
                                      <p:cBhvr>
                                        <p:cTn id="12" dur="2000" fill="hold"/>
                                        <p:tgtEl>
                                          <p:spTgt spid="4"/>
                                        </p:tgtEl>
                                        <p:attrNameLst>
                                          <p:attrName>ppt_x</p:attrName>
                                          <p:attrName>ppt_y</p:attrName>
                                        </p:attrNameLst>
                                      </p:cBhvr>
                                      <p:rCtr x="-174" y="8079"/>
                                    </p:animMotion>
                                  </p:childTnLst>
                                </p:cTn>
                              </p:par>
                            </p:childTnLst>
                          </p:cTn>
                        </p:par>
                        <p:par>
                          <p:cTn id="13" fill="hold">
                            <p:stCondLst>
                              <p:cond delay="4700"/>
                            </p:stCondLst>
                            <p:childTnLst>
                              <p:par>
                                <p:cTn id="14" presetID="64" presetClass="path" presetSubtype="0" accel="50000" decel="50000" fill="hold" grpId="0" nodeType="afterEffect">
                                  <p:stCondLst>
                                    <p:cond delay="0"/>
                                  </p:stCondLst>
                                  <p:childTnLst>
                                    <p:animMotion origin="layout" path="M -3.33333E-6 0 L -3.33333E-6 -0.59306 " pathEditMode="relative" rAng="0" ptsTypes="AA">
                                      <p:cBhvr>
                                        <p:cTn id="15" dur="2000" fill="hold"/>
                                        <p:tgtEl>
                                          <p:spTgt spid="9"/>
                                        </p:tgtEl>
                                        <p:attrNameLst>
                                          <p:attrName>ppt_x</p:attrName>
                                          <p:attrName>ppt_y</p:attrName>
                                        </p:attrNameLst>
                                      </p:cBhvr>
                                      <p:rCtr x="0" y="-29653"/>
                                    </p:animMotion>
                                  </p:childTnLst>
                                </p:cTn>
                              </p:par>
                            </p:childTnLst>
                          </p:cTn>
                        </p:par>
                        <p:par>
                          <p:cTn id="16" fill="hold">
                            <p:stCondLst>
                              <p:cond delay="6700"/>
                            </p:stCondLst>
                            <p:childTnLst>
                              <p:par>
                                <p:cTn id="17" presetID="4" presetClass="entr" presetSubtype="16"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ox(in)">
                                      <p:cBhvr>
                                        <p:cTn id="19" dur="1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Dissolved Oxygen (Algae)</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00566"/>
            <a:ext cx="9144000" cy="4724400"/>
          </a:xfrm>
          <a:prstGeom prst="rect">
            <a:avLst/>
          </a:prstGeom>
        </p:spPr>
      </p:pic>
      <p:sp>
        <p:nvSpPr>
          <p:cNvPr id="13" name="Rectangle 12"/>
          <p:cNvSpPr/>
          <p:nvPr/>
        </p:nvSpPr>
        <p:spPr>
          <a:xfrm>
            <a:off x="6934200" y="2057400"/>
            <a:ext cx="228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0380" y="30203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4580" y="3216659"/>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35052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3352800"/>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6957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1"/>
          <p:cNvSpPr/>
          <p:nvPr/>
        </p:nvSpPr>
        <p:spPr>
          <a:xfrm flipH="1">
            <a:off x="4114800" y="3838856"/>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p:nvSpPr>
        <p:spPr>
          <a:xfrm>
            <a:off x="7239000" y="2888642"/>
            <a:ext cx="190500" cy="374124"/>
          </a:xfrm>
          <a:custGeom>
            <a:avLst/>
            <a:gdLst>
              <a:gd name="connsiteX0" fmla="*/ 0 w 190500"/>
              <a:gd name="connsiteY0" fmla="*/ 0 h 310624"/>
              <a:gd name="connsiteX1" fmla="*/ 190500 w 190500"/>
              <a:gd name="connsiteY1" fmla="*/ 0 h 310624"/>
              <a:gd name="connsiteX2" fmla="*/ 190500 w 190500"/>
              <a:gd name="connsiteY2" fmla="*/ 310624 h 310624"/>
              <a:gd name="connsiteX3" fmla="*/ 0 w 190500"/>
              <a:gd name="connsiteY3" fmla="*/ 310624 h 310624"/>
              <a:gd name="connsiteX4" fmla="*/ 0 w 190500"/>
              <a:gd name="connsiteY4" fmla="*/ 0 h 310624"/>
              <a:gd name="connsiteX0" fmla="*/ 50800 w 190500"/>
              <a:gd name="connsiteY0" fmla="*/ 0 h 340257"/>
              <a:gd name="connsiteX1" fmla="*/ 190500 w 190500"/>
              <a:gd name="connsiteY1" fmla="*/ 29633 h 340257"/>
              <a:gd name="connsiteX2" fmla="*/ 190500 w 190500"/>
              <a:gd name="connsiteY2" fmla="*/ 340257 h 340257"/>
              <a:gd name="connsiteX3" fmla="*/ 0 w 190500"/>
              <a:gd name="connsiteY3" fmla="*/ 340257 h 340257"/>
              <a:gd name="connsiteX4" fmla="*/ 50800 w 190500"/>
              <a:gd name="connsiteY4" fmla="*/ 0 h 340257"/>
              <a:gd name="connsiteX0" fmla="*/ 50800 w 190500"/>
              <a:gd name="connsiteY0" fmla="*/ 33867 h 374124"/>
              <a:gd name="connsiteX1" fmla="*/ 135466 w 190500"/>
              <a:gd name="connsiteY1" fmla="*/ 0 h 374124"/>
              <a:gd name="connsiteX2" fmla="*/ 190500 w 190500"/>
              <a:gd name="connsiteY2" fmla="*/ 374124 h 374124"/>
              <a:gd name="connsiteX3" fmla="*/ 0 w 190500"/>
              <a:gd name="connsiteY3" fmla="*/ 374124 h 374124"/>
              <a:gd name="connsiteX4" fmla="*/ 50800 w 190500"/>
              <a:gd name="connsiteY4" fmla="*/ 33867 h 37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74124">
                <a:moveTo>
                  <a:pt x="50800" y="33867"/>
                </a:moveTo>
                <a:lnTo>
                  <a:pt x="135466" y="0"/>
                </a:lnTo>
                <a:lnTo>
                  <a:pt x="190500" y="374124"/>
                </a:lnTo>
                <a:lnTo>
                  <a:pt x="0" y="374124"/>
                </a:lnTo>
                <a:lnTo>
                  <a:pt x="50800" y="338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18038" y="198459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664408" y="4343400"/>
            <a:ext cx="746725"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506" h="376517">
                <a:moveTo>
                  <a:pt x="620164"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20164"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664408" y="4343399"/>
            <a:ext cx="746725"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506" h="376517">
                <a:moveTo>
                  <a:pt x="620164"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20164" y="0"/>
                </a:lnTo>
                <a:close/>
              </a:path>
            </a:pathLst>
          </a:custGeom>
          <a:solidFill>
            <a:srgbClr val="D47A02"/>
          </a:solidFill>
          <a:ln>
            <a:solidFill>
              <a:srgbClr val="D47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664408" y="4343398"/>
            <a:ext cx="746725"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506" h="376517">
                <a:moveTo>
                  <a:pt x="620164"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20164" y="0"/>
                </a:ln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1067683" y="2476500"/>
            <a:ext cx="22419" cy="12572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V="1">
            <a:off x="1078892" y="2667000"/>
            <a:ext cx="1441754" cy="1066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626" y="1014245"/>
            <a:ext cx="2072639" cy="1363579"/>
          </a:xfrm>
          <a:prstGeom prst="rect">
            <a:avLst/>
          </a:prstGeom>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9930" y="1295823"/>
            <a:ext cx="1793172" cy="1193274"/>
          </a:xfrm>
          <a:prstGeom prst="rect">
            <a:avLst/>
          </a:prstGeom>
        </p:spPr>
      </p:pic>
      <p:sp>
        <p:nvSpPr>
          <p:cNvPr id="53" name="TextBox 52"/>
          <p:cNvSpPr txBox="1"/>
          <p:nvPr/>
        </p:nvSpPr>
        <p:spPr>
          <a:xfrm>
            <a:off x="5111262" y="6497740"/>
            <a:ext cx="1875193" cy="369332"/>
          </a:xfrm>
          <a:prstGeom prst="rect">
            <a:avLst/>
          </a:prstGeom>
          <a:noFill/>
        </p:spPr>
        <p:txBody>
          <a:bodyPr wrap="none" rtlCol="0">
            <a:spAutoFit/>
          </a:bodyPr>
          <a:lstStyle/>
          <a:p>
            <a:r>
              <a:rPr lang="en-US" dirty="0" smtClean="0"/>
              <a:t>www.pkgills.com</a:t>
            </a:r>
            <a:endParaRPr lang="en-US" dirty="0"/>
          </a:p>
        </p:txBody>
      </p:sp>
      <p:grpSp>
        <p:nvGrpSpPr>
          <p:cNvPr id="55" name="Group 54"/>
          <p:cNvGrpSpPr/>
          <p:nvPr/>
        </p:nvGrpSpPr>
        <p:grpSpPr>
          <a:xfrm>
            <a:off x="3200400" y="2679425"/>
            <a:ext cx="5954809" cy="3846737"/>
            <a:chOff x="3200400" y="2679425"/>
            <a:chExt cx="5954809" cy="3846737"/>
          </a:xfrm>
        </p:grpSpPr>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00" y="2679425"/>
              <a:ext cx="5954809" cy="3846737"/>
            </a:xfrm>
            <a:prstGeom prst="rect">
              <a:avLst/>
            </a:prstGeom>
          </p:spPr>
        </p:pic>
        <p:sp>
          <p:nvSpPr>
            <p:cNvPr id="54" name="TextBox 53"/>
            <p:cNvSpPr txBox="1"/>
            <p:nvPr/>
          </p:nvSpPr>
          <p:spPr>
            <a:xfrm>
              <a:off x="6457054" y="2961887"/>
              <a:ext cx="1754391" cy="523220"/>
            </a:xfrm>
            <a:prstGeom prst="rect">
              <a:avLst/>
            </a:prstGeom>
            <a:noFill/>
            <a:ln>
              <a:solidFill>
                <a:schemeClr val="bg1"/>
              </a:solidFill>
            </a:ln>
          </p:spPr>
          <p:txBody>
            <a:bodyPr wrap="none" rtlCol="0">
              <a:spAutoFit/>
            </a:bodyPr>
            <a:lstStyle/>
            <a:p>
              <a:r>
                <a:rPr lang="en-US" sz="2800" dirty="0" smtClean="0">
                  <a:ln>
                    <a:solidFill>
                      <a:sysClr val="windowText" lastClr="000000"/>
                    </a:solidFill>
                  </a:ln>
                  <a:solidFill>
                    <a:sysClr val="windowText" lastClr="000000"/>
                  </a:solidFill>
                </a:rPr>
                <a:t>Food Web</a:t>
              </a:r>
              <a:endParaRPr lang="en-US" sz="2800" dirty="0">
                <a:ln>
                  <a:solidFill>
                    <a:sysClr val="windowText" lastClr="000000"/>
                  </a:solidFill>
                </a:ln>
                <a:solidFill>
                  <a:sysClr val="windowText" lastClr="000000"/>
                </a:solidFill>
              </a:endParaRPr>
            </a:p>
          </p:txBody>
        </p:sp>
      </p:grpSp>
      <p:sp>
        <p:nvSpPr>
          <p:cNvPr id="57" name="Rectangle 56"/>
          <p:cNvSpPr/>
          <p:nvPr/>
        </p:nvSpPr>
        <p:spPr>
          <a:xfrm>
            <a:off x="7310376" y="5693490"/>
            <a:ext cx="1802137" cy="80235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627620" y="4179936"/>
            <a:ext cx="1059180" cy="4682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1436" y="4876800"/>
            <a:ext cx="1821717" cy="830997"/>
          </a:xfrm>
          <a:prstGeom prst="rect">
            <a:avLst/>
          </a:prstGeom>
          <a:noFill/>
        </p:spPr>
        <p:txBody>
          <a:bodyPr wrap="none" rtlCol="0">
            <a:spAutoFit/>
          </a:bodyPr>
          <a:lstStyle/>
          <a:p>
            <a:r>
              <a:rPr lang="en-US" sz="2400" b="1" dirty="0" smtClean="0">
                <a:solidFill>
                  <a:schemeClr val="bg1"/>
                </a:solidFill>
              </a:rPr>
              <a:t>Nutrients =</a:t>
            </a:r>
          </a:p>
          <a:p>
            <a:r>
              <a:rPr lang="en-US" sz="2400" b="1" dirty="0" smtClean="0">
                <a:solidFill>
                  <a:schemeClr val="bg1"/>
                </a:solidFill>
              </a:rPr>
              <a:t>Plant Food</a:t>
            </a:r>
            <a:endParaRPr lang="en-US" sz="2400" b="1" dirty="0">
              <a:solidFill>
                <a:schemeClr val="bg1"/>
              </a:solidFill>
            </a:endParaRPr>
          </a:p>
        </p:txBody>
      </p:sp>
    </p:spTree>
    <p:extLst>
      <p:ext uri="{BB962C8B-B14F-4D97-AF65-F5344CB8AC3E}">
        <p14:creationId xmlns:p14="http://schemas.microsoft.com/office/powerpoint/2010/main" val="4053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down)">
                                      <p:cBhvr>
                                        <p:cTn id="18" dur="500"/>
                                        <p:tgtEl>
                                          <p:spTgt spid="45"/>
                                        </p:tgtEl>
                                      </p:cBhvr>
                                    </p:animEffect>
                                  </p:childTnLst>
                                </p:cTn>
                              </p:par>
                            </p:childTnLst>
                          </p:cTn>
                        </p:par>
                        <p:par>
                          <p:cTn id="19" fill="hold">
                            <p:stCondLst>
                              <p:cond delay="500"/>
                            </p:stCondLst>
                            <p:childTnLst>
                              <p:par>
                                <p:cTn id="20" presetID="22" presetClass="exit" presetSubtype="4" fill="hold" nodeType="afterEffect">
                                  <p:stCondLst>
                                    <p:cond delay="0"/>
                                  </p:stCondLst>
                                  <p:childTnLst>
                                    <p:animEffect transition="out" filter="wipe(down)">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22" presetClass="exit" presetSubtype="4" fill="hold" nodeType="withEffect">
                                  <p:stCondLst>
                                    <p:cond delay="0"/>
                                  </p:stCondLst>
                                  <p:childTnLst>
                                    <p:animEffect transition="out" filter="wipe(down)">
                                      <p:cBhvr>
                                        <p:cTn id="24" dur="500"/>
                                        <p:tgtEl>
                                          <p:spTgt spid="45"/>
                                        </p:tgtEl>
                                      </p:cBhvr>
                                    </p:animEffect>
                                    <p:set>
                                      <p:cBhvr>
                                        <p:cTn id="25" dur="1" fill="hold">
                                          <p:stCondLst>
                                            <p:cond delay="499"/>
                                          </p:stCondLst>
                                        </p:cTn>
                                        <p:tgtEl>
                                          <p:spTgt spid="45"/>
                                        </p:tgtEl>
                                        <p:attrNameLst>
                                          <p:attrName>style.visibility</p:attrName>
                                        </p:attrNameLst>
                                      </p:cBhvr>
                                      <p:to>
                                        <p:strVal val="hidden"/>
                                      </p:to>
                                    </p:set>
                                  </p:childTnLst>
                                </p:cTn>
                              </p:par>
                              <p:par>
                                <p:cTn id="26" presetID="22" presetClass="entr" presetSubtype="4"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par>
                                <p:cTn id="29" presetID="22" presetClass="entr" presetSubtype="8"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p:bldP spid="57" grpId="0" animBg="1"/>
      <p:bldP spid="6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Dissolved Oxygen (Algae)</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00566"/>
            <a:ext cx="9144000" cy="4724400"/>
          </a:xfrm>
          <a:prstGeom prst="rect">
            <a:avLst/>
          </a:prstGeom>
        </p:spPr>
      </p:pic>
      <p:sp>
        <p:nvSpPr>
          <p:cNvPr id="13" name="Rectangle 12"/>
          <p:cNvSpPr/>
          <p:nvPr/>
        </p:nvSpPr>
        <p:spPr>
          <a:xfrm>
            <a:off x="6934200" y="2057400"/>
            <a:ext cx="228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0380" y="30203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4580" y="3216659"/>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35052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3352800"/>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6957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1"/>
          <p:cNvSpPr/>
          <p:nvPr/>
        </p:nvSpPr>
        <p:spPr>
          <a:xfrm flipH="1">
            <a:off x="4114800" y="3838856"/>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p:nvSpPr>
        <p:spPr>
          <a:xfrm>
            <a:off x="7239000" y="2888642"/>
            <a:ext cx="190500" cy="374124"/>
          </a:xfrm>
          <a:custGeom>
            <a:avLst/>
            <a:gdLst>
              <a:gd name="connsiteX0" fmla="*/ 0 w 190500"/>
              <a:gd name="connsiteY0" fmla="*/ 0 h 310624"/>
              <a:gd name="connsiteX1" fmla="*/ 190500 w 190500"/>
              <a:gd name="connsiteY1" fmla="*/ 0 h 310624"/>
              <a:gd name="connsiteX2" fmla="*/ 190500 w 190500"/>
              <a:gd name="connsiteY2" fmla="*/ 310624 h 310624"/>
              <a:gd name="connsiteX3" fmla="*/ 0 w 190500"/>
              <a:gd name="connsiteY3" fmla="*/ 310624 h 310624"/>
              <a:gd name="connsiteX4" fmla="*/ 0 w 190500"/>
              <a:gd name="connsiteY4" fmla="*/ 0 h 310624"/>
              <a:gd name="connsiteX0" fmla="*/ 50800 w 190500"/>
              <a:gd name="connsiteY0" fmla="*/ 0 h 340257"/>
              <a:gd name="connsiteX1" fmla="*/ 190500 w 190500"/>
              <a:gd name="connsiteY1" fmla="*/ 29633 h 340257"/>
              <a:gd name="connsiteX2" fmla="*/ 190500 w 190500"/>
              <a:gd name="connsiteY2" fmla="*/ 340257 h 340257"/>
              <a:gd name="connsiteX3" fmla="*/ 0 w 190500"/>
              <a:gd name="connsiteY3" fmla="*/ 340257 h 340257"/>
              <a:gd name="connsiteX4" fmla="*/ 50800 w 190500"/>
              <a:gd name="connsiteY4" fmla="*/ 0 h 340257"/>
              <a:gd name="connsiteX0" fmla="*/ 50800 w 190500"/>
              <a:gd name="connsiteY0" fmla="*/ 33867 h 374124"/>
              <a:gd name="connsiteX1" fmla="*/ 135466 w 190500"/>
              <a:gd name="connsiteY1" fmla="*/ 0 h 374124"/>
              <a:gd name="connsiteX2" fmla="*/ 190500 w 190500"/>
              <a:gd name="connsiteY2" fmla="*/ 374124 h 374124"/>
              <a:gd name="connsiteX3" fmla="*/ 0 w 190500"/>
              <a:gd name="connsiteY3" fmla="*/ 374124 h 374124"/>
              <a:gd name="connsiteX4" fmla="*/ 50800 w 190500"/>
              <a:gd name="connsiteY4" fmla="*/ 33867 h 37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74124">
                <a:moveTo>
                  <a:pt x="50800" y="33867"/>
                </a:moveTo>
                <a:lnTo>
                  <a:pt x="135466" y="0"/>
                </a:lnTo>
                <a:lnTo>
                  <a:pt x="190500" y="374124"/>
                </a:lnTo>
                <a:lnTo>
                  <a:pt x="0" y="374124"/>
                </a:lnTo>
                <a:lnTo>
                  <a:pt x="50800" y="338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18038" y="198459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664408" y="4343400"/>
            <a:ext cx="746725"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506" h="376517">
                <a:moveTo>
                  <a:pt x="620164"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20164" y="0"/>
                </a:ln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1067683" y="2476500"/>
            <a:ext cx="22419" cy="12572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V="1">
            <a:off x="1078892" y="2667000"/>
            <a:ext cx="1441754" cy="1066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Freeform 26"/>
          <p:cNvSpPr/>
          <p:nvPr/>
        </p:nvSpPr>
        <p:spPr>
          <a:xfrm>
            <a:off x="664408" y="4343400"/>
            <a:ext cx="746725"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506" h="376517">
                <a:moveTo>
                  <a:pt x="620164"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20164" y="0"/>
                </a:lnTo>
                <a:close/>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1" y="963004"/>
            <a:ext cx="1958322" cy="146685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3564" y="1630315"/>
            <a:ext cx="2012397" cy="133635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9632" y="3978175"/>
            <a:ext cx="2216144" cy="1469400"/>
          </a:xfrm>
          <a:prstGeom prst="rect">
            <a:avLst/>
          </a:prstGeom>
        </p:spPr>
      </p:pic>
      <p:cxnSp>
        <p:nvCxnSpPr>
          <p:cNvPr id="32" name="Straight Arrow Connector 31"/>
          <p:cNvCxnSpPr>
            <a:stCxn id="27" idx="9"/>
          </p:cNvCxnSpPr>
          <p:nvPr/>
        </p:nvCxnSpPr>
        <p:spPr>
          <a:xfrm>
            <a:off x="1333643" y="4566118"/>
            <a:ext cx="2314728" cy="1670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0609" y="3978175"/>
            <a:ext cx="2243248" cy="1492508"/>
          </a:xfrm>
          <a:prstGeom prst="rect">
            <a:avLst/>
          </a:prstGeom>
        </p:spPr>
      </p:pic>
      <p:sp>
        <p:nvSpPr>
          <p:cNvPr id="7" name="TextBox 6"/>
          <p:cNvSpPr txBox="1"/>
          <p:nvPr/>
        </p:nvSpPr>
        <p:spPr>
          <a:xfrm>
            <a:off x="197525" y="4909104"/>
            <a:ext cx="2324098" cy="523220"/>
          </a:xfrm>
          <a:prstGeom prst="rect">
            <a:avLst/>
          </a:prstGeom>
          <a:noFill/>
        </p:spPr>
        <p:txBody>
          <a:bodyPr wrap="none" rtlCol="0">
            <a:spAutoFit/>
          </a:bodyPr>
          <a:lstStyle/>
          <a:p>
            <a:r>
              <a:rPr lang="en-US" sz="2800" b="1" dirty="0" smtClean="0">
                <a:solidFill>
                  <a:schemeClr val="bg1"/>
                </a:solidFill>
              </a:rPr>
              <a:t>Algae Bloom</a:t>
            </a:r>
            <a:endParaRPr lang="en-US" sz="2800" b="1" dirty="0">
              <a:solidFill>
                <a:schemeClr val="bg1"/>
              </a:solidFill>
            </a:endParaRPr>
          </a:p>
        </p:txBody>
      </p:sp>
    </p:spTree>
    <p:extLst>
      <p:ext uri="{BB962C8B-B14F-4D97-AF65-F5344CB8AC3E}">
        <p14:creationId xmlns:p14="http://schemas.microsoft.com/office/powerpoint/2010/main" val="40039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down)">
                                      <p:cBhvr>
                                        <p:cTn id="18" dur="500"/>
                                        <p:tgtEl>
                                          <p:spTgt spid="45"/>
                                        </p:tgtEl>
                                      </p:cBhvr>
                                    </p:animEffect>
                                  </p:childTnLst>
                                </p:cTn>
                              </p:par>
                            </p:childTnLst>
                          </p:cTn>
                        </p:par>
                        <p:par>
                          <p:cTn id="19" fill="hold">
                            <p:stCondLst>
                              <p:cond delay="500"/>
                            </p:stCondLst>
                            <p:childTnLst>
                              <p:par>
                                <p:cTn id="20" presetID="22" presetClass="exit" presetSubtype="4" fill="hold" nodeType="afterEffect">
                                  <p:stCondLst>
                                    <p:cond delay="0"/>
                                  </p:stCondLst>
                                  <p:childTnLst>
                                    <p:animEffect transition="out" filter="wipe(down)">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22" presetClass="exit" presetSubtype="4" fill="hold" nodeType="withEffect">
                                  <p:stCondLst>
                                    <p:cond delay="0"/>
                                  </p:stCondLst>
                                  <p:childTnLst>
                                    <p:animEffect transition="out" filter="wipe(down)">
                                      <p:cBhvr>
                                        <p:cTn id="24" dur="500"/>
                                        <p:tgtEl>
                                          <p:spTgt spid="45"/>
                                        </p:tgtEl>
                                      </p:cBhvr>
                                    </p:animEffect>
                                    <p:set>
                                      <p:cBhvr>
                                        <p:cTn id="25" dur="1" fill="hold">
                                          <p:stCondLst>
                                            <p:cond delay="499"/>
                                          </p:stCondLst>
                                        </p:cTn>
                                        <p:tgtEl>
                                          <p:spTgt spid="45"/>
                                        </p:tgtEl>
                                        <p:attrNameLst>
                                          <p:attrName>style.visibility</p:attrName>
                                        </p:attrNameLst>
                                      </p:cBhvr>
                                      <p:to>
                                        <p:strVal val="hidden"/>
                                      </p:to>
                                    </p:set>
                                  </p:childTnLst>
                                </p:cTn>
                              </p:par>
                              <p:par>
                                <p:cTn id="26" presetID="22" presetClass="entr" presetSubtype="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500"/>
                            </p:stCondLst>
                            <p:childTnLst>
                              <p:par>
                                <p:cTn id="38" presetID="22" presetClass="exit" presetSubtype="8" fill="hold" nodeType="afterEffect">
                                  <p:stCondLst>
                                    <p:cond delay="0"/>
                                  </p:stCondLst>
                                  <p:childTnLst>
                                    <p:animEffect transition="out" filter="wipe(left)">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par>
                                <p:cTn id="41" presetID="22" presetClass="entr" presetSubtype="8"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par>
                                <p:cTn id="44" presetID="22" presetClass="entr" presetSubtype="8"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805" y="719826"/>
            <a:ext cx="1882140" cy="1238250"/>
          </a:xfrm>
          <a:prstGeom prst="rect">
            <a:avLst/>
          </a:prstGeom>
        </p:spPr>
      </p:pic>
      <p:cxnSp>
        <p:nvCxnSpPr>
          <p:cNvPr id="8" name="Day Arrow"/>
          <p:cNvCxnSpPr/>
          <p:nvPr/>
        </p:nvCxnSpPr>
        <p:spPr>
          <a:xfrm flipV="1">
            <a:off x="2514600" y="838200"/>
            <a:ext cx="2590800" cy="228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Day"/>
          <p:cNvSpPr txBox="1"/>
          <p:nvPr/>
        </p:nvSpPr>
        <p:spPr>
          <a:xfrm>
            <a:off x="3276600" y="986135"/>
            <a:ext cx="762000" cy="461665"/>
          </a:xfrm>
          <a:prstGeom prst="rect">
            <a:avLst/>
          </a:prstGeom>
          <a:noFill/>
        </p:spPr>
        <p:txBody>
          <a:bodyPr wrap="square" rtlCol="0">
            <a:spAutoFit/>
          </a:bodyPr>
          <a:lstStyle/>
          <a:p>
            <a:r>
              <a:rPr lang="en-US" sz="2400" b="1" dirty="0" smtClean="0">
                <a:ln>
                  <a:solidFill>
                    <a:sysClr val="windowText" lastClr="000000"/>
                  </a:solidFill>
                </a:ln>
              </a:rPr>
              <a:t>Day</a:t>
            </a:r>
            <a:endParaRPr lang="en-US" sz="2400" b="1" dirty="0">
              <a:ln>
                <a:solidFill>
                  <a:sysClr val="windowText" lastClr="000000"/>
                </a:solidFill>
              </a:ln>
            </a:endParaRPr>
          </a:p>
        </p:txBody>
      </p:sp>
      <p:sp>
        <p:nvSpPr>
          <p:cNvPr id="13" name="Cross"/>
          <p:cNvSpPr/>
          <p:nvPr/>
        </p:nvSpPr>
        <p:spPr>
          <a:xfrm>
            <a:off x="5280660" y="647700"/>
            <a:ext cx="381000" cy="381000"/>
          </a:xfrm>
          <a:prstGeom prst="plus">
            <a:avLst>
              <a:gd name="adj" fmla="val 401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op O2"/>
          <p:cNvSpPr txBox="1"/>
          <p:nvPr/>
        </p:nvSpPr>
        <p:spPr>
          <a:xfrm>
            <a:off x="5836920" y="515034"/>
            <a:ext cx="716863" cy="646331"/>
          </a:xfrm>
          <a:prstGeom prst="rect">
            <a:avLst/>
          </a:prstGeom>
          <a:noFill/>
        </p:spPr>
        <p:txBody>
          <a:bodyPr wrap="none" rtlCol="0">
            <a:spAutoFit/>
          </a:bodyPr>
          <a:lstStyle/>
          <a:p>
            <a:r>
              <a:rPr lang="en-US" sz="3600" b="1" dirty="0" smtClean="0">
                <a:ln>
                  <a:solidFill>
                    <a:schemeClr val="bg1"/>
                  </a:solidFill>
                </a:ln>
              </a:rPr>
              <a:t>O</a:t>
            </a:r>
            <a:r>
              <a:rPr lang="en-US" sz="3600" b="1" baseline="-25000" dirty="0" smtClean="0">
                <a:ln>
                  <a:solidFill>
                    <a:schemeClr val="bg1"/>
                  </a:solidFill>
                </a:ln>
              </a:rPr>
              <a:t>2</a:t>
            </a:r>
            <a:endParaRPr lang="en-US" sz="3600" b="1" dirty="0">
              <a:ln>
                <a:solidFill>
                  <a:schemeClr val="bg1"/>
                </a:solidFill>
              </a:ln>
            </a:endParaRPr>
          </a:p>
        </p:txBody>
      </p:sp>
      <p:pic>
        <p:nvPicPr>
          <p:cNvPr id="16" name="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213" y="175654"/>
            <a:ext cx="2334784" cy="1553692"/>
          </a:xfrm>
          <a:prstGeom prst="rect">
            <a:avLst/>
          </a:prstGeom>
          <a:ln>
            <a:solidFill>
              <a:schemeClr val="tx1"/>
            </a:solidFill>
          </a:ln>
        </p:spPr>
      </p:pic>
      <p:cxnSp>
        <p:nvCxnSpPr>
          <p:cNvPr id="17" name="Night Arrow"/>
          <p:cNvCxnSpPr/>
          <p:nvPr/>
        </p:nvCxnSpPr>
        <p:spPr>
          <a:xfrm>
            <a:off x="2514600" y="1524000"/>
            <a:ext cx="2482353" cy="3238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Minus"/>
          <p:cNvSpPr/>
          <p:nvPr/>
        </p:nvSpPr>
        <p:spPr>
          <a:xfrm>
            <a:off x="5225553" y="1847850"/>
            <a:ext cx="489447" cy="118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ottum O2"/>
          <p:cNvSpPr txBox="1"/>
          <p:nvPr/>
        </p:nvSpPr>
        <p:spPr>
          <a:xfrm>
            <a:off x="5836337" y="1563469"/>
            <a:ext cx="716863" cy="646331"/>
          </a:xfrm>
          <a:prstGeom prst="rect">
            <a:avLst/>
          </a:prstGeom>
          <a:noFill/>
        </p:spPr>
        <p:txBody>
          <a:bodyPr wrap="none" rtlCol="0">
            <a:spAutoFit/>
          </a:bodyPr>
          <a:lstStyle/>
          <a:p>
            <a:r>
              <a:rPr lang="en-US" sz="3600" b="1" dirty="0" smtClean="0">
                <a:ln>
                  <a:solidFill>
                    <a:schemeClr val="bg1"/>
                  </a:solidFill>
                </a:ln>
              </a:rPr>
              <a:t>O</a:t>
            </a:r>
            <a:r>
              <a:rPr lang="en-US" sz="3600" b="1" baseline="-25000" dirty="0" smtClean="0">
                <a:ln>
                  <a:solidFill>
                    <a:schemeClr val="bg1"/>
                  </a:solidFill>
                </a:ln>
              </a:rPr>
              <a:t>2</a:t>
            </a:r>
            <a:endParaRPr lang="en-US" sz="3600" b="1" dirty="0">
              <a:ln>
                <a:solidFill>
                  <a:schemeClr val="bg1"/>
                </a:solidFill>
              </a:ln>
            </a:endParaRPr>
          </a:p>
        </p:txBody>
      </p:sp>
      <p:pic>
        <p:nvPicPr>
          <p:cNvPr id="25" name="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896" y="3066949"/>
            <a:ext cx="3369337" cy="2527906"/>
          </a:xfrm>
          <a:prstGeom prst="rect">
            <a:avLst/>
          </a:prstGeom>
        </p:spPr>
      </p:pic>
      <p:sp>
        <p:nvSpPr>
          <p:cNvPr id="26" name="Title"/>
          <p:cNvSpPr>
            <a:spLocks noGrp="1"/>
          </p:cNvSpPr>
          <p:nvPr>
            <p:ph type="ctrTitle"/>
          </p:nvPr>
        </p:nvSpPr>
        <p:spPr>
          <a:xfrm>
            <a:off x="0" y="-64576"/>
            <a:ext cx="6858000" cy="736777"/>
          </a:xfrm>
        </p:spPr>
        <p:txBody>
          <a:bodyPr>
            <a:normAutofit fontScale="90000"/>
          </a:bodyPr>
          <a:lstStyle/>
          <a:p>
            <a:pPr algn="l"/>
            <a:r>
              <a:rPr lang="en-US" dirty="0" smtClean="0"/>
              <a:t>Dissolved Oxygen (Algae)</a:t>
            </a:r>
            <a:endParaRPr lang="en-US" dirty="0"/>
          </a:p>
        </p:txBody>
      </p:sp>
      <p:sp>
        <p:nvSpPr>
          <p:cNvPr id="27" name="Night"/>
          <p:cNvSpPr txBox="1"/>
          <p:nvPr/>
        </p:nvSpPr>
        <p:spPr>
          <a:xfrm>
            <a:off x="3202963" y="1683603"/>
            <a:ext cx="1064237" cy="461665"/>
          </a:xfrm>
          <a:prstGeom prst="rect">
            <a:avLst/>
          </a:prstGeom>
          <a:noFill/>
        </p:spPr>
        <p:txBody>
          <a:bodyPr wrap="square" rtlCol="0">
            <a:spAutoFit/>
          </a:bodyPr>
          <a:lstStyle>
            <a:defPPr>
              <a:defRPr lang="en-US"/>
            </a:defPPr>
            <a:lvl1pPr>
              <a:defRPr sz="2400">
                <a:ln>
                  <a:solidFill>
                    <a:sysClr val="windowText" lastClr="000000"/>
                  </a:solidFill>
                </a:ln>
                <a:solidFill>
                  <a:sysClr val="windowText" lastClr="000000"/>
                </a:solidFill>
              </a:defRPr>
            </a:lvl1pPr>
          </a:lstStyle>
          <a:p>
            <a:r>
              <a:rPr lang="en-US" b="1" dirty="0">
                <a:solidFill>
                  <a:schemeClr val="tx1"/>
                </a:solidFill>
              </a:rPr>
              <a:t>Night</a:t>
            </a:r>
          </a:p>
        </p:txBody>
      </p:sp>
      <p:grpSp>
        <p:nvGrpSpPr>
          <p:cNvPr id="29" name="Graph"/>
          <p:cNvGrpSpPr/>
          <p:nvPr/>
        </p:nvGrpSpPr>
        <p:grpSpPr>
          <a:xfrm>
            <a:off x="304800" y="2514600"/>
            <a:ext cx="5265964" cy="4000500"/>
            <a:chOff x="304800" y="2514600"/>
            <a:chExt cx="5265964" cy="4000500"/>
          </a:xfrm>
        </p:grpSpPr>
        <p:grpSp>
          <p:nvGrpSpPr>
            <p:cNvPr id="28" name="Group 27"/>
            <p:cNvGrpSpPr/>
            <p:nvPr/>
          </p:nvGrpSpPr>
          <p:grpSpPr>
            <a:xfrm>
              <a:off x="304800" y="2514600"/>
              <a:ext cx="5265964" cy="4000500"/>
              <a:chOff x="304800" y="2514600"/>
              <a:chExt cx="5265964" cy="4000500"/>
            </a:xfrm>
          </p:grpSpPr>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514600"/>
                <a:ext cx="5265964" cy="4000500"/>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29132" t="20336" r="34454" b="15891"/>
              <a:stretch/>
            </p:blipFill>
            <p:spPr>
              <a:xfrm>
                <a:off x="1219200" y="3200400"/>
                <a:ext cx="1143000" cy="1066800"/>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36292" t="33618" r="42874" b="21036"/>
              <a:stretch/>
            </p:blipFill>
            <p:spPr>
              <a:xfrm rot="21278441">
                <a:off x="3949018" y="2943260"/>
                <a:ext cx="1162747" cy="1348786"/>
              </a:xfrm>
              <a:prstGeom prst="rect">
                <a:avLst/>
              </a:prstGeom>
            </p:spPr>
          </p:pic>
        </p:grpSp>
        <p:pic>
          <p:nvPicPr>
            <p:cNvPr id="1026" name="Picture 2" descr="http://www.wvacce.org/rule05.gif"/>
            <p:cNvPicPr>
              <a:picLocks noChangeAspect="1" noChangeArrowheads="1"/>
            </p:cNvPicPr>
            <p:nvPr/>
          </p:nvPicPr>
          <p:blipFill rotWithShape="1">
            <a:blip r:embed="rId9">
              <a:extLst>
                <a:ext uri="{28A0092B-C50C-407E-A947-70E740481C1C}">
                  <a14:useLocalDpi xmlns:a14="http://schemas.microsoft.com/office/drawing/2010/main" val="0"/>
                </a:ext>
              </a:extLst>
            </a:blip>
            <a:srcRect l="39829" t="12353"/>
            <a:stretch/>
          </p:blipFill>
          <p:spPr bwMode="auto">
            <a:xfrm rot="5400000">
              <a:off x="1340645" y="4069555"/>
              <a:ext cx="3338510" cy="2286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6763324" y="5653055"/>
            <a:ext cx="1386213" cy="461665"/>
          </a:xfrm>
          <a:prstGeom prst="rect">
            <a:avLst/>
          </a:prstGeom>
          <a:noFill/>
        </p:spPr>
        <p:txBody>
          <a:bodyPr wrap="none" rtlCol="0">
            <a:spAutoFit/>
          </a:bodyPr>
          <a:lstStyle/>
          <a:p>
            <a:r>
              <a:rPr lang="en-US" sz="2400" b="1" dirty="0" smtClean="0"/>
              <a:t>Hypoxia</a:t>
            </a:r>
            <a:endParaRPr lang="en-US" sz="2000" b="1" dirty="0"/>
          </a:p>
        </p:txBody>
      </p:sp>
    </p:spTree>
    <p:extLst>
      <p:ext uri="{BB962C8B-B14F-4D97-AF65-F5344CB8AC3E}">
        <p14:creationId xmlns:p14="http://schemas.microsoft.com/office/powerpoint/2010/main" val="42004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p:bldP spid="20" grpId="0" animBg="1"/>
      <p:bldP spid="21" grpId="0"/>
      <p:bldP spid="2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Bacteria (Fecal Coliforms)</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00566"/>
            <a:ext cx="9144000" cy="4724400"/>
          </a:xfrm>
          <a:prstGeom prst="rect">
            <a:avLst/>
          </a:prstGeom>
        </p:spPr>
      </p:pic>
      <p:sp>
        <p:nvSpPr>
          <p:cNvPr id="69" name="Freeform 68"/>
          <p:cNvSpPr/>
          <p:nvPr/>
        </p:nvSpPr>
        <p:spPr>
          <a:xfrm>
            <a:off x="781071" y="4495800"/>
            <a:ext cx="570725" cy="232152"/>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506" h="376517">
                <a:moveTo>
                  <a:pt x="620164"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20164"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34200" y="2057400"/>
            <a:ext cx="228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0380" y="30203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4580" y="3216659"/>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35052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3352800"/>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6957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p:cNvSpPr/>
          <p:nvPr/>
        </p:nvSpPr>
        <p:spPr>
          <a:xfrm flipH="1">
            <a:off x="4114800" y="3838856"/>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p:nvSpPr>
        <p:spPr>
          <a:xfrm>
            <a:off x="7239000" y="2888642"/>
            <a:ext cx="190500" cy="374124"/>
          </a:xfrm>
          <a:custGeom>
            <a:avLst/>
            <a:gdLst>
              <a:gd name="connsiteX0" fmla="*/ 0 w 190500"/>
              <a:gd name="connsiteY0" fmla="*/ 0 h 310624"/>
              <a:gd name="connsiteX1" fmla="*/ 190500 w 190500"/>
              <a:gd name="connsiteY1" fmla="*/ 0 h 310624"/>
              <a:gd name="connsiteX2" fmla="*/ 190500 w 190500"/>
              <a:gd name="connsiteY2" fmla="*/ 310624 h 310624"/>
              <a:gd name="connsiteX3" fmla="*/ 0 w 190500"/>
              <a:gd name="connsiteY3" fmla="*/ 310624 h 310624"/>
              <a:gd name="connsiteX4" fmla="*/ 0 w 190500"/>
              <a:gd name="connsiteY4" fmla="*/ 0 h 310624"/>
              <a:gd name="connsiteX0" fmla="*/ 50800 w 190500"/>
              <a:gd name="connsiteY0" fmla="*/ 0 h 340257"/>
              <a:gd name="connsiteX1" fmla="*/ 190500 w 190500"/>
              <a:gd name="connsiteY1" fmla="*/ 29633 h 340257"/>
              <a:gd name="connsiteX2" fmla="*/ 190500 w 190500"/>
              <a:gd name="connsiteY2" fmla="*/ 340257 h 340257"/>
              <a:gd name="connsiteX3" fmla="*/ 0 w 190500"/>
              <a:gd name="connsiteY3" fmla="*/ 340257 h 340257"/>
              <a:gd name="connsiteX4" fmla="*/ 50800 w 190500"/>
              <a:gd name="connsiteY4" fmla="*/ 0 h 340257"/>
              <a:gd name="connsiteX0" fmla="*/ 50800 w 190500"/>
              <a:gd name="connsiteY0" fmla="*/ 33867 h 374124"/>
              <a:gd name="connsiteX1" fmla="*/ 135466 w 190500"/>
              <a:gd name="connsiteY1" fmla="*/ 0 h 374124"/>
              <a:gd name="connsiteX2" fmla="*/ 190500 w 190500"/>
              <a:gd name="connsiteY2" fmla="*/ 374124 h 374124"/>
              <a:gd name="connsiteX3" fmla="*/ 0 w 190500"/>
              <a:gd name="connsiteY3" fmla="*/ 374124 h 374124"/>
              <a:gd name="connsiteX4" fmla="*/ 50800 w 190500"/>
              <a:gd name="connsiteY4" fmla="*/ 33867 h 37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74124">
                <a:moveTo>
                  <a:pt x="50800" y="33867"/>
                </a:moveTo>
                <a:lnTo>
                  <a:pt x="135466" y="0"/>
                </a:lnTo>
                <a:lnTo>
                  <a:pt x="190500" y="374124"/>
                </a:lnTo>
                <a:lnTo>
                  <a:pt x="0" y="374124"/>
                </a:lnTo>
                <a:lnTo>
                  <a:pt x="50800" y="338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18038" y="1981200"/>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158740" y="3240333"/>
            <a:ext cx="228600" cy="72804"/>
          </a:xfrm>
          <a:prstGeom prst="rect">
            <a:avLst/>
          </a:prstGeom>
          <a:solidFill>
            <a:srgbClr val="BA6B02"/>
          </a:solidFill>
          <a:ln>
            <a:solidFill>
              <a:srgbClr val="BA6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6" name="Picture 55"/>
          <p:cNvPicPr>
            <a:picLocks noChangeAspect="1"/>
          </p:cNvPicPr>
          <p:nvPr/>
        </p:nvPicPr>
        <p:blipFill rotWithShape="1">
          <a:blip r:embed="rId3" cstate="print">
            <a:extLst>
              <a:ext uri="{28A0092B-C50C-407E-A947-70E740481C1C}">
                <a14:useLocalDpi xmlns:a14="http://schemas.microsoft.com/office/drawing/2010/main" val="0"/>
              </a:ext>
            </a:extLst>
          </a:blip>
          <a:srcRect l="61666" t="1861" r="25833" b="78591"/>
          <a:stretch/>
        </p:blipFill>
        <p:spPr>
          <a:xfrm>
            <a:off x="5638800" y="1066800"/>
            <a:ext cx="1143000" cy="1600200"/>
          </a:xfrm>
          <a:prstGeom prst="rect">
            <a:avLst/>
          </a:prstGeom>
        </p:spPr>
      </p:pic>
      <p:sp>
        <p:nvSpPr>
          <p:cNvPr id="8" name="Rectangle 7"/>
          <p:cNvSpPr/>
          <p:nvPr/>
        </p:nvSpPr>
        <p:spPr>
          <a:xfrm>
            <a:off x="4495800" y="3581400"/>
            <a:ext cx="228600" cy="72804"/>
          </a:xfrm>
          <a:prstGeom prst="rect">
            <a:avLst/>
          </a:prstGeom>
          <a:solidFill>
            <a:srgbClr val="BA6B02"/>
          </a:solidFill>
          <a:ln>
            <a:solidFill>
              <a:srgbClr val="BA6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Bir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3739" y="1397600"/>
            <a:ext cx="1454853" cy="775353"/>
          </a:xfrm>
          <a:prstGeom prst="rect">
            <a:avLst/>
          </a:prstGeom>
        </p:spPr>
      </p:pic>
      <p:pic>
        <p:nvPicPr>
          <p:cNvPr id="9" name="Cat"/>
          <p:cNvPicPr>
            <a:picLocks noChangeAspect="1"/>
          </p:cNvPicPr>
          <p:nvPr/>
        </p:nvPicPr>
        <p:blipFill rotWithShape="1">
          <a:blip r:embed="rId5" cstate="print">
            <a:extLst>
              <a:ext uri="{28A0092B-C50C-407E-A947-70E740481C1C}">
                <a14:useLocalDpi xmlns:a14="http://schemas.microsoft.com/office/drawing/2010/main" val="0"/>
              </a:ext>
            </a:extLst>
          </a:blip>
          <a:srcRect l="31224" t="26336" r="36077" b="17424"/>
          <a:stretch/>
        </p:blipFill>
        <p:spPr>
          <a:xfrm>
            <a:off x="6382000" y="2319528"/>
            <a:ext cx="933200" cy="855433"/>
          </a:xfrm>
          <a:prstGeom prst="rect">
            <a:avLst/>
          </a:prstGeom>
        </p:spPr>
      </p:pic>
      <p:pic>
        <p:nvPicPr>
          <p:cNvPr id="57" name="Picture 56"/>
          <p:cNvPicPr>
            <a:picLocks noChangeAspect="1"/>
          </p:cNvPicPr>
          <p:nvPr/>
        </p:nvPicPr>
        <p:blipFill rotWithShape="1">
          <a:blip r:embed="rId3" cstate="print">
            <a:extLst>
              <a:ext uri="{28A0092B-C50C-407E-A947-70E740481C1C}">
                <a14:useLocalDpi xmlns:a14="http://schemas.microsoft.com/office/drawing/2010/main" val="0"/>
              </a:ext>
            </a:extLst>
          </a:blip>
          <a:srcRect l="68333" t="17685" r="21667" b="73937"/>
          <a:stretch/>
        </p:blipFill>
        <p:spPr>
          <a:xfrm>
            <a:off x="6248400" y="2362200"/>
            <a:ext cx="914400" cy="685800"/>
          </a:xfrm>
          <a:prstGeom prst="rect">
            <a:avLst/>
          </a:prstGeom>
        </p:spPr>
      </p:pic>
      <p:sp>
        <p:nvSpPr>
          <p:cNvPr id="67" name="Dog poop"/>
          <p:cNvSpPr/>
          <p:nvPr/>
        </p:nvSpPr>
        <p:spPr>
          <a:xfrm>
            <a:off x="5943600" y="2971800"/>
            <a:ext cx="228600" cy="72804"/>
          </a:xfrm>
          <a:prstGeom prst="rect">
            <a:avLst/>
          </a:prstGeom>
          <a:solidFill>
            <a:srgbClr val="BA6B02"/>
          </a:solidFill>
          <a:ln>
            <a:solidFill>
              <a:srgbClr val="BA6B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Dog"/>
          <p:cNvPicPr>
            <a:picLocks noChangeAspect="1"/>
          </p:cNvPicPr>
          <p:nvPr/>
        </p:nvPicPr>
        <p:blipFill rotWithShape="1">
          <a:blip r:embed="rId6" cstate="print">
            <a:extLst>
              <a:ext uri="{28A0092B-C50C-407E-A947-70E740481C1C}">
                <a14:useLocalDpi xmlns:a14="http://schemas.microsoft.com/office/drawing/2010/main" val="0"/>
              </a:ext>
            </a:extLst>
          </a:blip>
          <a:srcRect l="29467" t="27436" r="33965" b="8522"/>
          <a:stretch/>
        </p:blipFill>
        <p:spPr>
          <a:xfrm>
            <a:off x="7322503" y="2112808"/>
            <a:ext cx="1143000" cy="1066800"/>
          </a:xfrm>
          <a:prstGeom prst="rect">
            <a:avLst/>
          </a:prstGeom>
        </p:spPr>
      </p:pic>
      <p:pic>
        <p:nvPicPr>
          <p:cNvPr id="64" name="Picture 63"/>
          <p:cNvPicPr>
            <a:picLocks noChangeAspect="1"/>
          </p:cNvPicPr>
          <p:nvPr/>
        </p:nvPicPr>
        <p:blipFill rotWithShape="1">
          <a:blip r:embed="rId3" cstate="print">
            <a:extLst>
              <a:ext uri="{28A0092B-C50C-407E-A947-70E740481C1C}">
                <a14:useLocalDpi xmlns:a14="http://schemas.microsoft.com/office/drawing/2010/main" val="0"/>
              </a:ext>
            </a:extLst>
          </a:blip>
          <a:srcRect l="81667" t="-1" b="74869"/>
          <a:stretch/>
        </p:blipFill>
        <p:spPr>
          <a:xfrm>
            <a:off x="7464805" y="914400"/>
            <a:ext cx="1676400" cy="2057400"/>
          </a:xfrm>
          <a:prstGeom prst="rect">
            <a:avLst/>
          </a:prstGeom>
        </p:spPr>
      </p:pic>
      <p:grpSp>
        <p:nvGrpSpPr>
          <p:cNvPr id="70" name="Group 69"/>
          <p:cNvGrpSpPr/>
          <p:nvPr/>
        </p:nvGrpSpPr>
        <p:grpSpPr>
          <a:xfrm>
            <a:off x="-1752600" y="1249311"/>
            <a:ext cx="1461434" cy="840702"/>
            <a:chOff x="-2416581" y="1137444"/>
            <a:chExt cx="1461434" cy="840702"/>
          </a:xfrm>
        </p:grpSpPr>
        <p:pic>
          <p:nvPicPr>
            <p:cNvPr id="71" name="Picture 3" descr="C:\Users\PadillaA\AppData\Local\Microsoft\Windows\Temporary Internet Files\Content.IE5\66HAWHKO\MC900311116[1].wmf"/>
            <p:cNvPicPr>
              <a:picLocks noChangeAspect="1" noChangeArrowheads="1"/>
            </p:cNvPicPr>
            <p:nvPr/>
          </p:nvPicPr>
          <p:blipFill>
            <a:blip r:embed="rId7" cstate="print">
              <a:lum bright="-5000" contrast="-79000"/>
              <a:extLst>
                <a:ext uri="{28A0092B-C50C-407E-A947-70E740481C1C}">
                  <a14:useLocalDpi xmlns:a14="http://schemas.microsoft.com/office/drawing/2010/main" val="0"/>
                </a:ext>
              </a:extLst>
            </a:blip>
            <a:srcRect/>
            <a:stretch>
              <a:fillRect/>
            </a:stretch>
          </p:blipFill>
          <p:spPr bwMode="auto">
            <a:xfrm>
              <a:off x="-2416581" y="1137444"/>
              <a:ext cx="651629" cy="428814"/>
            </a:xfrm>
            <a:prstGeom prst="rect">
              <a:avLst/>
            </a:prstGeom>
            <a:noFill/>
          </p:spPr>
        </p:pic>
        <p:pic>
          <p:nvPicPr>
            <p:cNvPr id="72" name="Picture 3" descr="C:\Users\PadillaA\AppData\Local\Microsoft\Windows\Temporary Internet Files\Content.IE5\66HAWHKO\MC900311116[1].wmf"/>
            <p:cNvPicPr>
              <a:picLocks noChangeAspect="1" noChangeArrowheads="1"/>
            </p:cNvPicPr>
            <p:nvPr/>
          </p:nvPicPr>
          <p:blipFill>
            <a:blip r:embed="rId7" cstate="print">
              <a:lum bright="-5000" contrast="-79000"/>
              <a:extLst>
                <a:ext uri="{28A0092B-C50C-407E-A947-70E740481C1C}">
                  <a14:useLocalDpi xmlns:a14="http://schemas.microsoft.com/office/drawing/2010/main" val="0"/>
                </a:ext>
              </a:extLst>
            </a:blip>
            <a:srcRect/>
            <a:stretch>
              <a:fillRect/>
            </a:stretch>
          </p:blipFill>
          <p:spPr bwMode="auto">
            <a:xfrm>
              <a:off x="-2090766" y="1230836"/>
              <a:ext cx="1135619" cy="747310"/>
            </a:xfrm>
            <a:prstGeom prst="rect">
              <a:avLst/>
            </a:prstGeom>
            <a:noFill/>
          </p:spPr>
        </p:pic>
      </p:grpSp>
      <p:pic>
        <p:nvPicPr>
          <p:cNvPr id="73" name="Picture 10" descr="C:\Users\PadillaA\AppData\Local\Microsoft\Windows\Temporary Internet Files\Content.IE5\X79T7YBJ\MM900172539[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90875" y="2022872"/>
            <a:ext cx="1381125" cy="181285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4" name="Picture 3" descr="C:\Users\PadillaA\AppData\Local\Microsoft\Windows\Temporary Internet Files\Content.IE5\66HAWHKO\MC900311116[1].wmf"/>
          <p:cNvPicPr>
            <a:picLocks noChangeAspect="1" noChangeArrowheads="1"/>
          </p:cNvPicPr>
          <p:nvPr/>
        </p:nvPicPr>
        <p:blipFill>
          <a:blip r:embed="rId7" cstate="print">
            <a:lum bright="-5000" contrast="-79000"/>
            <a:extLst>
              <a:ext uri="{28A0092B-C50C-407E-A947-70E740481C1C}">
                <a14:useLocalDpi xmlns:a14="http://schemas.microsoft.com/office/drawing/2010/main" val="0"/>
              </a:ext>
            </a:extLst>
          </a:blip>
          <a:srcRect/>
          <a:stretch>
            <a:fillRect/>
          </a:stretch>
        </p:blipFill>
        <p:spPr bwMode="auto">
          <a:xfrm>
            <a:off x="9323992" y="1246120"/>
            <a:ext cx="991644" cy="652566"/>
          </a:xfrm>
          <a:prstGeom prst="rect">
            <a:avLst/>
          </a:prstGeom>
          <a:noFill/>
        </p:spPr>
      </p:pic>
      <p:pic>
        <p:nvPicPr>
          <p:cNvPr id="75" name="Picture 10" descr="C:\Users\PadillaA\AppData\Local\Microsoft\Windows\Temporary Internet Files\Content.IE5\X79T7YBJ\MM900172539[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07280" y="1850444"/>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6" name="Picture 10" descr="C:\Users\PadillaA\AppData\Local\Microsoft\Windows\Temporary Internet Files\Content.IE5\X79T7YBJ\MM900172539[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559868" y="1716358"/>
            <a:ext cx="1381125" cy="12277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7" name="Picture 3" descr="C:\Users\PadillaA\AppData\Local\Microsoft\Windows\Temporary Internet Files\Content.IE5\66HAWHKO\MC900311116[1].wmf"/>
          <p:cNvPicPr>
            <a:picLocks noChangeAspect="1" noChangeArrowheads="1"/>
          </p:cNvPicPr>
          <p:nvPr/>
        </p:nvPicPr>
        <p:blipFill>
          <a:blip r:embed="rId7" cstate="print">
            <a:lum bright="-5000" contrast="-79000"/>
            <a:extLst>
              <a:ext uri="{28A0092B-C50C-407E-A947-70E740481C1C}">
                <a14:useLocalDpi xmlns:a14="http://schemas.microsoft.com/office/drawing/2010/main" val="0"/>
              </a:ext>
            </a:extLst>
          </a:blip>
          <a:srcRect/>
          <a:stretch>
            <a:fillRect/>
          </a:stretch>
        </p:blipFill>
        <p:spPr bwMode="auto">
          <a:xfrm>
            <a:off x="9451208" y="1063792"/>
            <a:ext cx="991644" cy="652566"/>
          </a:xfrm>
          <a:prstGeom prst="rect">
            <a:avLst/>
          </a:prstGeom>
          <a:noFill/>
        </p:spPr>
      </p:pic>
      <p:sp>
        <p:nvSpPr>
          <p:cNvPr id="78" name="Left Arrow 77"/>
          <p:cNvSpPr/>
          <p:nvPr/>
        </p:nvSpPr>
        <p:spPr>
          <a:xfrm rot="20978057">
            <a:off x="6554110" y="2621698"/>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eft Arrow 78"/>
          <p:cNvSpPr/>
          <p:nvPr/>
        </p:nvSpPr>
        <p:spPr>
          <a:xfrm rot="20326680">
            <a:off x="5332146" y="2966500"/>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eft Arrow 79"/>
          <p:cNvSpPr/>
          <p:nvPr/>
        </p:nvSpPr>
        <p:spPr>
          <a:xfrm rot="20732174">
            <a:off x="4203261" y="3283601"/>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 Arrow 80"/>
          <p:cNvSpPr/>
          <p:nvPr/>
        </p:nvSpPr>
        <p:spPr>
          <a:xfrm rot="16200000">
            <a:off x="3751746" y="3747149"/>
            <a:ext cx="551117" cy="190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 Arrow 81"/>
          <p:cNvSpPr/>
          <p:nvPr/>
        </p:nvSpPr>
        <p:spPr>
          <a:xfrm rot="21189416">
            <a:off x="2986903" y="4094314"/>
            <a:ext cx="789585" cy="2029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eft Arrow 82"/>
          <p:cNvSpPr/>
          <p:nvPr/>
        </p:nvSpPr>
        <p:spPr>
          <a:xfrm rot="20978057">
            <a:off x="1669944" y="4267968"/>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7302" y="3488075"/>
            <a:ext cx="830498" cy="207625"/>
          </a:xfrm>
          <a:prstGeom prst="rect">
            <a:avLst/>
          </a:prstGeom>
        </p:spPr>
      </p:pic>
      <p:pic>
        <p:nvPicPr>
          <p:cNvPr id="90" name="Picture 8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72289" y="3124200"/>
            <a:ext cx="976111" cy="244028"/>
          </a:xfrm>
          <a:prstGeom prst="rect">
            <a:avLst/>
          </a:prstGeom>
        </p:spPr>
      </p:pic>
      <p:pic>
        <p:nvPicPr>
          <p:cNvPr id="91" name="Picture 9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3702" y="2968935"/>
            <a:ext cx="1287698" cy="321925"/>
          </a:xfrm>
          <a:prstGeom prst="rect">
            <a:avLst/>
          </a:prstGeom>
        </p:spPr>
      </p:pic>
      <p:sp>
        <p:nvSpPr>
          <p:cNvPr id="84" name="Freeform 83"/>
          <p:cNvSpPr/>
          <p:nvPr/>
        </p:nvSpPr>
        <p:spPr>
          <a:xfrm>
            <a:off x="708867" y="4366668"/>
            <a:ext cx="645886" cy="361284"/>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spect="1"/>
          </p:cNvSpPr>
          <p:nvPr/>
        </p:nvSpPr>
        <p:spPr>
          <a:xfrm rot="4800000">
            <a:off x="912847" y="4264397"/>
            <a:ext cx="221396" cy="68580"/>
          </a:xfrm>
          <a:prstGeom prst="rect">
            <a:avLst/>
          </a:prstGeom>
          <a:solidFill>
            <a:srgbClr val="BA6B02"/>
          </a:solidFill>
          <a:ln>
            <a:solidFill>
              <a:srgbClr val="BA6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a:spLocks noChangeAspect="1"/>
          </p:cNvSpPr>
          <p:nvPr/>
        </p:nvSpPr>
        <p:spPr>
          <a:xfrm rot="7200000">
            <a:off x="1124894" y="4355188"/>
            <a:ext cx="221396" cy="68580"/>
          </a:xfrm>
          <a:prstGeom prst="rect">
            <a:avLst/>
          </a:prstGeom>
          <a:solidFill>
            <a:srgbClr val="BA6B02"/>
          </a:solidFill>
          <a:ln>
            <a:solidFill>
              <a:srgbClr val="BA6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a:spLocks noChangeAspect="1"/>
          </p:cNvSpPr>
          <p:nvPr/>
        </p:nvSpPr>
        <p:spPr>
          <a:xfrm rot="2400000">
            <a:off x="761875" y="4379367"/>
            <a:ext cx="221396" cy="68580"/>
          </a:xfrm>
          <a:prstGeom prst="rect">
            <a:avLst/>
          </a:prstGeom>
          <a:solidFill>
            <a:srgbClr val="BA6B02"/>
          </a:solidFill>
          <a:ln>
            <a:solidFill>
              <a:srgbClr val="BA6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chwartzC\Dropbox\Work\dog po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53793" y="3886200"/>
            <a:ext cx="1613102" cy="14961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chwartzC\Dropbox\Work\Pet-Poop-Pick-up.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75171" y="3418045"/>
            <a:ext cx="1594230" cy="212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84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4.81481E-6 L 1.38889E-6 0.00023 C -0.00243 -0.00278 -0.00452 -0.00556 -0.00695 -0.00788 C -0.00781 -0.0088 -0.00903 -0.00857 -0.0099 -0.00926 C -0.01615 -0.01436 -0.00608 -0.00996 -0.0158 -0.0132 C -0.01615 -0.01459 -0.01597 -0.01621 -0.01667 -0.01713 C -0.01754 -0.01806 -0.01875 -0.0176 -0.01962 -0.01829 C -0.02639 -0.02385 -0.01632 -0.01852 -0.02465 -0.02223 C -0.02517 -0.02315 -0.0257 -0.02431 -0.02656 -0.025 C -0.0283 -0.02616 -0.03247 -0.02755 -0.03247 -0.02732 C -0.03299 -0.02848 -0.03351 -0.0294 -0.03438 -0.0301 C -0.03993 -0.03473 -0.03559 -0.02917 -0.0382 -0.03264 " pathEditMode="relative" rAng="0" ptsTypes="AAAAAAAAAAAA">
                                      <p:cBhvr>
                                        <p:cTn id="6" dur="1700" fill="hold"/>
                                        <p:tgtEl>
                                          <p:spTgt spid="4"/>
                                        </p:tgtEl>
                                        <p:attrNameLst>
                                          <p:attrName>ppt_x</p:attrName>
                                          <p:attrName>ppt_y</p:attrName>
                                        </p:attrNameLst>
                                      </p:cBhvr>
                                      <p:rCtr x="-1910" y="-1620"/>
                                    </p:animMotion>
                                  </p:childTnLst>
                                </p:cTn>
                              </p:par>
                            </p:childTnLst>
                          </p:cTn>
                        </p:par>
                        <p:par>
                          <p:cTn id="7" fill="hold">
                            <p:stCondLst>
                              <p:cond delay="1700"/>
                            </p:stCondLst>
                            <p:childTnLst>
                              <p:par>
                                <p:cTn id="8" presetID="0" presetClass="path" presetSubtype="0" accel="50000" decel="50000" fill="hold" nodeType="afterEffect">
                                  <p:stCondLst>
                                    <p:cond delay="0"/>
                                  </p:stCondLst>
                                  <p:childTnLst>
                                    <p:animMotion origin="layout" path="M -0.0441 -0.03704 L -0.0441 -0.03681 C -0.04722 -0.04005 -0.05017 -0.04375 -0.05347 -0.04607 C -0.05556 -0.04746 -0.05799 -0.04676 -0.06024 -0.04769 C -0.07552 -0.05463 -0.05122 -0.04908 -0.07622 -0.05301 C -0.08455 -0.05255 -0.09323 -0.05348 -0.10156 -0.05139 C -0.10313 -0.05093 -0.10313 -0.04769 -0.10417 -0.04607 C -0.10868 -0.0375 -0.1066 -0.04028 -0.11215 -0.03542 C -0.11302 -0.03357 -0.11372 -0.03149 -0.11476 -0.0301 C -0.11597 -0.02848 -0.11788 -0.02825 -0.11875 -0.02639 C -0.11962 -0.025 -0.11927 -0.02269 -0.12014 -0.02107 C -0.12118 -0.01899 -0.12274 -0.0176 -0.12413 -0.01575 C -0.12847 0.00162 -0.12136 -0.02292 -0.12952 -0.00695 C -0.13056 -0.00487 -0.13004 -0.00209 -0.13073 0.00023 C -0.13142 0.00208 -0.13281 0.00347 -0.13351 0.00555 C -0.13455 0.00902 -0.13524 0.01273 -0.13611 0.0162 C -0.13854 0.02569 -0.13663 0.01759 -0.13872 0.03032 C -0.13924 0.03287 -0.13976 0.03518 -0.14011 0.0375 C -0.1408 0.04212 -0.14097 0.04884 -0.14271 0.05347 C -0.14358 0.05532 -0.14462 0.05717 -0.14549 0.05879 C -0.14583 0.06111 -0.14653 0.06342 -0.1467 0.06597 C -0.14827 0.07939 -0.14827 0.09143 -0.14948 0.10509 C -0.14965 0.1081 -0.15035 0.11087 -0.1507 0.11388 C -0.15122 0.12523 -0.15139 0.13657 -0.15208 0.14768 C -0.15226 0.14953 -0.15313 0.15115 -0.15347 0.153 C -0.15399 0.15717 -0.15434 0.16134 -0.15469 0.1655 C -0.15625 0.22476 -0.15608 0.20046 -0.15608 0.23657 L -0.15608 0.23078 C -0.16337 0.22384 -0.16372 0.21805 -0.16945 0.22592 C -0.17049 0.22731 -0.17118 0.22939 -0.17205 0.23078 C -0.17257 0.23333 -0.17292 0.23611 -0.17344 0.23842 C -0.17379 0.24004 -0.17344 0.24351 -0.17483 0.24351 C -0.17656 0.24351 -0.17726 0.23981 -0.17882 0.23842 C -0.17986 0.23726 -0.18142 0.23726 -0.18281 0.23657 C -0.18594 0.23773 -0.18976 0.23773 -0.19202 0.24189 C -0.19288 0.24328 -0.19306 0.24537 -0.1934 0.24699 C -0.19549 0.25694 -0.19479 0.25393 -0.19479 0.26666 " pathEditMode="relative" rAng="0" ptsTypes="AAAAAAAAAAAAAAAAAAAAAAAAAAAAAAAAAAAAA">
                                      <p:cBhvr>
                                        <p:cTn id="9" dur="1000" fill="hold"/>
                                        <p:tgtEl>
                                          <p:spTgt spid="4"/>
                                        </p:tgtEl>
                                        <p:attrNameLst>
                                          <p:attrName>ppt_x</p:attrName>
                                          <p:attrName>ppt_y</p:attrName>
                                        </p:attrNameLst>
                                      </p:cBhvr>
                                      <p:rCtr x="-7552" y="14375"/>
                                    </p:animMotion>
                                  </p:childTnLst>
                                </p:cTn>
                              </p:par>
                            </p:childTnLst>
                          </p:cTn>
                        </p:par>
                        <p:par>
                          <p:cTn id="10" fill="hold">
                            <p:stCondLst>
                              <p:cond delay="2700"/>
                            </p:stCondLst>
                            <p:childTnLst>
                              <p:par>
                                <p:cTn id="11" presetID="1" presetClass="entr" presetSubtype="0" fill="hold" grpId="1"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5.27778E-6 -7.40741E-7 L -5.27778E-6 -7.40741E-7 C 0.00381 -0.0007 0.0078 -0.00185 0.0118 -0.00185 C 0.01405 -0.00185 0.01631 -7.40741E-7 0.01857 -7.40741E-7 C 0.02187 -7.40741E-7 0.02378 -0.00371 0.02655 -0.00556 C 0.02777 -0.00625 0.02916 -0.00672 0.03055 -0.00718 C 0.03471 -0.00139 0.03437 -0.0044 0.03437 -7.40741E-7 " pathEditMode="relative" ptsTypes="AAAAAAA">
                                      <p:cBhvr>
                                        <p:cTn id="16" dur="2000" fill="hold"/>
                                        <p:tgtEl>
                                          <p:spTgt spid="8"/>
                                        </p:tgtEl>
                                        <p:attrNameLst>
                                          <p:attrName>ppt_x</p:attrName>
                                          <p:attrName>ppt_y</p:attrName>
                                        </p:attrNameLst>
                                      </p:cBhvr>
                                    </p:animMotion>
                                  </p:childTnLst>
                                </p:cTn>
                              </p:par>
                            </p:childTnLst>
                          </p:cTn>
                        </p:par>
                        <p:par>
                          <p:cTn id="17" fill="hold">
                            <p:stCondLst>
                              <p:cond delay="4700"/>
                            </p:stCondLst>
                            <p:childTnLst>
                              <p:par>
                                <p:cTn id="18" presetID="16" presetClass="exit" presetSubtype="37" fill="hold" nodeType="afterEffect">
                                  <p:stCondLst>
                                    <p:cond delay="0"/>
                                  </p:stCondLst>
                                  <p:childTnLst>
                                    <p:animEffect transition="out" filter="barn(outVertical)">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66667E-6 -2.96296E-6 L 1.66667E-6 0.00023 C -0.00452 0.00047 -0.00903 0.0007 -0.01337 0.00162 C -0.02222 0.00348 -0.01215 0.00394 -0.02274 0.0051 C -0.03611 0.00672 -0.04948 0.00764 -0.06268 0.0088 L -0.07066 0.01227 C -0.07205 0.01297 -0.07361 0.01297 -0.07465 0.01412 C -0.07743 0.01644 -0.07952 0.0206 -0.08264 0.02107 C -0.09566 0.02361 -0.08889 0.02246 -0.10278 0.02477 C -0.10538 0.02593 -0.10833 0.02616 -0.11077 0.02824 L -0.11875 0.03542 C -0.11997 0.03658 -0.12118 0.0382 -0.12274 0.03889 C -0.13281 0.04329 -0.12031 0.03727 -0.13073 0.04422 C -0.13195 0.04514 -0.13351 0.04514 -0.13472 0.04607 C -0.13611 0.04699 -0.13733 0.04861 -0.13872 0.04954 C -0.13993 0.05047 -0.14149 0.05047 -0.14271 0.05139 C -0.1441 0.05232 -0.14531 0.05394 -0.1467 0.05486 C -0.15122 0.05787 -0.15886 0.05787 -0.16268 0.05834 C -0.16528 0.05949 -0.16979 0.05834 -0.17066 0.06204 C -0.17222 0.06829 -0.17083 0.06736 -0.17604 0.06898 C -0.17639 0.06922 -0.17691 0.06898 -0.17726 0.06898 " pathEditMode="relative" rAng="0" ptsTypes="AAAAAAAAAAAAAAAAAAAAA">
                                      <p:cBhvr>
                                        <p:cTn id="24" dur="2000" fill="hold"/>
                                        <p:tgtEl>
                                          <p:spTgt spid="9"/>
                                        </p:tgtEl>
                                        <p:attrNameLst>
                                          <p:attrName>ppt_x</p:attrName>
                                          <p:attrName>ppt_y</p:attrName>
                                        </p:attrNameLst>
                                      </p:cBhvr>
                                      <p:rCtr x="-8872" y="3449"/>
                                    </p:animMotion>
                                  </p:childTnLst>
                                </p:cTn>
                              </p:par>
                            </p:childTnLst>
                          </p:cTn>
                        </p:par>
                        <p:par>
                          <p:cTn id="25" fill="hold">
                            <p:stCondLst>
                              <p:cond delay="2000"/>
                            </p:stCondLst>
                            <p:childTnLst>
                              <p:par>
                                <p:cTn id="26" presetID="0" presetClass="path" presetSubtype="0" accel="50000" decel="50000" fill="hold" nodeType="afterEffect">
                                  <p:stCondLst>
                                    <p:cond delay="0"/>
                                  </p:stCondLst>
                                  <p:childTnLst>
                                    <p:animMotion origin="layout" path="M -0.19479 0.26666 L -0.19479 0.26689 C -0.20399 0.26296 -0.21319 0.25833 -0.22274 0.25578 L -0.23611 0.25231 C -0.23784 0.25185 -0.23958 0.25139 -0.24132 0.25046 C -0.24323 0.24953 -0.24479 0.24791 -0.2467 0.24699 C -0.25434 0.24328 -0.25451 0.24745 -0.26406 0.23981 C -0.26996 0.23518 -0.27205 0.2331 -0.27864 0.22916 C -0.28003 0.22847 -0.28142 0.22824 -0.28264 0.22754 C -0.2868 0.22477 -0.29062 0.22129 -0.29462 0.21852 C -0.29774 0.21666 -0.30104 0.21527 -0.30399 0.21319 C -0.30538 0.21227 -0.30659 0.21088 -0.30798 0.20972 C -0.31128 0.20717 -0.31857 0.20139 -0.32274 0.19907 C -0.32795 0.19583 -0.3335 0.19375 -0.33871 0.19004 C -0.34375 0.18657 -0.34791 0.18055 -0.3533 0.17777 C -0.36718 0.17037 -0.35243 0.17893 -0.36805 0.16713 C -0.37153 0.16435 -0.375 0.16203 -0.37864 0.15995 C -0.38368 0.15694 -0.38333 0.15926 -0.38941 0.15463 C -0.39184 0.15254 -0.3934 0.14907 -0.396 0.14745 C -0.3993 0.14537 -0.40312 0.1456 -0.40659 0.14398 C -0.40798 0.14328 -0.40937 0.14282 -0.41059 0.14213 C -0.41771 0.13796 -0.41684 0.13727 -0.42257 0.13495 C -0.42621 0.13379 -0.43003 0.13379 -0.43333 0.13148 C -0.44687 0.12245 -0.43576 0.12893 -0.45191 0.12268 C -0.48611 0.10926 -0.47309 0.11319 -0.49062 0.10833 C -0.49548 0.10555 -0.50034 0.10208 -0.50538 0.09953 C -0.50746 0.09838 -0.50972 0.09838 -0.51198 0.09768 C -0.51371 0.09722 -0.51562 0.09676 -0.51736 0.09606 C -0.52135 0.09421 -0.52517 0.09213 -0.52934 0.09074 C -0.53906 0.0868 -0.54913 0.08495 -0.55868 0.08009 C -0.57083 0.07361 -0.56302 0.07708 -0.58264 0.07106 C -0.59305 0.0618 -0.57951 0.07314 -0.60399 0.06041 C -0.61198 0.05625 -0.62083 0.05439 -0.62795 0.04791 C -0.62934 0.04676 -0.63055 0.04537 -0.63194 0.04444 C -0.63541 0.04236 -0.63906 0.0412 -0.64253 0.03912 C -0.64618 0.03703 -0.64965 0.03402 -0.6533 0.03194 C -0.6559 0.03055 -0.66128 0.02847 -0.66128 0.0287 C -0.66146 0.02824 -0.67725 0.01296 -0.68125 0.01064 C -0.68663 0.00764 -0.69236 0.00671 -0.69705 0.00185 C -0.69948 -0.00047 -0.70139 -0.00348 -0.70382 -0.00533 C -0.70746 -0.00811 -0.71163 -0.00973 -0.7158 -0.0125 C -0.71892 -0.01459 -0.72205 -0.01713 -0.725 -0.01945 C -0.73767 -0.02986 -0.71719 -0.01389 -0.73437 -0.0301 C -0.73559 -0.03125 -0.73715 -0.03125 -0.73837 -0.03195 C -0.74045 -0.03311 -0.74253 -0.03403 -0.74514 -0.03542 C -0.74791 -0.0375 -0.75052 -0.04028 -0.75295 -0.0426 C -0.75486 -0.04422 -0.75642 -0.04653 -0.75833 -0.04792 C -0.77361 -0.05926 -0.75659 -0.04468 -0.7717 -0.05324 C -0.77291 -0.05394 -0.77344 -0.05556 -0.77448 -0.05672 " pathEditMode="relative" rAng="0" ptsTypes="AAAAAAAAAAAAAAAAAAAAAAAAAAAAAAAAAAAAAAAAAAAAAAAAA">
                                      <p:cBhvr>
                                        <p:cTn id="27" dur="2000" fill="hold"/>
                                        <p:tgtEl>
                                          <p:spTgt spid="4"/>
                                        </p:tgtEl>
                                        <p:attrNameLst>
                                          <p:attrName>ppt_x</p:attrName>
                                          <p:attrName>ppt_y</p:attrName>
                                        </p:attrNameLst>
                                      </p:cBhvr>
                                      <p:rCtr x="-28993" y="-16157"/>
                                    </p:animMotion>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0" presetClass="path" presetSubtype="0" accel="50000" decel="50000" fill="hold" grpId="0" nodeType="withEffect">
                                  <p:stCondLst>
                                    <p:cond delay="0"/>
                                  </p:stCondLst>
                                  <p:childTnLst>
                                    <p:animMotion origin="layout" path="M 3.88889E-6 2.22222E-6 L 3.88889E-6 0.00023 C 0.00382 -0.0007 0.00781 -0.00185 0.0118 -0.00185 C 0.01406 -0.00185 0.01632 2.22222E-6 0.01857 2.22222E-6 C 0.02187 2.22222E-6 0.02378 -0.00371 0.02656 -0.00556 C 0.02777 -0.00625 0.02916 -0.00672 0.03055 -0.00718 C 0.03472 -0.00139 0.03437 -0.0044 0.03437 2.22222E-6 " pathEditMode="relative" rAng="0" ptsTypes="AAAAAAA">
                                      <p:cBhvr>
                                        <p:cTn id="34" dur="1100" fill="hold"/>
                                        <p:tgtEl>
                                          <p:spTgt spid="60"/>
                                        </p:tgtEl>
                                        <p:attrNameLst>
                                          <p:attrName>ppt_x</p:attrName>
                                          <p:attrName>ppt_y</p:attrName>
                                        </p:attrNameLst>
                                      </p:cBhvr>
                                      <p:rCtr x="1719" y="-347"/>
                                    </p:animMotion>
                                  </p:childTnLst>
                                </p:cTn>
                              </p:par>
                            </p:childTnLst>
                          </p:cTn>
                        </p:par>
                        <p:par>
                          <p:cTn id="35" fill="hold">
                            <p:stCondLst>
                              <p:cond delay="5100"/>
                            </p:stCondLst>
                            <p:childTnLst>
                              <p:par>
                                <p:cTn id="36" presetID="16" presetClass="exit" presetSubtype="37" fill="hold" nodeType="afterEffect">
                                  <p:stCondLst>
                                    <p:cond delay="0"/>
                                  </p:stCondLst>
                                  <p:childTnLst>
                                    <p:animEffect transition="out" filter="barn(outVertical)">
                                      <p:cBhvr>
                                        <p:cTn id="37" dur="500"/>
                                        <p:tgtEl>
                                          <p:spTgt spid="90"/>
                                        </p:tgtEl>
                                      </p:cBhvr>
                                    </p:animEffect>
                                    <p:set>
                                      <p:cBhvr>
                                        <p:cTn id="38" dur="1" fill="hold">
                                          <p:stCondLst>
                                            <p:cond delay="499"/>
                                          </p:stCondLst>
                                        </p:cTn>
                                        <p:tgtEl>
                                          <p:spTgt spid="9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1.94444E-6 -0.0081 L 1.94444E-6 -0.00787 C -0.025 -0.00694 -0.03681 -0.00764 -0.05816 -0.00347 C -0.06146 -0.00324 -0.06476 -0.00208 -0.06788 -0.00139 C -0.07656 0.00069 -0.07847 0.00023 -0.08577 0.00347 C -0.08854 0.00463 -0.09792 0.00995 -0.10174 0.01065 C -0.10938 0.01157 -0.11684 0.01204 -0.12448 0.01273 C -0.12709 0.01366 -0.12969 0.01458 -0.13247 0.01528 C -0.14757 0.01852 -0.14618 0.01643 -0.1632 0.02222 C -0.16632 0.02338 -0.17292 0.02685 -0.17292 0.02708 C -0.18663 0.04028 -0.1691 0.02431 -0.18264 0.03403 C -0.19497 0.04329 -0.18004 0.03495 -0.19219 0.04097 C -0.20608 0.0544 -0.18854 0.03843 -0.20174 0.04815 C -0.20365 0.04931 -0.20521 0.05116 -0.2066 0.05301 C -0.20781 0.04954 -0.2092 0.04676 -0.2099 0.04352 C -0.21459 0.02315 -0.2132 0.00903 -0.2132 0.05046 " pathEditMode="relative" rAng="0" ptsTypes="AAAAAAAAAAAAAAAA">
                                      <p:cBhvr>
                                        <p:cTn id="42" dur="1100" fill="hold"/>
                                        <p:tgtEl>
                                          <p:spTgt spid="10"/>
                                        </p:tgtEl>
                                        <p:attrNameLst>
                                          <p:attrName>ppt_x</p:attrName>
                                          <p:attrName>ppt_y</p:attrName>
                                        </p:attrNameLst>
                                      </p:cBhvr>
                                      <p:rCtr x="-10677" y="3056"/>
                                    </p:animMotion>
                                  </p:childTnLst>
                                </p:cTn>
                              </p:par>
                              <p:par>
                                <p:cTn id="43" presetID="32" presetClass="emph" presetSubtype="0" fill="hold" nodeType="withEffect">
                                  <p:stCondLst>
                                    <p:cond delay="600"/>
                                  </p:stCondLst>
                                  <p:childTnLst>
                                    <p:animRot by="120000">
                                      <p:cBhvr>
                                        <p:cTn id="44" dur="60" fill="hold">
                                          <p:stCondLst>
                                            <p:cond delay="0"/>
                                          </p:stCondLst>
                                        </p:cTn>
                                        <p:tgtEl>
                                          <p:spTgt spid="10"/>
                                        </p:tgtEl>
                                        <p:attrNameLst>
                                          <p:attrName>r</p:attrName>
                                        </p:attrNameLst>
                                      </p:cBhvr>
                                    </p:animRot>
                                    <p:animRot by="-240000">
                                      <p:cBhvr>
                                        <p:cTn id="45" dur="120" fill="hold">
                                          <p:stCondLst>
                                            <p:cond delay="120"/>
                                          </p:stCondLst>
                                        </p:cTn>
                                        <p:tgtEl>
                                          <p:spTgt spid="10"/>
                                        </p:tgtEl>
                                        <p:attrNameLst>
                                          <p:attrName>r</p:attrName>
                                        </p:attrNameLst>
                                      </p:cBhvr>
                                    </p:animRot>
                                    <p:animRot by="240000">
                                      <p:cBhvr>
                                        <p:cTn id="46" dur="120" fill="hold">
                                          <p:stCondLst>
                                            <p:cond delay="240"/>
                                          </p:stCondLst>
                                        </p:cTn>
                                        <p:tgtEl>
                                          <p:spTgt spid="10"/>
                                        </p:tgtEl>
                                        <p:attrNameLst>
                                          <p:attrName>r</p:attrName>
                                        </p:attrNameLst>
                                      </p:cBhvr>
                                    </p:animRot>
                                    <p:animRot by="-240000">
                                      <p:cBhvr>
                                        <p:cTn id="47" dur="120" fill="hold">
                                          <p:stCondLst>
                                            <p:cond delay="360"/>
                                          </p:stCondLst>
                                        </p:cTn>
                                        <p:tgtEl>
                                          <p:spTgt spid="10"/>
                                        </p:tgtEl>
                                        <p:attrNameLst>
                                          <p:attrName>r</p:attrName>
                                        </p:attrNameLst>
                                      </p:cBhvr>
                                    </p:animRot>
                                    <p:animRot by="120000">
                                      <p:cBhvr>
                                        <p:cTn id="48" dur="120" fill="hold">
                                          <p:stCondLst>
                                            <p:cond delay="480"/>
                                          </p:stCondLst>
                                        </p:cTn>
                                        <p:tgtEl>
                                          <p:spTgt spid="10"/>
                                        </p:tgtEl>
                                        <p:attrNameLst>
                                          <p:attrName>r</p:attrName>
                                        </p:attrNameLst>
                                      </p:cBhvr>
                                    </p:animRot>
                                  </p:childTnLst>
                                </p:cTn>
                              </p:par>
                            </p:childTnLst>
                          </p:cTn>
                        </p:par>
                        <p:par>
                          <p:cTn id="49" fill="hold">
                            <p:stCondLst>
                              <p:cond delay="1200"/>
                            </p:stCondLst>
                            <p:childTnLst>
                              <p:par>
                                <p:cTn id="50" presetID="0" presetClass="path" presetSubtype="0" accel="50000" decel="50000" fill="hold" nodeType="afterEffect">
                                  <p:stCondLst>
                                    <p:cond delay="0"/>
                                  </p:stCondLst>
                                  <p:childTnLst>
                                    <p:animMotion origin="layout" path="M -0.18785 0.06852 L -0.18785 0.06875 C -0.19219 0.06435 -0.19618 0.05926 -0.20087 0.05625 C -0.21077 0.05023 -0.2257 0.05672 -0.2342 0.0588 C -0.23976 0.06227 -0.24722 0.06644 -0.25104 0.07361 C -0.25313 0.07778 -0.2533 0.08334 -0.25452 0.08843 L -0.25833 0.10324 C -0.26198 0.10232 -0.26615 0.10324 -0.26945 0.1007 C -0.27118 0.09931 -0.26997 0.09537 -0.27118 0.09329 C -0.275 0.08681 -0.27986 0.08172 -0.2842 0.07593 L -0.28976 0.06852 C -0.29167 0.06621 -0.29306 0.06273 -0.29549 0.06111 C -0.29774 0.05949 -0.30035 0.0581 -0.30278 0.05625 C -0.30469 0.05463 -0.30625 0.05255 -0.30833 0.05139 C -0.31059 0.05 -0.31337 0.05 -0.31563 0.04885 C -0.31823 0.04746 -0.32049 0.04491 -0.32309 0.04398 C -0.32674 0.04236 -0.33056 0.04236 -0.3342 0.04144 C -0.33733 0.04074 -0.34045 0.03982 -0.3434 0.03889 C -0.34965 0.03982 -0.35608 0.03889 -0.36198 0.04144 C -0.36458 0.04236 -0.36545 0.04676 -0.36754 0.04885 C -0.36979 0.05093 -0.37274 0.05162 -0.375 0.05371 C -0.38351 0.06227 -0.38299 0.06667 -0.38976 0.07848 L -0.40278 0.1007 C -0.40469 0.10394 -0.40643 0.10718 -0.40833 0.11065 C -0.41858 0.12824 -0.41268 0.1169 -0.41945 0.13033 C -0.42188 0.12871 -0.42465 0.12778 -0.42674 0.12547 C -0.42847 0.12338 -0.42899 0.12014 -0.43056 0.11806 C -0.43646 0.10949 -0.44202 0.1 -0.44896 0.09329 C -0.4533 0.08912 -0.45781 0.08519 -0.46215 0.08102 C -0.46806 0.07477 -0.47969 0.06111 -0.48802 0.05625 C -0.49028 0.05486 -0.49288 0.05463 -0.49531 0.05371 C -0.50278 0.05463 -0.51024 0.05417 -0.51754 0.05625 C -0.51979 0.05672 -0.52118 0.05973 -0.52309 0.06111 C -0.52483 0.06227 -0.52674 0.06273 -0.52882 0.06366 C -0.53611 0.10371 -0.52465 0.04676 -0.5342 0.08102 C -0.53542 0.08473 -0.53559 0.08912 -0.53611 0.09329 C -0.53837 0.11111 -0.53802 0.11343 -0.53976 0.13287 C -0.54254 0.16204 -0.53993 0.14028 -0.5434 0.15741 C -0.54479 0.16389 -0.54722 0.17732 -0.54722 0.17755 C -0.58438 0.14861 -0.57118 0.15996 -0.58785 0.14514 C -0.60295 0.1051 -0.5842 0.14977 -0.60087 0.12292 C -0.60208 0.12084 -0.60156 0.1176 -0.60278 0.11551 C -0.60851 0.10579 -0.61893 0.09445 -0.62691 0.08843 C -0.63281 0.08357 -0.63941 0.08056 -0.64531 0.07593 C -0.64809 0.07385 -0.64983 0.06991 -0.65295 0.06852 C -0.65938 0.06574 -0.66632 0.06551 -0.67309 0.06366 C -0.675 0.06297 -0.67691 0.06204 -0.67865 0.06111 C -0.6849 0.06528 -0.6941 0.06528 -0.69722 0.07361 C -0.70226 0.08704 -0.69861 0.08125 -0.70833 0.09074 C -0.70955 0.09329 -0.71094 0.0956 -0.71198 0.09815 C -0.71337 0.10162 -0.71511 0.11227 -0.71563 0.11551 C -0.725 0.09676 -0.71406 0.1206 -0.72136 0.09815 C -0.72222 0.09537 -0.72379 0.09329 -0.725 0.09074 C -0.72708 0.08681 -0.72795 0.08172 -0.73056 0.07848 C -0.74913 0.05371 -0.74618 0.06204 -0.76181 0.0463 C -0.79705 0.01111 -0.76632 0.03912 -0.79149 0.01667 C -0.7934 0.01505 -0.79497 0.01273 -0.79705 0.01181 L -0.80261 0.00926 C -0.80504 0.00695 -0.80729 0.00394 -0.81007 0.00185 C -0.81163 0.0007 -0.81563 -0.00046 -0.81563 -0.00023 " pathEditMode="relative" rAng="0" ptsTypes="AAAAAAAAAAAAAAAAAAAAAAAAAAAAAAAAAAAAAAAAAAAAAAAAAAAAAAAAAAAA">
                                      <p:cBhvr>
                                        <p:cTn id="51" dur="2000" fill="hold"/>
                                        <p:tgtEl>
                                          <p:spTgt spid="9"/>
                                        </p:tgtEl>
                                        <p:attrNameLst>
                                          <p:attrName>ppt_x</p:attrName>
                                          <p:attrName>ppt_y</p:attrName>
                                        </p:attrNameLst>
                                      </p:cBhvr>
                                      <p:rCtr x="-31389" y="1991"/>
                                    </p:animMotion>
                                  </p:childTnLst>
                                </p:cTn>
                              </p:par>
                              <p:par>
                                <p:cTn id="52" presetID="32" presetClass="emph" presetSubtype="0" fill="hold" nodeType="withEffect">
                                  <p:stCondLst>
                                    <p:cond delay="0"/>
                                  </p:stCondLst>
                                  <p:childTnLst>
                                    <p:animRot by="120000">
                                      <p:cBhvr>
                                        <p:cTn id="53" dur="50" fill="hold">
                                          <p:stCondLst>
                                            <p:cond delay="0"/>
                                          </p:stCondLst>
                                        </p:cTn>
                                        <p:tgtEl>
                                          <p:spTgt spid="9"/>
                                        </p:tgtEl>
                                        <p:attrNameLst>
                                          <p:attrName>r</p:attrName>
                                        </p:attrNameLst>
                                      </p:cBhvr>
                                    </p:animRot>
                                    <p:animRot by="-240000">
                                      <p:cBhvr>
                                        <p:cTn id="54" dur="100" fill="hold">
                                          <p:stCondLst>
                                            <p:cond delay="100"/>
                                          </p:stCondLst>
                                        </p:cTn>
                                        <p:tgtEl>
                                          <p:spTgt spid="9"/>
                                        </p:tgtEl>
                                        <p:attrNameLst>
                                          <p:attrName>r</p:attrName>
                                        </p:attrNameLst>
                                      </p:cBhvr>
                                    </p:animRot>
                                    <p:animRot by="240000">
                                      <p:cBhvr>
                                        <p:cTn id="55" dur="100" fill="hold">
                                          <p:stCondLst>
                                            <p:cond delay="200"/>
                                          </p:stCondLst>
                                        </p:cTn>
                                        <p:tgtEl>
                                          <p:spTgt spid="9"/>
                                        </p:tgtEl>
                                        <p:attrNameLst>
                                          <p:attrName>r</p:attrName>
                                        </p:attrNameLst>
                                      </p:cBhvr>
                                    </p:animRot>
                                    <p:animRot by="-240000">
                                      <p:cBhvr>
                                        <p:cTn id="56" dur="100" fill="hold">
                                          <p:stCondLst>
                                            <p:cond delay="300"/>
                                          </p:stCondLst>
                                        </p:cTn>
                                        <p:tgtEl>
                                          <p:spTgt spid="9"/>
                                        </p:tgtEl>
                                        <p:attrNameLst>
                                          <p:attrName>r</p:attrName>
                                        </p:attrNameLst>
                                      </p:cBhvr>
                                    </p:animRot>
                                    <p:animRot by="120000">
                                      <p:cBhvr>
                                        <p:cTn id="57" dur="100" fill="hold">
                                          <p:stCondLst>
                                            <p:cond delay="400"/>
                                          </p:stCondLst>
                                        </p:cTn>
                                        <p:tgtEl>
                                          <p:spTgt spid="9"/>
                                        </p:tgtEl>
                                        <p:attrNameLst>
                                          <p:attrName>r</p:attrName>
                                        </p:attrNameLst>
                                      </p:cBhvr>
                                    </p:animRot>
                                  </p:childTnLst>
                                </p:cTn>
                              </p:par>
                              <p:par>
                                <p:cTn id="58" presetID="32" presetClass="emph" presetSubtype="0" fill="hold" nodeType="withEffect">
                                  <p:stCondLst>
                                    <p:cond delay="600"/>
                                  </p:stCondLst>
                                  <p:childTnLst>
                                    <p:animRot by="120000">
                                      <p:cBhvr>
                                        <p:cTn id="59" dur="60" fill="hold">
                                          <p:stCondLst>
                                            <p:cond delay="0"/>
                                          </p:stCondLst>
                                        </p:cTn>
                                        <p:tgtEl>
                                          <p:spTgt spid="9"/>
                                        </p:tgtEl>
                                        <p:attrNameLst>
                                          <p:attrName>r</p:attrName>
                                        </p:attrNameLst>
                                      </p:cBhvr>
                                    </p:animRot>
                                    <p:animRot by="-240000">
                                      <p:cBhvr>
                                        <p:cTn id="60" dur="120" fill="hold">
                                          <p:stCondLst>
                                            <p:cond delay="120"/>
                                          </p:stCondLst>
                                        </p:cTn>
                                        <p:tgtEl>
                                          <p:spTgt spid="9"/>
                                        </p:tgtEl>
                                        <p:attrNameLst>
                                          <p:attrName>r</p:attrName>
                                        </p:attrNameLst>
                                      </p:cBhvr>
                                    </p:animRot>
                                    <p:animRot by="240000">
                                      <p:cBhvr>
                                        <p:cTn id="61" dur="120" fill="hold">
                                          <p:stCondLst>
                                            <p:cond delay="240"/>
                                          </p:stCondLst>
                                        </p:cTn>
                                        <p:tgtEl>
                                          <p:spTgt spid="9"/>
                                        </p:tgtEl>
                                        <p:attrNameLst>
                                          <p:attrName>r</p:attrName>
                                        </p:attrNameLst>
                                      </p:cBhvr>
                                    </p:animRot>
                                    <p:animRot by="-240000">
                                      <p:cBhvr>
                                        <p:cTn id="62" dur="120" fill="hold">
                                          <p:stCondLst>
                                            <p:cond delay="360"/>
                                          </p:stCondLst>
                                        </p:cTn>
                                        <p:tgtEl>
                                          <p:spTgt spid="9"/>
                                        </p:tgtEl>
                                        <p:attrNameLst>
                                          <p:attrName>r</p:attrName>
                                        </p:attrNameLst>
                                      </p:cBhvr>
                                    </p:animRot>
                                    <p:animRot by="120000">
                                      <p:cBhvr>
                                        <p:cTn id="63" dur="120" fill="hold">
                                          <p:stCondLst>
                                            <p:cond delay="480"/>
                                          </p:stCondLst>
                                        </p:cTn>
                                        <p:tgtEl>
                                          <p:spTgt spid="9"/>
                                        </p:tgtEl>
                                        <p:attrNameLst>
                                          <p:attrName>r</p:attrName>
                                        </p:attrNameLst>
                                      </p:cBhvr>
                                    </p:animRot>
                                  </p:childTnLst>
                                </p:cTn>
                              </p:par>
                              <p:par>
                                <p:cTn id="64" presetID="32" presetClass="emph" presetSubtype="0" fill="hold" nodeType="withEffect">
                                  <p:stCondLst>
                                    <p:cond delay="1200"/>
                                  </p:stCondLst>
                                  <p:childTnLst>
                                    <p:animRot by="120000">
                                      <p:cBhvr>
                                        <p:cTn id="65" dur="50" fill="hold">
                                          <p:stCondLst>
                                            <p:cond delay="0"/>
                                          </p:stCondLst>
                                        </p:cTn>
                                        <p:tgtEl>
                                          <p:spTgt spid="9"/>
                                        </p:tgtEl>
                                        <p:attrNameLst>
                                          <p:attrName>r</p:attrName>
                                        </p:attrNameLst>
                                      </p:cBhvr>
                                    </p:animRot>
                                    <p:animRot by="-240000">
                                      <p:cBhvr>
                                        <p:cTn id="66" dur="100" fill="hold">
                                          <p:stCondLst>
                                            <p:cond delay="100"/>
                                          </p:stCondLst>
                                        </p:cTn>
                                        <p:tgtEl>
                                          <p:spTgt spid="9"/>
                                        </p:tgtEl>
                                        <p:attrNameLst>
                                          <p:attrName>r</p:attrName>
                                        </p:attrNameLst>
                                      </p:cBhvr>
                                    </p:animRot>
                                    <p:animRot by="240000">
                                      <p:cBhvr>
                                        <p:cTn id="67" dur="100" fill="hold">
                                          <p:stCondLst>
                                            <p:cond delay="200"/>
                                          </p:stCondLst>
                                        </p:cTn>
                                        <p:tgtEl>
                                          <p:spTgt spid="9"/>
                                        </p:tgtEl>
                                        <p:attrNameLst>
                                          <p:attrName>r</p:attrName>
                                        </p:attrNameLst>
                                      </p:cBhvr>
                                    </p:animRot>
                                    <p:animRot by="-240000">
                                      <p:cBhvr>
                                        <p:cTn id="68" dur="100" fill="hold">
                                          <p:stCondLst>
                                            <p:cond delay="300"/>
                                          </p:stCondLst>
                                        </p:cTn>
                                        <p:tgtEl>
                                          <p:spTgt spid="9"/>
                                        </p:tgtEl>
                                        <p:attrNameLst>
                                          <p:attrName>r</p:attrName>
                                        </p:attrNameLst>
                                      </p:cBhvr>
                                    </p:animRot>
                                    <p:animRot by="120000">
                                      <p:cBhvr>
                                        <p:cTn id="69" dur="100" fill="hold">
                                          <p:stCondLst>
                                            <p:cond delay="400"/>
                                          </p:stCondLst>
                                        </p:cTn>
                                        <p:tgtEl>
                                          <p:spTgt spid="9"/>
                                        </p:tgtEl>
                                        <p:attrNameLst>
                                          <p:attrName>r</p:attrName>
                                        </p:attrNameLst>
                                      </p:cBhvr>
                                    </p:animRot>
                                  </p:childTnLst>
                                </p:cTn>
                              </p:par>
                              <p:par>
                                <p:cTn id="70" presetID="32" presetClass="emph" presetSubtype="0" fill="hold" nodeType="withEffect">
                                  <p:stCondLst>
                                    <p:cond delay="1700"/>
                                  </p:stCondLst>
                                  <p:childTnLst>
                                    <p:animRot by="120000">
                                      <p:cBhvr>
                                        <p:cTn id="71" dur="30" fill="hold">
                                          <p:stCondLst>
                                            <p:cond delay="0"/>
                                          </p:stCondLst>
                                        </p:cTn>
                                        <p:tgtEl>
                                          <p:spTgt spid="9"/>
                                        </p:tgtEl>
                                        <p:attrNameLst>
                                          <p:attrName>r</p:attrName>
                                        </p:attrNameLst>
                                      </p:cBhvr>
                                    </p:animRot>
                                    <p:animRot by="-240000">
                                      <p:cBhvr>
                                        <p:cTn id="72" dur="60" fill="hold">
                                          <p:stCondLst>
                                            <p:cond delay="60"/>
                                          </p:stCondLst>
                                        </p:cTn>
                                        <p:tgtEl>
                                          <p:spTgt spid="9"/>
                                        </p:tgtEl>
                                        <p:attrNameLst>
                                          <p:attrName>r</p:attrName>
                                        </p:attrNameLst>
                                      </p:cBhvr>
                                    </p:animRot>
                                    <p:animRot by="240000">
                                      <p:cBhvr>
                                        <p:cTn id="73" dur="60" fill="hold">
                                          <p:stCondLst>
                                            <p:cond delay="120"/>
                                          </p:stCondLst>
                                        </p:cTn>
                                        <p:tgtEl>
                                          <p:spTgt spid="9"/>
                                        </p:tgtEl>
                                        <p:attrNameLst>
                                          <p:attrName>r</p:attrName>
                                        </p:attrNameLst>
                                      </p:cBhvr>
                                    </p:animRot>
                                    <p:animRot by="-240000">
                                      <p:cBhvr>
                                        <p:cTn id="74" dur="60" fill="hold">
                                          <p:stCondLst>
                                            <p:cond delay="180"/>
                                          </p:stCondLst>
                                        </p:cTn>
                                        <p:tgtEl>
                                          <p:spTgt spid="9"/>
                                        </p:tgtEl>
                                        <p:attrNameLst>
                                          <p:attrName>r</p:attrName>
                                        </p:attrNameLst>
                                      </p:cBhvr>
                                    </p:animRot>
                                    <p:animRot by="120000">
                                      <p:cBhvr>
                                        <p:cTn id="75" dur="60" fill="hold">
                                          <p:stCondLst>
                                            <p:cond delay="240"/>
                                          </p:stCondLst>
                                        </p:cTn>
                                        <p:tgtEl>
                                          <p:spTgt spid="9"/>
                                        </p:tgtEl>
                                        <p:attrNameLst>
                                          <p:attrName>r</p:attrName>
                                        </p:attrNameLst>
                                      </p:cBhvr>
                                    </p:animRot>
                                  </p:childTnLst>
                                </p:cTn>
                              </p:par>
                            </p:childTnLst>
                          </p:cTn>
                        </p:par>
                        <p:par>
                          <p:cTn id="76" fill="hold">
                            <p:stCondLst>
                              <p:cond delay="3200"/>
                            </p:stCondLst>
                            <p:childTnLst>
                              <p:par>
                                <p:cTn id="77" presetID="1" presetClass="entr" presetSubtype="0" fill="hold" nodeType="after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childTnLst>
                          </p:cTn>
                        </p:par>
                        <p:par>
                          <p:cTn id="79" fill="hold">
                            <p:stCondLst>
                              <p:cond delay="3200"/>
                            </p:stCondLst>
                            <p:childTnLst>
                              <p:par>
                                <p:cTn id="80" presetID="1" presetClass="entr" presetSubtype="0" fill="hold" grpId="1" nodeType="afterEffect">
                                  <p:stCondLst>
                                    <p:cond delay="0"/>
                                  </p:stCondLst>
                                  <p:childTnLst>
                                    <p:set>
                                      <p:cBhvr>
                                        <p:cTn id="81" dur="1" fill="hold">
                                          <p:stCondLst>
                                            <p:cond delay="0"/>
                                          </p:stCondLst>
                                        </p:cTn>
                                        <p:tgtEl>
                                          <p:spTgt spid="67"/>
                                        </p:tgtEl>
                                        <p:attrNameLst>
                                          <p:attrName>style.visibility</p:attrName>
                                        </p:attrNameLst>
                                      </p:cBhvr>
                                      <p:to>
                                        <p:strVal val="visible"/>
                                      </p:to>
                                    </p:set>
                                  </p:childTnLst>
                                </p:cTn>
                              </p:par>
                              <p:par>
                                <p:cTn id="82" presetID="0" presetClass="path" presetSubtype="0" accel="50000" decel="50000" fill="hold" grpId="0" nodeType="withEffect">
                                  <p:stCondLst>
                                    <p:cond delay="0"/>
                                  </p:stCondLst>
                                  <p:childTnLst>
                                    <p:animMotion origin="layout" path="M -0.00399 0.01666 L -0.00399 0.0169 C 0.01771 0.00648 0.0059 0.00903 0.04201 0.01134 C 0.04462 0.01157 0.05017 0.01273 0.05017 0.01296 " pathEditMode="relative" rAng="0" ptsTypes="AAAA">
                                      <p:cBhvr>
                                        <p:cTn id="83" dur="2000" fill="hold"/>
                                        <p:tgtEl>
                                          <p:spTgt spid="67"/>
                                        </p:tgtEl>
                                        <p:attrNameLst>
                                          <p:attrName>ppt_x</p:attrName>
                                          <p:attrName>ppt_y</p:attrName>
                                        </p:attrNameLst>
                                      </p:cBhvr>
                                      <p:rCtr x="2708" y="-370"/>
                                    </p:animMotion>
                                  </p:childTnLst>
                                </p:cTn>
                              </p:par>
                            </p:childTnLst>
                          </p:cTn>
                        </p:par>
                        <p:par>
                          <p:cTn id="84" fill="hold">
                            <p:stCondLst>
                              <p:cond delay="5200"/>
                            </p:stCondLst>
                            <p:childTnLst>
                              <p:par>
                                <p:cTn id="85" presetID="16" presetClass="exit" presetSubtype="37" fill="hold" nodeType="afterEffect">
                                  <p:stCondLst>
                                    <p:cond delay="0"/>
                                  </p:stCondLst>
                                  <p:childTnLst>
                                    <p:animEffect transition="out" filter="barn(outVertical)">
                                      <p:cBhvr>
                                        <p:cTn id="86" dur="500"/>
                                        <p:tgtEl>
                                          <p:spTgt spid="91"/>
                                        </p:tgtEl>
                                      </p:cBhvr>
                                    </p:animEffect>
                                    <p:set>
                                      <p:cBhvr>
                                        <p:cTn id="87" dur="1" fill="hold">
                                          <p:stCondLst>
                                            <p:cond delay="499"/>
                                          </p:stCondLst>
                                        </p:cTn>
                                        <p:tgtEl>
                                          <p:spTgt spid="91"/>
                                        </p:tgtEl>
                                        <p:attrNameLst>
                                          <p:attrName>style.visibility</p:attrName>
                                        </p:attrNameLst>
                                      </p:cBhvr>
                                      <p:to>
                                        <p:strVal val="hidden"/>
                                      </p:to>
                                    </p:set>
                                  </p:childTnLst>
                                </p:cTn>
                              </p:par>
                            </p:childTnLst>
                          </p:cTn>
                        </p:par>
                        <p:par>
                          <p:cTn id="88" fill="hold">
                            <p:stCondLst>
                              <p:cond delay="5700"/>
                            </p:stCondLst>
                            <p:childTnLst>
                              <p:par>
                                <p:cTn id="89" presetID="0" presetClass="path" presetSubtype="0" accel="50000" decel="50000" fill="hold" nodeType="afterEffect">
                                  <p:stCondLst>
                                    <p:cond delay="0"/>
                                  </p:stCondLst>
                                  <p:childTnLst>
                                    <p:animMotion origin="layout" path="M -0.2132 0.04745 L -0.2132 0.04768 C -0.21858 0.04815 -0.22413 0.04745 -0.22917 0.04977 C -0.23959 0.0544 -0.23733 0.05741 -0.24306 0.06366 C -0.24497 0.06551 -0.2467 0.0669 -0.24844 0.06829 C -0.2507 0.06736 -0.25903 0.06366 -0.26059 0.06366 C -0.26389 0.06389 -0.28056 0.06806 -0.28715 0.07083 C -0.29045 0.07222 -0.2941 0.07384 -0.29757 0.07546 L -0.30278 0.07778 C -0.30834 0.08495 -0.30504 0.08264 -0.31528 0.08472 C -0.32674 0.08727 -0.33247 0.08773 -0.34479 0.08935 C -0.34844 0.09097 -0.35226 0.09143 -0.35538 0.09421 C -0.36215 0.10023 -0.35868 0.09792 -0.36597 0.10116 C -0.38108 0.11458 -0.36198 0.09838 -0.37639 0.1081 C -0.38854 0.1162 -0.37413 0.11018 -0.38872 0.11505 C -0.38993 0.11667 -0.39063 0.11921 -0.39219 0.11991 C -0.39618 0.12153 -0.4007 0.1213 -0.40452 0.12222 C -0.40816 0.12292 -0.41146 0.12384 -0.41528 0.12454 C -0.41684 0.12616 -0.4184 0.12801 -0.42031 0.12917 C -0.43247 0.13727 -0.46094 0.1294 -0.46441 0.12917 C -0.48611 0.12176 -0.45886 0.13125 -0.47639 0.12454 C -0.49184 0.11852 -0.47604 0.12546 -0.48872 0.11991 L -0.56059 0.12222 C -0.56476 0.12245 -0.5691 0.12338 -0.57309 0.12454 C -0.57656 0.12569 -0.58594 0.13102 -0.59063 0.13148 C -0.60156 0.13287 -0.61268 0.1331 -0.62379 0.1338 C -0.62969 0.13542 -0.63663 0.13403 -0.64132 0.13843 C -0.64827 0.14468 -0.64462 0.14236 -0.65191 0.1456 C -0.65313 0.15046 -0.6533 0.15463 -0.65712 0.15718 C -0.66042 0.15949 -0.66771 0.16204 -0.66771 0.16227 C -0.67205 0.16111 -0.67587 0.16065 -0.68004 0.15949 C -0.68177 0.15903 -0.68386 0.1588 -0.68524 0.15718 C -0.68698 0.15556 -0.68715 0.15208 -0.68872 0.15023 C -0.69028 0.14861 -0.69236 0.14907 -0.6941 0.14792 C -0.70781 0.13889 -0.69132 0.14676 -0.70452 0.14097 C -0.70764 0.13704 -0.70938 0.1338 -0.71337 0.13148 C -0.71667 0.12963 -0.72049 0.12893 -0.72379 0.12685 C -0.72743 0.12454 -0.73073 0.12176 -0.73438 0.11991 C -0.73785 0.11782 -0.74149 0.1169 -0.74497 0.11505 L -0.75365 0.11042 C -0.75816 0.10463 -0.75643 0.10579 -0.7625 0.10347 C -0.76719 0.10185 -0.77656 0.09884 -0.77656 0.09907 C -0.79288 0.09954 -0.80955 0.09884 -0.8257 0.10116 C -0.82726 0.10139 -0.82813 0.10393 -0.82917 0.10579 C -0.84115 0.12685 -0.8316 0.11389 -0.83959 0.12454 C -0.84202 0.12384 -0.84462 0.12384 -0.8467 0.12222 C -0.86493 0.1081 -0.8408 0.12014 -0.85712 0.11273 C -0.85903 0.11042 -0.86042 0.10764 -0.8625 0.10579 C -0.86406 0.1044 -0.8658 0.1044 -0.86754 0.10347 C -0.86997 0.10208 -0.87205 0.1 -0.87448 0.09884 C -0.87743 0.09745 -0.88038 0.09722 -0.88334 0.09653 C -0.88577 0.09583 -0.88802 0.09491 -0.89028 0.09421 C -0.90538 0.08079 -0.88629 0.09676 -0.90087 0.08704 C -0.90851 0.08194 -0.90347 0.08241 -0.90799 0.08241 " pathEditMode="relative" rAng="0" ptsTypes="AAAAAAAAAAAAAAAAAAAAAAAAAAAAAAAAAAAAAAAAAAAAAAAAAAAAAA">
                                      <p:cBhvr>
                                        <p:cTn id="90" dur="2000" fill="hold"/>
                                        <p:tgtEl>
                                          <p:spTgt spid="10"/>
                                        </p:tgtEl>
                                        <p:attrNameLst>
                                          <p:attrName>ppt_x</p:attrName>
                                          <p:attrName>ppt_y</p:attrName>
                                        </p:attrNameLst>
                                      </p:cBhvr>
                                      <p:rCtr x="-34740" y="5741"/>
                                    </p:animMotion>
                                  </p:childTnLst>
                                </p:cTn>
                              </p:par>
                              <p:par>
                                <p:cTn id="91" presetID="32" presetClass="emph" presetSubtype="0" fill="hold" nodeType="withEffect">
                                  <p:stCondLst>
                                    <p:cond delay="0"/>
                                  </p:stCondLst>
                                  <p:childTnLst>
                                    <p:animRot by="120000">
                                      <p:cBhvr>
                                        <p:cTn id="92" dur="50" fill="hold">
                                          <p:stCondLst>
                                            <p:cond delay="0"/>
                                          </p:stCondLst>
                                        </p:cTn>
                                        <p:tgtEl>
                                          <p:spTgt spid="10"/>
                                        </p:tgtEl>
                                        <p:attrNameLst>
                                          <p:attrName>r</p:attrName>
                                        </p:attrNameLst>
                                      </p:cBhvr>
                                    </p:animRot>
                                    <p:animRot by="-240000">
                                      <p:cBhvr>
                                        <p:cTn id="93" dur="100" fill="hold">
                                          <p:stCondLst>
                                            <p:cond delay="100"/>
                                          </p:stCondLst>
                                        </p:cTn>
                                        <p:tgtEl>
                                          <p:spTgt spid="10"/>
                                        </p:tgtEl>
                                        <p:attrNameLst>
                                          <p:attrName>r</p:attrName>
                                        </p:attrNameLst>
                                      </p:cBhvr>
                                    </p:animRot>
                                    <p:animRot by="240000">
                                      <p:cBhvr>
                                        <p:cTn id="94" dur="100" fill="hold">
                                          <p:stCondLst>
                                            <p:cond delay="200"/>
                                          </p:stCondLst>
                                        </p:cTn>
                                        <p:tgtEl>
                                          <p:spTgt spid="10"/>
                                        </p:tgtEl>
                                        <p:attrNameLst>
                                          <p:attrName>r</p:attrName>
                                        </p:attrNameLst>
                                      </p:cBhvr>
                                    </p:animRot>
                                    <p:animRot by="-240000">
                                      <p:cBhvr>
                                        <p:cTn id="95" dur="100" fill="hold">
                                          <p:stCondLst>
                                            <p:cond delay="300"/>
                                          </p:stCondLst>
                                        </p:cTn>
                                        <p:tgtEl>
                                          <p:spTgt spid="10"/>
                                        </p:tgtEl>
                                        <p:attrNameLst>
                                          <p:attrName>r</p:attrName>
                                        </p:attrNameLst>
                                      </p:cBhvr>
                                    </p:animRot>
                                    <p:animRot by="120000">
                                      <p:cBhvr>
                                        <p:cTn id="96" dur="100" fill="hold">
                                          <p:stCondLst>
                                            <p:cond delay="400"/>
                                          </p:stCondLst>
                                        </p:cTn>
                                        <p:tgtEl>
                                          <p:spTgt spid="10"/>
                                        </p:tgtEl>
                                        <p:attrNameLst>
                                          <p:attrName>r</p:attrName>
                                        </p:attrNameLst>
                                      </p:cBhvr>
                                    </p:animRot>
                                  </p:childTnLst>
                                </p:cTn>
                              </p:par>
                              <p:par>
                                <p:cTn id="97" presetID="32" presetClass="emph" presetSubtype="0" fill="hold" nodeType="withEffect">
                                  <p:stCondLst>
                                    <p:cond delay="500"/>
                                  </p:stCondLst>
                                  <p:childTnLst>
                                    <p:animRot by="120000">
                                      <p:cBhvr>
                                        <p:cTn id="98" dur="50" fill="hold">
                                          <p:stCondLst>
                                            <p:cond delay="0"/>
                                          </p:stCondLst>
                                        </p:cTn>
                                        <p:tgtEl>
                                          <p:spTgt spid="10"/>
                                        </p:tgtEl>
                                        <p:attrNameLst>
                                          <p:attrName>r</p:attrName>
                                        </p:attrNameLst>
                                      </p:cBhvr>
                                    </p:animRot>
                                    <p:animRot by="-240000">
                                      <p:cBhvr>
                                        <p:cTn id="99" dur="100" fill="hold">
                                          <p:stCondLst>
                                            <p:cond delay="100"/>
                                          </p:stCondLst>
                                        </p:cTn>
                                        <p:tgtEl>
                                          <p:spTgt spid="10"/>
                                        </p:tgtEl>
                                        <p:attrNameLst>
                                          <p:attrName>r</p:attrName>
                                        </p:attrNameLst>
                                      </p:cBhvr>
                                    </p:animRot>
                                    <p:animRot by="240000">
                                      <p:cBhvr>
                                        <p:cTn id="100" dur="100" fill="hold">
                                          <p:stCondLst>
                                            <p:cond delay="200"/>
                                          </p:stCondLst>
                                        </p:cTn>
                                        <p:tgtEl>
                                          <p:spTgt spid="10"/>
                                        </p:tgtEl>
                                        <p:attrNameLst>
                                          <p:attrName>r</p:attrName>
                                        </p:attrNameLst>
                                      </p:cBhvr>
                                    </p:animRot>
                                    <p:animRot by="-240000">
                                      <p:cBhvr>
                                        <p:cTn id="101" dur="100" fill="hold">
                                          <p:stCondLst>
                                            <p:cond delay="300"/>
                                          </p:stCondLst>
                                        </p:cTn>
                                        <p:tgtEl>
                                          <p:spTgt spid="10"/>
                                        </p:tgtEl>
                                        <p:attrNameLst>
                                          <p:attrName>r</p:attrName>
                                        </p:attrNameLst>
                                      </p:cBhvr>
                                    </p:animRot>
                                    <p:animRot by="120000">
                                      <p:cBhvr>
                                        <p:cTn id="102" dur="100" fill="hold">
                                          <p:stCondLst>
                                            <p:cond delay="400"/>
                                          </p:stCondLst>
                                        </p:cTn>
                                        <p:tgtEl>
                                          <p:spTgt spid="10"/>
                                        </p:tgtEl>
                                        <p:attrNameLst>
                                          <p:attrName>r</p:attrName>
                                        </p:attrNameLst>
                                      </p:cBhvr>
                                    </p:animRot>
                                  </p:childTnLst>
                                </p:cTn>
                              </p:par>
                              <p:par>
                                <p:cTn id="103" presetID="32" presetClass="emph" presetSubtype="0" fill="hold" nodeType="withEffect">
                                  <p:stCondLst>
                                    <p:cond delay="1000"/>
                                  </p:stCondLst>
                                  <p:childTnLst>
                                    <p:animRot by="120000">
                                      <p:cBhvr>
                                        <p:cTn id="104" dur="100" fill="hold">
                                          <p:stCondLst>
                                            <p:cond delay="0"/>
                                          </p:stCondLst>
                                        </p:cTn>
                                        <p:tgtEl>
                                          <p:spTgt spid="10"/>
                                        </p:tgtEl>
                                        <p:attrNameLst>
                                          <p:attrName>r</p:attrName>
                                        </p:attrNameLst>
                                      </p:cBhvr>
                                    </p:animRot>
                                    <p:animRot by="-240000">
                                      <p:cBhvr>
                                        <p:cTn id="105" dur="200" fill="hold">
                                          <p:stCondLst>
                                            <p:cond delay="200"/>
                                          </p:stCondLst>
                                        </p:cTn>
                                        <p:tgtEl>
                                          <p:spTgt spid="10"/>
                                        </p:tgtEl>
                                        <p:attrNameLst>
                                          <p:attrName>r</p:attrName>
                                        </p:attrNameLst>
                                      </p:cBhvr>
                                    </p:animRot>
                                    <p:animRot by="240000">
                                      <p:cBhvr>
                                        <p:cTn id="106" dur="200" fill="hold">
                                          <p:stCondLst>
                                            <p:cond delay="400"/>
                                          </p:stCondLst>
                                        </p:cTn>
                                        <p:tgtEl>
                                          <p:spTgt spid="10"/>
                                        </p:tgtEl>
                                        <p:attrNameLst>
                                          <p:attrName>r</p:attrName>
                                        </p:attrNameLst>
                                      </p:cBhvr>
                                    </p:animRot>
                                    <p:animRot by="-240000">
                                      <p:cBhvr>
                                        <p:cTn id="107" dur="200" fill="hold">
                                          <p:stCondLst>
                                            <p:cond delay="600"/>
                                          </p:stCondLst>
                                        </p:cTn>
                                        <p:tgtEl>
                                          <p:spTgt spid="10"/>
                                        </p:tgtEl>
                                        <p:attrNameLst>
                                          <p:attrName>r</p:attrName>
                                        </p:attrNameLst>
                                      </p:cBhvr>
                                    </p:animRot>
                                    <p:animRot by="120000">
                                      <p:cBhvr>
                                        <p:cTn id="108" dur="200" fill="hold">
                                          <p:stCondLst>
                                            <p:cond delay="800"/>
                                          </p:stCondLst>
                                        </p:cTn>
                                        <p:tgtEl>
                                          <p:spTgt spid="10"/>
                                        </p:tgtEl>
                                        <p:attrNameLst>
                                          <p:attrName>r</p:attrName>
                                        </p:attrNameLst>
                                      </p:cBhvr>
                                    </p:animRot>
                                  </p:childTnLst>
                                </p:cTn>
                              </p:par>
                            </p:childTnLst>
                          </p:cTn>
                        </p:par>
                      </p:childTnLst>
                    </p:cTn>
                  </p:par>
                  <p:par>
                    <p:cTn id="109" fill="hold">
                      <p:stCondLst>
                        <p:cond delay="indefinite"/>
                      </p:stCondLst>
                      <p:childTnLst>
                        <p:par>
                          <p:cTn id="110" fill="hold">
                            <p:stCondLst>
                              <p:cond delay="0"/>
                            </p:stCondLst>
                            <p:childTnLst>
                              <p:par>
                                <p:cTn id="111" presetID="0" presetClass="path" presetSubtype="0" accel="50000" decel="50000" fill="hold" nodeType="clickEffect">
                                  <p:stCondLst>
                                    <p:cond delay="0"/>
                                  </p:stCondLst>
                                  <p:childTnLst>
                                    <p:animMotion origin="layout" path="M 0.01962 -0.01158 L 0.54166 -0.01412 " pathEditMode="relative" rAng="0" ptsTypes="AA">
                                      <p:cBhvr>
                                        <p:cTn id="112" dur="2000" fill="hold"/>
                                        <p:tgtEl>
                                          <p:spTgt spid="70"/>
                                        </p:tgtEl>
                                        <p:attrNameLst>
                                          <p:attrName>ppt_x</p:attrName>
                                          <p:attrName>ppt_y</p:attrName>
                                        </p:attrNameLst>
                                      </p:cBhvr>
                                      <p:rCtr x="26094" y="-139"/>
                                    </p:animMotion>
                                  </p:childTnLst>
                                </p:cTn>
                              </p:par>
                              <p:par>
                                <p:cTn id="113" presetID="42" presetClass="path" presetSubtype="0" accel="50000" decel="50000" fill="hold" nodeType="withEffect">
                                  <p:stCondLst>
                                    <p:cond delay="0"/>
                                  </p:stCondLst>
                                  <p:childTnLst>
                                    <p:animMotion origin="layout" path="M 2.77778E-6 3.7037E-6 L -0.30452 -0.00672 " pathEditMode="relative" rAng="0" ptsTypes="AA">
                                      <p:cBhvr>
                                        <p:cTn id="114" dur="2000" fill="hold"/>
                                        <p:tgtEl>
                                          <p:spTgt spid="77"/>
                                        </p:tgtEl>
                                        <p:attrNameLst>
                                          <p:attrName>ppt_x</p:attrName>
                                          <p:attrName>ppt_y</p:attrName>
                                        </p:attrNameLst>
                                      </p:cBhvr>
                                      <p:rCtr x="-15226" y="-347"/>
                                    </p:animMotion>
                                  </p:childTnLst>
                                </p:cTn>
                              </p:par>
                              <p:par>
                                <p:cTn id="115" presetID="42" presetClass="path" presetSubtype="0" accel="50000" decel="50000" fill="hold" nodeType="withEffect">
                                  <p:stCondLst>
                                    <p:cond delay="0"/>
                                  </p:stCondLst>
                                  <p:childTnLst>
                                    <p:animMotion origin="layout" path="M -4.72222E-6 3.33333E-6 L -0.47378 0.00092 " pathEditMode="relative" rAng="0" ptsTypes="AA">
                                      <p:cBhvr>
                                        <p:cTn id="116" dur="2000" fill="hold"/>
                                        <p:tgtEl>
                                          <p:spTgt spid="74"/>
                                        </p:tgtEl>
                                        <p:attrNameLst>
                                          <p:attrName>ppt_x</p:attrName>
                                          <p:attrName>ppt_y</p:attrName>
                                        </p:attrNameLst>
                                      </p:cBhvr>
                                      <p:rCtr x="-23698" y="46"/>
                                    </p:animMotion>
                                  </p:childTnLst>
                                </p:cTn>
                              </p:par>
                            </p:childTnLst>
                          </p:cTn>
                        </p:par>
                        <p:par>
                          <p:cTn id="117" fill="hold">
                            <p:stCondLst>
                              <p:cond delay="2000"/>
                            </p:stCondLst>
                            <p:childTnLst>
                              <p:par>
                                <p:cTn id="118" presetID="22" presetClass="entr" presetSubtype="1" fill="hold"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wipe(up)">
                                      <p:cBhvr>
                                        <p:cTn id="120" dur="300"/>
                                        <p:tgtEl>
                                          <p:spTgt spid="73"/>
                                        </p:tgtEl>
                                      </p:cBhvr>
                                    </p:animEffect>
                                  </p:childTnLst>
                                </p:cTn>
                              </p:par>
                              <p:par>
                                <p:cTn id="121" presetID="22" presetClass="entr" presetSubtype="1" fill="hold" nodeType="with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wipe(up)">
                                      <p:cBhvr>
                                        <p:cTn id="123" dur="300"/>
                                        <p:tgtEl>
                                          <p:spTgt spid="75"/>
                                        </p:tgtEl>
                                      </p:cBhvr>
                                    </p:animEffect>
                                  </p:childTnLst>
                                </p:cTn>
                              </p:par>
                              <p:par>
                                <p:cTn id="124" presetID="22" presetClass="entr" presetSubtype="1" fill="hold" nodeType="withEffect">
                                  <p:stCondLst>
                                    <p:cond delay="0"/>
                                  </p:stCondLst>
                                  <p:childTnLst>
                                    <p:set>
                                      <p:cBhvr>
                                        <p:cTn id="125" dur="1" fill="hold">
                                          <p:stCondLst>
                                            <p:cond delay="0"/>
                                          </p:stCondLst>
                                        </p:cTn>
                                        <p:tgtEl>
                                          <p:spTgt spid="76"/>
                                        </p:tgtEl>
                                        <p:attrNameLst>
                                          <p:attrName>style.visibility</p:attrName>
                                        </p:attrNameLst>
                                      </p:cBhvr>
                                      <p:to>
                                        <p:strVal val="visible"/>
                                      </p:to>
                                    </p:set>
                                    <p:animEffect transition="in" filter="wipe(up)">
                                      <p:cBhvr>
                                        <p:cTn id="126" dur="300"/>
                                        <p:tgtEl>
                                          <p:spTgt spid="76"/>
                                        </p:tgtEl>
                                      </p:cBhvr>
                                    </p:animEffect>
                                  </p:childTnLst>
                                </p:cTn>
                              </p:par>
                            </p:childTnLst>
                          </p:cTn>
                        </p:par>
                        <p:par>
                          <p:cTn id="127" fill="hold">
                            <p:stCondLst>
                              <p:cond delay="2300"/>
                            </p:stCondLst>
                            <p:childTnLst>
                              <p:par>
                                <p:cTn id="128" presetID="22" presetClass="entr" presetSubtype="2"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wipe(right)">
                                      <p:cBhvr>
                                        <p:cTn id="130" dur="500"/>
                                        <p:tgtEl>
                                          <p:spTgt spid="78"/>
                                        </p:tgtEl>
                                      </p:cBhvr>
                                    </p:animEffect>
                                  </p:childTnLst>
                                </p:cTn>
                              </p:par>
                            </p:childTnLst>
                          </p:cTn>
                        </p:par>
                        <p:par>
                          <p:cTn id="131" fill="hold">
                            <p:stCondLst>
                              <p:cond delay="2800"/>
                            </p:stCondLst>
                            <p:childTnLst>
                              <p:par>
                                <p:cTn id="132" presetID="22" presetClass="exit" presetSubtype="2" fill="hold" grpId="1" nodeType="afterEffect">
                                  <p:stCondLst>
                                    <p:cond delay="0"/>
                                  </p:stCondLst>
                                  <p:childTnLst>
                                    <p:animEffect transition="out" filter="wipe(right)">
                                      <p:cBhvr>
                                        <p:cTn id="133" dur="500"/>
                                        <p:tgtEl>
                                          <p:spTgt spid="78"/>
                                        </p:tgtEl>
                                      </p:cBhvr>
                                    </p:animEffect>
                                    <p:set>
                                      <p:cBhvr>
                                        <p:cTn id="134" dur="1" fill="hold">
                                          <p:stCondLst>
                                            <p:cond delay="499"/>
                                          </p:stCondLst>
                                        </p:cTn>
                                        <p:tgtEl>
                                          <p:spTgt spid="78"/>
                                        </p:tgtEl>
                                        <p:attrNameLst>
                                          <p:attrName>style.visibility</p:attrName>
                                        </p:attrNameLst>
                                      </p:cBhvr>
                                      <p:to>
                                        <p:strVal val="hidden"/>
                                      </p:to>
                                    </p:set>
                                  </p:childTnLst>
                                </p:cTn>
                              </p:par>
                              <p:par>
                                <p:cTn id="135" presetID="22" presetClass="entr" presetSubtype="2" fill="hold" grpId="0" nodeType="withEffect">
                                  <p:stCondLst>
                                    <p:cond delay="0"/>
                                  </p:stCondLst>
                                  <p:childTnLst>
                                    <p:set>
                                      <p:cBhvr>
                                        <p:cTn id="136" dur="1" fill="hold">
                                          <p:stCondLst>
                                            <p:cond delay="0"/>
                                          </p:stCondLst>
                                        </p:cTn>
                                        <p:tgtEl>
                                          <p:spTgt spid="79"/>
                                        </p:tgtEl>
                                        <p:attrNameLst>
                                          <p:attrName>style.visibility</p:attrName>
                                        </p:attrNameLst>
                                      </p:cBhvr>
                                      <p:to>
                                        <p:strVal val="visible"/>
                                      </p:to>
                                    </p:set>
                                    <p:animEffect transition="in" filter="wipe(right)">
                                      <p:cBhvr>
                                        <p:cTn id="137" dur="500"/>
                                        <p:tgtEl>
                                          <p:spTgt spid="79"/>
                                        </p:tgtEl>
                                      </p:cBhvr>
                                    </p:animEffect>
                                  </p:childTnLst>
                                </p:cTn>
                              </p:par>
                            </p:childTnLst>
                          </p:cTn>
                        </p:par>
                        <p:par>
                          <p:cTn id="138" fill="hold">
                            <p:stCondLst>
                              <p:cond delay="3300"/>
                            </p:stCondLst>
                            <p:childTnLst>
                              <p:par>
                                <p:cTn id="139" presetID="22" presetClass="exit" presetSubtype="2" fill="hold" grpId="1" nodeType="afterEffect">
                                  <p:stCondLst>
                                    <p:cond delay="0"/>
                                  </p:stCondLst>
                                  <p:childTnLst>
                                    <p:animEffect transition="out" filter="wipe(right)">
                                      <p:cBhvr>
                                        <p:cTn id="140" dur="500"/>
                                        <p:tgtEl>
                                          <p:spTgt spid="79"/>
                                        </p:tgtEl>
                                      </p:cBhvr>
                                    </p:animEffect>
                                    <p:set>
                                      <p:cBhvr>
                                        <p:cTn id="141" dur="1" fill="hold">
                                          <p:stCondLst>
                                            <p:cond delay="499"/>
                                          </p:stCondLst>
                                        </p:cTn>
                                        <p:tgtEl>
                                          <p:spTgt spid="79"/>
                                        </p:tgtEl>
                                        <p:attrNameLst>
                                          <p:attrName>style.visibility</p:attrName>
                                        </p:attrNameLst>
                                      </p:cBhvr>
                                      <p:to>
                                        <p:strVal val="hidden"/>
                                      </p:to>
                                    </p:set>
                                  </p:childTnLst>
                                </p:cTn>
                              </p:par>
                              <p:par>
                                <p:cTn id="142" presetID="0" presetClass="path" presetSubtype="0" accel="50000" decel="50000" fill="hold" grpId="2" nodeType="withEffect">
                                  <p:stCondLst>
                                    <p:cond delay="0"/>
                                  </p:stCondLst>
                                  <p:childTnLst>
                                    <p:animMotion origin="layout" path="M 0 0 L 0 0 C -0.00243 0.00278 -0.00503 0.00532 -0.00729 0.00833 C -0.00972 0.01111 -0.01059 0.01342 -0.01354 0.01528 C -0.01562 0.01643 -0.01788 0.01667 -0.01979 0.01805 C -0.02118 0.01898 -0.02257 0.02014 -0.02396 0.02083 C -0.02708 0.02176 -0.03021 0.02176 -0.03333 0.02222 C -0.04653 0.02639 -0.03021 0.02083 -0.04062 0.025 C -0.04201 0.02546 -0.04357 0.02569 -0.04479 0.02639 C -0.05226 0.02986 -0.04618 0.02778 -0.05208 0.03194 C -0.05382 0.03287 -0.05573 0.03356 -0.05729 0.03472 C -0.05851 0.03542 -0.05937 0.0368 -0.06041 0.0375 C -0.0625 0.03866 -0.06476 0.03889 -0.06666 0.04028 C -0.06805 0.0412 -0.06944 0.04213 -0.07083 0.04305 C -0.07344 0.04421 -0.08212 0.04768 -0.08437 0.04861 C -0.08646 0.04907 -0.08871 0.0493 -0.09062 0.05 C -0.09219 0.05023 -0.0934 0.05116 -0.09479 0.05139 C -0.09965 0.05208 -0.10451 0.05231 -0.10937 0.05278 C -0.11041 0.05324 -0.11146 0.0537 -0.1125 0.05417 C -0.11423 0.05463 -0.11614 0.05486 -0.11771 0.05555 C -0.12482 0.05833 -0.12101 0.05764 -0.12708 0.06111 C -0.12916 0.06204 -0.13125 0.06296 -0.13333 0.06389 L -0.13958 0.06667 L -0.14583 0.06944 C -0.14687 0.06991 -0.14791 0.07037 -0.14896 0.07083 C -0.15173 0.07176 -0.15469 0.07222 -0.15729 0.07361 C -0.15833 0.07407 -0.15955 0.0743 -0.16041 0.075 C -0.16198 0.07569 -0.16319 0.07708 -0.16458 0.07778 C -0.16632 0.07847 -0.16823 0.07847 -0.16979 0.07917 C -0.18073 0.08241 -0.175 0.08032 -0.18333 0.08472 C -0.18802 0.08704 -0.18524 0.08518 -0.19062 0.0875 C -0.19288 0.08819 -0.19479 0.08935 -0.19687 0.09028 C -0.19791 0.09074 -0.19913 0.09074 -0.2 0.09167 L -0.20625 0.09722 C -0.20937 0.09977 -0.21007 0.1 -0.2125 0.10417 C -0.21337 0.10532 -0.21389 0.10694 -0.21458 0.10833 C -0.21493 0.11065 -0.21562 0.11273 -0.21562 0.11528 C -0.21562 0.11667 -0.21458 0.11782 -0.21458 0.11944 C -0.21458 0.12616 -0.21562 0.12662 -0.21666 0.13194 C -0.21753 0.13542 -0.21805 0.13935 -0.21875 0.14305 L -0.21979 0.14861 C -0.22014 0.15046 -0.22048 0.15231 -0.22083 0.15417 C -0.22118 0.15555 -0.22153 0.15694 -0.22187 0.15833 C -0.22361 0.1625 -0.22673 0.16667 -0.23021 0.16805 C -0.2316 0.16852 -0.23298 0.16921 -0.23437 0.16944 C -0.24097 0.17014 -0.24757 0.17037 -0.25416 0.17083 C -0.26805 0.17384 -0.25729 0.17176 -0.28229 0.17361 L -0.3 0.175 C -0.31232 0.17824 -0.29948 0.175 -0.32291 0.17778 C -0.32552 0.17801 -0.32778 0.1787 -0.33021 0.17917 C -0.33333 0.17963 -0.33663 0.17986 -0.33958 0.18055 C -0.34149 0.18079 -0.34305 0.18148 -0.34479 0.18194 C -0.34687 0.18241 -0.34913 0.18264 -0.35104 0.18333 C -0.3592 0.18588 -0.35538 0.18657 -0.36354 0.1875 C -0.36979 0.18796 -0.37604 0.18842 -0.38229 0.18889 C -0.38906 0.19097 -0.38403 0.19028 -0.39062 0.18889 C -0.39357 0.18819 -0.4059 0.18634 -0.40833 0.18611 C -0.41528 0.18657 -0.42239 0.18657 -0.42916 0.1875 C -0.43038 0.1875 -0.43125 0.18842 -0.43229 0.18889 C -0.43437 0.18935 -0.43663 0.18958 -0.43854 0.19028 C -0.44149 0.19097 -0.4441 0.19236 -0.44687 0.19305 C -0.46094 0.19606 -0.45538 0.19444 -0.46354 0.19722 C -0.46458 0.19815 -0.46562 0.1993 -0.46666 0.2 C -0.4691 0.20069 -0.48368 0.20255 -0.48437 0.20278 C -0.48576 0.20324 -0.48715 0.2037 -0.48854 0.20417 C -0.50937 0.2081 -0.4901 0.20324 -0.50625 0.20694 C -0.50816 0.20717 -0.50989 0.20764 -0.51146 0.20833 C -0.51371 0.20903 -0.51562 0.21018 -0.51771 0.21111 L -0.52396 0.21389 C -0.525 0.21435 -0.52621 0.21435 -0.52708 0.21528 C -0.53437 0.22153 -0.53107 0.21967 -0.53646 0.22222 C -0.5375 0.22361 -0.53854 0.225 -0.53958 0.22639 C -0.54062 0.22731 -0.54184 0.22778 -0.54271 0.22917 C -0.54375 0.23032 -0.54479 0.23333 -0.54479 0.23333 " pathEditMode="relative" ptsTypes="AAAAAAAAAAAAAAAAAAAAAAAAAAAAAAAAAAAAAAAAAAAAAAAAAAAAAAAAAAAAAAAAAAAAAAAAAA">
                                      <p:cBhvr>
                                        <p:cTn id="143" dur="3000" fill="hold"/>
                                        <p:tgtEl>
                                          <p:spTgt spid="67"/>
                                        </p:tgtEl>
                                        <p:attrNameLst>
                                          <p:attrName>ppt_x</p:attrName>
                                          <p:attrName>ppt_y</p:attrName>
                                        </p:attrNameLst>
                                      </p:cBhvr>
                                    </p:animMotion>
                                  </p:childTnLst>
                                </p:cTn>
                              </p:par>
                              <p:par>
                                <p:cTn id="144" presetID="0" presetClass="path" presetSubtype="0" accel="50000" decel="50000" fill="hold" grpId="2" nodeType="withEffect">
                                  <p:stCondLst>
                                    <p:cond delay="0"/>
                                  </p:stCondLst>
                                  <p:childTnLst>
                                    <p:animMotion origin="layout" path="M -3.88889E-6 2.22222E-6 L -3.88889E-6 2.22222E-6 C -0.00278 0.00185 -0.00573 0.00347 -0.00833 0.00555 C -0.01476 0.01018 -0.00799 0.00648 -0.01562 0.01111 C -0.01667 0.01157 -0.01788 0.0118 -0.01875 0.0125 C -0.02309 0.01504 -0.02708 0.01852 -0.03125 0.02083 C -0.03299 0.02176 -0.0349 0.02245 -0.03646 0.02361 C -0.03837 0.02477 -0.03993 0.02662 -0.04167 0.02778 C -0.05295 0.03449 -0.04358 0.02754 -0.05208 0.03194 C -0.05972 0.03565 -0.05312 0.03379 -0.05937 0.03611 C -0.06875 0.03935 -0.06667 0.03866 -0.07604 0.04028 C -0.08663 0.04491 -0.07031 0.03773 -0.08333 0.04305 C -0.08559 0.04375 -0.0875 0.04514 -0.08958 0.04583 C -0.10503 0.05046 -0.09062 0.04444 -0.10104 0.04861 C -0.10226 0.04884 -0.1033 0.04907 -0.10417 0.05 C -0.10642 0.05162 -0.10816 0.05463 -0.11042 0.05555 C -0.12361 0.05972 -0.10729 0.05416 -0.11771 0.05833 C -0.1191 0.05879 -0.12066 0.05903 -0.12187 0.05972 C -0.12917 0.06273 -0.125 0.06157 -0.13125 0.06528 C -0.13229 0.06574 -0.13333 0.0662 -0.13437 0.06666 C -0.13472 0.06805 -0.1349 0.06944 -0.13542 0.07083 C -0.14045 0.08078 -0.13715 0.06852 -0.14062 0.08055 C -0.14358 0.09028 -0.14201 0.08611 -0.14375 0.09444 C -0.14444 0.09722 -0.14531 0.09977 -0.14583 0.10278 C -0.14653 0.10578 -0.14809 0.11458 -0.14896 0.11666 C -0.14965 0.11805 -0.15017 0.11944 -0.15104 0.12083 C -0.15208 0.12199 -0.15312 0.12268 -0.15417 0.12361 C -0.15486 0.125 -0.15521 0.12685 -0.15625 0.12778 C -0.15694 0.12824 -0.16562 0.13032 -0.16562 0.13055 C -0.16684 0.13078 -0.16771 0.13148 -0.16875 0.13194 C -0.17691 0.13426 -0.18611 0.13426 -0.19375 0.13472 L -0.23125 0.13611 C -0.23507 0.1368 -0.24132 0.13819 -0.24479 0.13889 C -0.24896 0.13935 -0.2533 0.13958 -0.25729 0.14028 C -0.27118 0.14213 -0.25747 0.14074 -0.26771 0.14305 C -0.27049 0.14352 -0.27344 0.14375 -0.27604 0.14444 C -0.2783 0.14467 -0.28021 0.1456 -0.28229 0.14583 C -0.29549 0.14653 -0.30868 0.14676 -0.32187 0.14722 C -0.34931 0.15231 -0.30434 0.14421 -0.38021 0.15 C -0.38281 0.15 -0.38542 0.15416 -0.3875 0.15555 C -0.38889 0.15625 -0.39045 0.15602 -0.39167 0.15694 C -0.39462 0.15833 -0.39722 0.16088 -0.4 0.1625 C -0.40174 0.16342 -0.40365 0.16412 -0.40521 0.16528 C -0.40677 0.16597 -0.40799 0.16736 -0.40937 0.16805 C -0.41111 0.16875 -0.41285 0.16898 -0.41458 0.16944 C -0.42222 0.17106 -0.425 0.17106 -0.43333 0.17222 C -0.44826 0.1787 -0.43281 0.17199 -0.44375 0.17639 C -0.44497 0.17662 -0.44583 0.17731 -0.44687 0.17778 C -0.44896 0.17824 -0.45122 0.17847 -0.45312 0.17916 C -0.45469 0.1794 -0.4559 0.18009 -0.45729 0.18055 C -0.45833 0.18148 -0.45937 0.18264 -0.46042 0.18333 C -0.46858 0.18796 -0.46493 0.18356 -0.46771 0.1875 " pathEditMode="relative" ptsTypes="AAAAAAAAAAAAAAAAAAAAAAAAAAAAAAAAAAAAAAAAAAAAAAAAAAAA">
                                      <p:cBhvr>
                                        <p:cTn id="145" dur="3000" fill="hold"/>
                                        <p:tgtEl>
                                          <p:spTgt spid="60"/>
                                        </p:tgtEl>
                                        <p:attrNameLst>
                                          <p:attrName>ppt_x</p:attrName>
                                          <p:attrName>ppt_y</p:attrName>
                                        </p:attrNameLst>
                                      </p:cBhvr>
                                    </p:animMotion>
                                  </p:childTnLst>
                                </p:cTn>
                              </p:par>
                              <p:par>
                                <p:cTn id="146" presetID="0" presetClass="path" presetSubtype="0" accel="50000" decel="50000" fill="hold" grpId="2" nodeType="withEffect">
                                  <p:stCondLst>
                                    <p:cond delay="0"/>
                                  </p:stCondLst>
                                  <p:childTnLst>
                                    <p:animMotion origin="layout" path="M 0.01181 -0.00555 L 0.01181 -0.00532 C 0.00747 -0.00532 -0.00746 -0.00393 -0.01267 -0.00301 C -0.01389 -0.00254 -0.02378 -1.85185E-6 -0.02708 0.00116 C -0.03038 0.00255 -0.03351 0.00394 -0.03628 0.00533 C -0.03733 0.00579 -0.03854 0.00625 -0.03941 0.00671 C -0.0408 0.00764 -0.04219 0.00903 -0.04358 0.00949 C -0.04566 0.01042 -0.04774 0.01042 -0.04965 0.01088 C -0.05191 0.01181 -0.0559 0.01366 -0.0559 0.01389 C -0.06337 0.02384 -0.06024 0.01898 -0.0651 0.02755 C -0.06476 0.03218 -0.06458 0.03704 -0.06406 0.04144 C -0.06389 0.04491 -0.06302 0.04792 -0.06302 0.05116 C -0.06302 0.05602 -0.06267 0.06088 -0.06406 0.06505 C -0.0658 0.06968 -0.07101 0.07107 -0.0743 0.07199 C -0.07604 0.07269 -0.07795 0.07292 -0.07951 0.07338 C -0.0816 0.07431 -0.08351 0.07616 -0.08559 0.07616 C -0.10434 0.07755 -0.12326 0.07709 -0.14201 0.07755 C -0.14722 0.07894 -0.15243 0.07963 -0.15764 0.08171 C -0.15955 0.08264 -0.16146 0.0838 -0.16354 0.08449 C -0.1651 0.08496 -0.16632 0.08565 -0.16788 0.08588 C -0.16944 0.08658 -0.17135 0.08681 -0.17292 0.08727 C -0.17396 0.08773 -0.17483 0.08843 -0.17587 0.08866 C -0.17934 0.08982 -0.18281 0.09097 -0.18628 0.09144 C -0.19826 0.09306 -0.19323 0.0919 -0.20156 0.09421 C -0.23524 0.09306 -0.23802 0.0919 -0.26823 0.09421 C -0.26944 0.09445 -0.28003 0.09653 -0.2816 0.09699 C -0.28281 0.09746 -0.28368 0.09815 -0.28472 0.09838 C -0.2875 0.09908 -0.2901 0.09931 -0.29288 0.09977 C -0.29809 0.10209 -0.29861 0.10255 -0.30312 0.10394 C -0.30486 0.10463 -0.3066 0.10509 -0.30833 0.10533 C -0.31267 0.10602 -0.31719 0.10625 -0.3217 0.10671 L -0.32673 0.1081 C -0.32882 0.1088 -0.33108 0.10903 -0.33298 0.10949 C -0.3342 0.10996 -0.33489 0.11065 -0.33594 0.11088 C -0.33802 0.11158 -0.34028 0.11181 -0.34219 0.11227 C -0.35781 0.11713 -0.34114 0.11366 -0.3566 0.11644 C -0.36441 0.11991 -0.35486 0.11528 -0.36267 0.1206 C -0.36771 0.12408 -0.36771 0.12246 -0.37187 0.12616 C -0.37344 0.12755 -0.37465 0.12917 -0.37604 0.13033 C -0.37726 0.13125 -0.38229 0.13287 -0.38316 0.1331 C -0.39028 0.13959 -0.38698 0.13866 -0.39236 0.13866 " pathEditMode="relative" rAng="0" ptsTypes="AAAAAAAAAAAAAAAAAAAAAAAAAAAAAAAAAAAAAAAAA">
                                      <p:cBhvr>
                                        <p:cTn id="147" dur="3000" fill="hold"/>
                                        <p:tgtEl>
                                          <p:spTgt spid="8"/>
                                        </p:tgtEl>
                                        <p:attrNameLst>
                                          <p:attrName>ppt_x</p:attrName>
                                          <p:attrName>ppt_y</p:attrName>
                                        </p:attrNameLst>
                                      </p:cBhvr>
                                      <p:rCtr x="-20208" y="7199"/>
                                    </p:animMotion>
                                  </p:childTnLst>
                                </p:cTn>
                              </p:par>
                              <p:par>
                                <p:cTn id="148" presetID="22" presetClass="entr" presetSubtype="2" fill="hold" grpId="0" nodeType="withEffect">
                                  <p:stCondLst>
                                    <p:cond delay="0"/>
                                  </p:stCondLst>
                                  <p:childTnLst>
                                    <p:set>
                                      <p:cBhvr>
                                        <p:cTn id="149" dur="1" fill="hold">
                                          <p:stCondLst>
                                            <p:cond delay="0"/>
                                          </p:stCondLst>
                                        </p:cTn>
                                        <p:tgtEl>
                                          <p:spTgt spid="80"/>
                                        </p:tgtEl>
                                        <p:attrNameLst>
                                          <p:attrName>style.visibility</p:attrName>
                                        </p:attrNameLst>
                                      </p:cBhvr>
                                      <p:to>
                                        <p:strVal val="visible"/>
                                      </p:to>
                                    </p:set>
                                    <p:animEffect transition="in" filter="wipe(right)">
                                      <p:cBhvr>
                                        <p:cTn id="150" dur="500"/>
                                        <p:tgtEl>
                                          <p:spTgt spid="80"/>
                                        </p:tgtEl>
                                      </p:cBhvr>
                                    </p:animEffect>
                                  </p:childTnLst>
                                </p:cTn>
                              </p:par>
                              <p:par>
                                <p:cTn id="151" presetID="22" presetClass="exit" presetSubtype="2" fill="hold" grpId="1" nodeType="withEffect">
                                  <p:stCondLst>
                                    <p:cond delay="500"/>
                                  </p:stCondLst>
                                  <p:childTnLst>
                                    <p:animEffect transition="out" filter="wipe(right)">
                                      <p:cBhvr>
                                        <p:cTn id="152" dur="500"/>
                                        <p:tgtEl>
                                          <p:spTgt spid="80"/>
                                        </p:tgtEl>
                                      </p:cBhvr>
                                    </p:animEffect>
                                    <p:set>
                                      <p:cBhvr>
                                        <p:cTn id="153" dur="1" fill="hold">
                                          <p:stCondLst>
                                            <p:cond delay="499"/>
                                          </p:stCondLst>
                                        </p:cTn>
                                        <p:tgtEl>
                                          <p:spTgt spid="80"/>
                                        </p:tgtEl>
                                        <p:attrNameLst>
                                          <p:attrName>style.visibility</p:attrName>
                                        </p:attrNameLst>
                                      </p:cBhvr>
                                      <p:to>
                                        <p:strVal val="hidden"/>
                                      </p:to>
                                    </p:set>
                                  </p:childTnLst>
                                </p:cTn>
                              </p:par>
                              <p:par>
                                <p:cTn id="154" presetID="22" presetClass="entr" presetSubtype="2" fill="hold" grpId="0" nodeType="withEffect">
                                  <p:stCondLst>
                                    <p:cond delay="500"/>
                                  </p:stCondLst>
                                  <p:childTnLst>
                                    <p:set>
                                      <p:cBhvr>
                                        <p:cTn id="155" dur="1" fill="hold">
                                          <p:stCondLst>
                                            <p:cond delay="0"/>
                                          </p:stCondLst>
                                        </p:cTn>
                                        <p:tgtEl>
                                          <p:spTgt spid="81"/>
                                        </p:tgtEl>
                                        <p:attrNameLst>
                                          <p:attrName>style.visibility</p:attrName>
                                        </p:attrNameLst>
                                      </p:cBhvr>
                                      <p:to>
                                        <p:strVal val="visible"/>
                                      </p:to>
                                    </p:set>
                                    <p:animEffect transition="in" filter="wipe(right)">
                                      <p:cBhvr>
                                        <p:cTn id="156" dur="500"/>
                                        <p:tgtEl>
                                          <p:spTgt spid="81"/>
                                        </p:tgtEl>
                                      </p:cBhvr>
                                    </p:animEffect>
                                  </p:childTnLst>
                                </p:cTn>
                              </p:par>
                              <p:par>
                                <p:cTn id="157" presetID="22" presetClass="exit" presetSubtype="1" fill="hold" grpId="1" nodeType="withEffect">
                                  <p:stCondLst>
                                    <p:cond delay="1000"/>
                                  </p:stCondLst>
                                  <p:childTnLst>
                                    <p:animEffect transition="out" filter="wipe(up)">
                                      <p:cBhvr>
                                        <p:cTn id="158" dur="500"/>
                                        <p:tgtEl>
                                          <p:spTgt spid="81"/>
                                        </p:tgtEl>
                                      </p:cBhvr>
                                    </p:animEffect>
                                    <p:set>
                                      <p:cBhvr>
                                        <p:cTn id="159" dur="1" fill="hold">
                                          <p:stCondLst>
                                            <p:cond delay="499"/>
                                          </p:stCondLst>
                                        </p:cTn>
                                        <p:tgtEl>
                                          <p:spTgt spid="81"/>
                                        </p:tgtEl>
                                        <p:attrNameLst>
                                          <p:attrName>style.visibility</p:attrName>
                                        </p:attrNameLst>
                                      </p:cBhvr>
                                      <p:to>
                                        <p:strVal val="hidden"/>
                                      </p:to>
                                    </p:set>
                                  </p:childTnLst>
                                </p:cTn>
                              </p:par>
                              <p:par>
                                <p:cTn id="160" presetID="22" presetClass="entr" presetSubtype="2" fill="hold" grpId="0" nodeType="withEffect">
                                  <p:stCondLst>
                                    <p:cond delay="100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par>
                                <p:cTn id="163" presetID="22" presetClass="exit" presetSubtype="2" fill="hold" grpId="1" nodeType="withEffect">
                                  <p:stCondLst>
                                    <p:cond delay="1300"/>
                                  </p:stCondLst>
                                  <p:childTnLst>
                                    <p:animEffect transition="out" filter="wipe(right)">
                                      <p:cBhvr>
                                        <p:cTn id="164" dur="500"/>
                                        <p:tgtEl>
                                          <p:spTgt spid="82"/>
                                        </p:tgtEl>
                                      </p:cBhvr>
                                    </p:animEffect>
                                    <p:set>
                                      <p:cBhvr>
                                        <p:cTn id="165" dur="1" fill="hold">
                                          <p:stCondLst>
                                            <p:cond delay="499"/>
                                          </p:stCondLst>
                                        </p:cTn>
                                        <p:tgtEl>
                                          <p:spTgt spid="82"/>
                                        </p:tgtEl>
                                        <p:attrNameLst>
                                          <p:attrName>style.visibility</p:attrName>
                                        </p:attrNameLst>
                                      </p:cBhvr>
                                      <p:to>
                                        <p:strVal val="hidden"/>
                                      </p:to>
                                    </p:set>
                                  </p:childTnLst>
                                </p:cTn>
                              </p:par>
                              <p:par>
                                <p:cTn id="166" presetID="22" presetClass="entr" presetSubtype="2" fill="hold" grpId="0" nodeType="withEffect">
                                  <p:stCondLst>
                                    <p:cond delay="1300"/>
                                  </p:stCondLst>
                                  <p:childTnLst>
                                    <p:set>
                                      <p:cBhvr>
                                        <p:cTn id="167" dur="1" fill="hold">
                                          <p:stCondLst>
                                            <p:cond delay="0"/>
                                          </p:stCondLst>
                                        </p:cTn>
                                        <p:tgtEl>
                                          <p:spTgt spid="83"/>
                                        </p:tgtEl>
                                        <p:attrNameLst>
                                          <p:attrName>style.visibility</p:attrName>
                                        </p:attrNameLst>
                                      </p:cBhvr>
                                      <p:to>
                                        <p:strVal val="visible"/>
                                      </p:to>
                                    </p:set>
                                    <p:animEffect transition="in" filter="wipe(right)">
                                      <p:cBhvr>
                                        <p:cTn id="168" dur="500"/>
                                        <p:tgtEl>
                                          <p:spTgt spid="83"/>
                                        </p:tgtEl>
                                      </p:cBhvr>
                                    </p:animEffect>
                                  </p:childTnLst>
                                </p:cTn>
                              </p:par>
                              <p:par>
                                <p:cTn id="169" presetID="22" presetClass="exit" presetSubtype="2" fill="hold" grpId="1" nodeType="withEffect">
                                  <p:stCondLst>
                                    <p:cond delay="1700"/>
                                  </p:stCondLst>
                                  <p:childTnLst>
                                    <p:animEffect transition="out" filter="wipe(right)">
                                      <p:cBhvr>
                                        <p:cTn id="170" dur="500"/>
                                        <p:tgtEl>
                                          <p:spTgt spid="83"/>
                                        </p:tgtEl>
                                      </p:cBhvr>
                                    </p:animEffect>
                                    <p:set>
                                      <p:cBhvr>
                                        <p:cTn id="171" dur="1" fill="hold">
                                          <p:stCondLst>
                                            <p:cond delay="499"/>
                                          </p:stCondLst>
                                        </p:cTn>
                                        <p:tgtEl>
                                          <p:spTgt spid="83"/>
                                        </p:tgtEl>
                                        <p:attrNameLst>
                                          <p:attrName>style.visibility</p:attrName>
                                        </p:attrNameLst>
                                      </p:cBhvr>
                                      <p:to>
                                        <p:strVal val="hidden"/>
                                      </p:to>
                                    </p:set>
                                  </p:childTnLst>
                                </p:cTn>
                              </p:par>
                              <p:par>
                                <p:cTn id="172" presetID="10" presetClass="entr" presetSubtype="0" fill="hold" grpId="0" nodeType="withEffect">
                                  <p:stCondLst>
                                    <p:cond delay="2200"/>
                                  </p:stCondLst>
                                  <p:childTnLst>
                                    <p:set>
                                      <p:cBhvr>
                                        <p:cTn id="173" dur="1" fill="hold">
                                          <p:stCondLst>
                                            <p:cond delay="0"/>
                                          </p:stCondLst>
                                        </p:cTn>
                                        <p:tgtEl>
                                          <p:spTgt spid="84"/>
                                        </p:tgtEl>
                                        <p:attrNameLst>
                                          <p:attrName>style.visibility</p:attrName>
                                        </p:attrNameLst>
                                      </p:cBhvr>
                                      <p:to>
                                        <p:strVal val="visible"/>
                                      </p:to>
                                    </p:set>
                                    <p:animEffect transition="in" filter="fade">
                                      <p:cBhvr>
                                        <p:cTn id="174" dur="1000"/>
                                        <p:tgtEl>
                                          <p:spTgt spid="84"/>
                                        </p:tgtEl>
                                      </p:cBhvr>
                                    </p:animEffect>
                                  </p:childTnLst>
                                </p:cTn>
                              </p:par>
                            </p:childTnLst>
                          </p:cTn>
                        </p:par>
                        <p:par>
                          <p:cTn id="175" fill="hold">
                            <p:stCondLst>
                              <p:cond delay="6500"/>
                            </p:stCondLst>
                            <p:childTnLst>
                              <p:par>
                                <p:cTn id="176" presetID="31" presetClass="entr" presetSubtype="0" fill="hold" grpId="0" nodeType="afterEffect">
                                  <p:stCondLst>
                                    <p:cond delay="0"/>
                                  </p:stCondLst>
                                  <p:childTnLst>
                                    <p:set>
                                      <p:cBhvr>
                                        <p:cTn id="177" dur="1" fill="hold">
                                          <p:stCondLst>
                                            <p:cond delay="0"/>
                                          </p:stCondLst>
                                        </p:cTn>
                                        <p:tgtEl>
                                          <p:spTgt spid="44"/>
                                        </p:tgtEl>
                                        <p:attrNameLst>
                                          <p:attrName>style.visibility</p:attrName>
                                        </p:attrNameLst>
                                      </p:cBhvr>
                                      <p:to>
                                        <p:strVal val="visible"/>
                                      </p:to>
                                    </p:set>
                                    <p:anim calcmode="lin" valueType="num">
                                      <p:cBhvr>
                                        <p:cTn id="178" dur="1000" fill="hold"/>
                                        <p:tgtEl>
                                          <p:spTgt spid="44"/>
                                        </p:tgtEl>
                                        <p:attrNameLst>
                                          <p:attrName>ppt_w</p:attrName>
                                        </p:attrNameLst>
                                      </p:cBhvr>
                                      <p:tavLst>
                                        <p:tav tm="0">
                                          <p:val>
                                            <p:fltVal val="0"/>
                                          </p:val>
                                        </p:tav>
                                        <p:tav tm="100000">
                                          <p:val>
                                            <p:strVal val="#ppt_w"/>
                                          </p:val>
                                        </p:tav>
                                      </p:tavLst>
                                    </p:anim>
                                    <p:anim calcmode="lin" valueType="num">
                                      <p:cBhvr>
                                        <p:cTn id="179" dur="1000" fill="hold"/>
                                        <p:tgtEl>
                                          <p:spTgt spid="44"/>
                                        </p:tgtEl>
                                        <p:attrNameLst>
                                          <p:attrName>ppt_h</p:attrName>
                                        </p:attrNameLst>
                                      </p:cBhvr>
                                      <p:tavLst>
                                        <p:tav tm="0">
                                          <p:val>
                                            <p:fltVal val="0"/>
                                          </p:val>
                                        </p:tav>
                                        <p:tav tm="100000">
                                          <p:val>
                                            <p:strVal val="#ppt_h"/>
                                          </p:val>
                                        </p:tav>
                                      </p:tavLst>
                                    </p:anim>
                                    <p:anim calcmode="lin" valueType="num">
                                      <p:cBhvr>
                                        <p:cTn id="180" dur="1000" fill="hold"/>
                                        <p:tgtEl>
                                          <p:spTgt spid="44"/>
                                        </p:tgtEl>
                                        <p:attrNameLst>
                                          <p:attrName>style.rotation</p:attrName>
                                        </p:attrNameLst>
                                      </p:cBhvr>
                                      <p:tavLst>
                                        <p:tav tm="0">
                                          <p:val>
                                            <p:fltVal val="90"/>
                                          </p:val>
                                        </p:tav>
                                        <p:tav tm="100000">
                                          <p:val>
                                            <p:fltVal val="0"/>
                                          </p:val>
                                        </p:tav>
                                      </p:tavLst>
                                    </p:anim>
                                    <p:animEffect transition="in" filter="fade">
                                      <p:cBhvr>
                                        <p:cTn id="181" dur="1000"/>
                                        <p:tgtEl>
                                          <p:spTgt spid="44"/>
                                        </p:tgtEl>
                                      </p:cBhvr>
                                    </p:animEffect>
                                  </p:childTnLst>
                                </p:cTn>
                              </p:par>
                              <p:par>
                                <p:cTn id="182" presetID="31" presetClass="entr" presetSubtype="0" fill="hold" grpId="0" nodeType="withEffect">
                                  <p:stCondLst>
                                    <p:cond delay="0"/>
                                  </p:stCondLst>
                                  <p:childTnLst>
                                    <p:set>
                                      <p:cBhvr>
                                        <p:cTn id="183" dur="1" fill="hold">
                                          <p:stCondLst>
                                            <p:cond delay="0"/>
                                          </p:stCondLst>
                                        </p:cTn>
                                        <p:tgtEl>
                                          <p:spTgt spid="43"/>
                                        </p:tgtEl>
                                        <p:attrNameLst>
                                          <p:attrName>style.visibility</p:attrName>
                                        </p:attrNameLst>
                                      </p:cBhvr>
                                      <p:to>
                                        <p:strVal val="visible"/>
                                      </p:to>
                                    </p:set>
                                    <p:anim calcmode="lin" valueType="num">
                                      <p:cBhvr>
                                        <p:cTn id="184" dur="1000" fill="hold"/>
                                        <p:tgtEl>
                                          <p:spTgt spid="43"/>
                                        </p:tgtEl>
                                        <p:attrNameLst>
                                          <p:attrName>ppt_w</p:attrName>
                                        </p:attrNameLst>
                                      </p:cBhvr>
                                      <p:tavLst>
                                        <p:tav tm="0">
                                          <p:val>
                                            <p:fltVal val="0"/>
                                          </p:val>
                                        </p:tav>
                                        <p:tav tm="100000">
                                          <p:val>
                                            <p:strVal val="#ppt_w"/>
                                          </p:val>
                                        </p:tav>
                                      </p:tavLst>
                                    </p:anim>
                                    <p:anim calcmode="lin" valueType="num">
                                      <p:cBhvr>
                                        <p:cTn id="185" dur="1000" fill="hold"/>
                                        <p:tgtEl>
                                          <p:spTgt spid="43"/>
                                        </p:tgtEl>
                                        <p:attrNameLst>
                                          <p:attrName>ppt_h</p:attrName>
                                        </p:attrNameLst>
                                      </p:cBhvr>
                                      <p:tavLst>
                                        <p:tav tm="0">
                                          <p:val>
                                            <p:fltVal val="0"/>
                                          </p:val>
                                        </p:tav>
                                        <p:tav tm="100000">
                                          <p:val>
                                            <p:strVal val="#ppt_h"/>
                                          </p:val>
                                        </p:tav>
                                      </p:tavLst>
                                    </p:anim>
                                    <p:anim calcmode="lin" valueType="num">
                                      <p:cBhvr>
                                        <p:cTn id="186" dur="1000" fill="hold"/>
                                        <p:tgtEl>
                                          <p:spTgt spid="43"/>
                                        </p:tgtEl>
                                        <p:attrNameLst>
                                          <p:attrName>style.rotation</p:attrName>
                                        </p:attrNameLst>
                                      </p:cBhvr>
                                      <p:tavLst>
                                        <p:tav tm="0">
                                          <p:val>
                                            <p:fltVal val="90"/>
                                          </p:val>
                                        </p:tav>
                                        <p:tav tm="100000">
                                          <p:val>
                                            <p:fltVal val="0"/>
                                          </p:val>
                                        </p:tav>
                                      </p:tavLst>
                                    </p:anim>
                                    <p:animEffect transition="in" filter="fade">
                                      <p:cBhvr>
                                        <p:cTn id="187" dur="1000"/>
                                        <p:tgtEl>
                                          <p:spTgt spid="43"/>
                                        </p:tgtEl>
                                      </p:cBhvr>
                                    </p:animEffect>
                                  </p:childTnLst>
                                </p:cTn>
                              </p:par>
                              <p:par>
                                <p:cTn id="188" presetID="31" presetClass="entr" presetSubtype="0" fill="hold" grpId="0" nodeType="withEffect">
                                  <p:stCondLst>
                                    <p:cond delay="0"/>
                                  </p:stCondLst>
                                  <p:childTnLst>
                                    <p:set>
                                      <p:cBhvr>
                                        <p:cTn id="189" dur="1" fill="hold">
                                          <p:stCondLst>
                                            <p:cond delay="0"/>
                                          </p:stCondLst>
                                        </p:cTn>
                                        <p:tgtEl>
                                          <p:spTgt spid="2"/>
                                        </p:tgtEl>
                                        <p:attrNameLst>
                                          <p:attrName>style.visibility</p:attrName>
                                        </p:attrNameLst>
                                      </p:cBhvr>
                                      <p:to>
                                        <p:strVal val="visible"/>
                                      </p:to>
                                    </p:set>
                                    <p:anim calcmode="lin" valueType="num">
                                      <p:cBhvr>
                                        <p:cTn id="190" dur="1000" fill="hold"/>
                                        <p:tgtEl>
                                          <p:spTgt spid="2"/>
                                        </p:tgtEl>
                                        <p:attrNameLst>
                                          <p:attrName>ppt_w</p:attrName>
                                        </p:attrNameLst>
                                      </p:cBhvr>
                                      <p:tavLst>
                                        <p:tav tm="0">
                                          <p:val>
                                            <p:fltVal val="0"/>
                                          </p:val>
                                        </p:tav>
                                        <p:tav tm="100000">
                                          <p:val>
                                            <p:strVal val="#ppt_w"/>
                                          </p:val>
                                        </p:tav>
                                      </p:tavLst>
                                    </p:anim>
                                    <p:anim calcmode="lin" valueType="num">
                                      <p:cBhvr>
                                        <p:cTn id="191" dur="1000" fill="hold"/>
                                        <p:tgtEl>
                                          <p:spTgt spid="2"/>
                                        </p:tgtEl>
                                        <p:attrNameLst>
                                          <p:attrName>ppt_h</p:attrName>
                                        </p:attrNameLst>
                                      </p:cBhvr>
                                      <p:tavLst>
                                        <p:tav tm="0">
                                          <p:val>
                                            <p:fltVal val="0"/>
                                          </p:val>
                                        </p:tav>
                                        <p:tav tm="100000">
                                          <p:val>
                                            <p:strVal val="#ppt_h"/>
                                          </p:val>
                                        </p:tav>
                                      </p:tavLst>
                                    </p:anim>
                                    <p:anim calcmode="lin" valueType="num">
                                      <p:cBhvr>
                                        <p:cTn id="192" dur="1000" fill="hold"/>
                                        <p:tgtEl>
                                          <p:spTgt spid="2"/>
                                        </p:tgtEl>
                                        <p:attrNameLst>
                                          <p:attrName>style.rotation</p:attrName>
                                        </p:attrNameLst>
                                      </p:cBhvr>
                                      <p:tavLst>
                                        <p:tav tm="0">
                                          <p:val>
                                            <p:fltVal val="90"/>
                                          </p:val>
                                        </p:tav>
                                        <p:tav tm="100000">
                                          <p:val>
                                            <p:fltVal val="0"/>
                                          </p:val>
                                        </p:tav>
                                      </p:tavLst>
                                    </p:anim>
                                    <p:animEffect transition="in" filter="fade">
                                      <p:cBhvr>
                                        <p:cTn id="193" dur="1000"/>
                                        <p:tgtEl>
                                          <p:spTgt spid="2"/>
                                        </p:tgtEl>
                                      </p:cBhvr>
                                    </p:animEffect>
                                  </p:childTnLst>
                                </p:cTn>
                              </p:par>
                            </p:childTnLst>
                          </p:cTn>
                        </p:par>
                        <p:par>
                          <p:cTn id="194" fill="hold">
                            <p:stCondLst>
                              <p:cond delay="7500"/>
                            </p:stCondLst>
                            <p:childTnLst>
                              <p:par>
                                <p:cTn id="195" presetID="32" presetClass="emph" presetSubtype="0" repeatCount="indefinite" grpId="1" nodeType="afterEffect">
                                  <p:stCondLst>
                                    <p:cond delay="0"/>
                                  </p:stCondLst>
                                  <p:endCondLst>
                                    <p:cond evt="onNext" delay="0">
                                      <p:tgtEl>
                                        <p:sldTgt/>
                                      </p:tgtEl>
                                    </p:cond>
                                  </p:endCondLst>
                                  <p:childTnLst>
                                    <p:animRot by="120000">
                                      <p:cBhvr>
                                        <p:cTn id="196" dur="100" fill="hold">
                                          <p:stCondLst>
                                            <p:cond delay="0"/>
                                          </p:stCondLst>
                                        </p:cTn>
                                        <p:tgtEl>
                                          <p:spTgt spid="44"/>
                                        </p:tgtEl>
                                        <p:attrNameLst>
                                          <p:attrName>r</p:attrName>
                                        </p:attrNameLst>
                                      </p:cBhvr>
                                    </p:animRot>
                                    <p:animRot by="-240000">
                                      <p:cBhvr>
                                        <p:cTn id="197" dur="200" fill="hold">
                                          <p:stCondLst>
                                            <p:cond delay="200"/>
                                          </p:stCondLst>
                                        </p:cTn>
                                        <p:tgtEl>
                                          <p:spTgt spid="44"/>
                                        </p:tgtEl>
                                        <p:attrNameLst>
                                          <p:attrName>r</p:attrName>
                                        </p:attrNameLst>
                                      </p:cBhvr>
                                    </p:animRot>
                                    <p:animRot by="240000">
                                      <p:cBhvr>
                                        <p:cTn id="198" dur="200" fill="hold">
                                          <p:stCondLst>
                                            <p:cond delay="400"/>
                                          </p:stCondLst>
                                        </p:cTn>
                                        <p:tgtEl>
                                          <p:spTgt spid="44"/>
                                        </p:tgtEl>
                                        <p:attrNameLst>
                                          <p:attrName>r</p:attrName>
                                        </p:attrNameLst>
                                      </p:cBhvr>
                                    </p:animRot>
                                    <p:animRot by="-240000">
                                      <p:cBhvr>
                                        <p:cTn id="199" dur="200" fill="hold">
                                          <p:stCondLst>
                                            <p:cond delay="600"/>
                                          </p:stCondLst>
                                        </p:cTn>
                                        <p:tgtEl>
                                          <p:spTgt spid="44"/>
                                        </p:tgtEl>
                                        <p:attrNameLst>
                                          <p:attrName>r</p:attrName>
                                        </p:attrNameLst>
                                      </p:cBhvr>
                                    </p:animRot>
                                    <p:animRot by="120000">
                                      <p:cBhvr>
                                        <p:cTn id="200" dur="200" fill="hold">
                                          <p:stCondLst>
                                            <p:cond delay="800"/>
                                          </p:stCondLst>
                                        </p:cTn>
                                        <p:tgtEl>
                                          <p:spTgt spid="44"/>
                                        </p:tgtEl>
                                        <p:attrNameLst>
                                          <p:attrName>r</p:attrName>
                                        </p:attrNameLst>
                                      </p:cBhvr>
                                    </p:animRot>
                                  </p:childTnLst>
                                </p:cTn>
                              </p:par>
                              <p:par>
                                <p:cTn id="201" presetID="32" presetClass="emph" presetSubtype="0" repeatCount="indefinite" grpId="1" nodeType="withEffect">
                                  <p:stCondLst>
                                    <p:cond delay="0"/>
                                  </p:stCondLst>
                                  <p:endCondLst>
                                    <p:cond evt="onNext" delay="0">
                                      <p:tgtEl>
                                        <p:sldTgt/>
                                      </p:tgtEl>
                                    </p:cond>
                                  </p:endCondLst>
                                  <p:childTnLst>
                                    <p:animRot by="120000">
                                      <p:cBhvr>
                                        <p:cTn id="202" dur="100" fill="hold">
                                          <p:stCondLst>
                                            <p:cond delay="0"/>
                                          </p:stCondLst>
                                        </p:cTn>
                                        <p:tgtEl>
                                          <p:spTgt spid="43"/>
                                        </p:tgtEl>
                                        <p:attrNameLst>
                                          <p:attrName>r</p:attrName>
                                        </p:attrNameLst>
                                      </p:cBhvr>
                                    </p:animRot>
                                    <p:animRot by="-240000">
                                      <p:cBhvr>
                                        <p:cTn id="203" dur="200" fill="hold">
                                          <p:stCondLst>
                                            <p:cond delay="200"/>
                                          </p:stCondLst>
                                        </p:cTn>
                                        <p:tgtEl>
                                          <p:spTgt spid="43"/>
                                        </p:tgtEl>
                                        <p:attrNameLst>
                                          <p:attrName>r</p:attrName>
                                        </p:attrNameLst>
                                      </p:cBhvr>
                                    </p:animRot>
                                    <p:animRot by="240000">
                                      <p:cBhvr>
                                        <p:cTn id="204" dur="200" fill="hold">
                                          <p:stCondLst>
                                            <p:cond delay="400"/>
                                          </p:stCondLst>
                                        </p:cTn>
                                        <p:tgtEl>
                                          <p:spTgt spid="43"/>
                                        </p:tgtEl>
                                        <p:attrNameLst>
                                          <p:attrName>r</p:attrName>
                                        </p:attrNameLst>
                                      </p:cBhvr>
                                    </p:animRot>
                                    <p:animRot by="-240000">
                                      <p:cBhvr>
                                        <p:cTn id="205" dur="200" fill="hold">
                                          <p:stCondLst>
                                            <p:cond delay="600"/>
                                          </p:stCondLst>
                                        </p:cTn>
                                        <p:tgtEl>
                                          <p:spTgt spid="43"/>
                                        </p:tgtEl>
                                        <p:attrNameLst>
                                          <p:attrName>r</p:attrName>
                                        </p:attrNameLst>
                                      </p:cBhvr>
                                    </p:animRot>
                                    <p:animRot by="120000">
                                      <p:cBhvr>
                                        <p:cTn id="206" dur="200" fill="hold">
                                          <p:stCondLst>
                                            <p:cond delay="800"/>
                                          </p:stCondLst>
                                        </p:cTn>
                                        <p:tgtEl>
                                          <p:spTgt spid="43"/>
                                        </p:tgtEl>
                                        <p:attrNameLst>
                                          <p:attrName>r</p:attrName>
                                        </p:attrNameLst>
                                      </p:cBhvr>
                                    </p:animRot>
                                  </p:childTnLst>
                                </p:cTn>
                              </p:par>
                              <p:par>
                                <p:cTn id="207" presetID="32" presetClass="emph" presetSubtype="0" repeatCount="indefinite" grpId="1" nodeType="withEffect">
                                  <p:stCondLst>
                                    <p:cond delay="0"/>
                                  </p:stCondLst>
                                  <p:endCondLst>
                                    <p:cond evt="onNext" delay="0">
                                      <p:tgtEl>
                                        <p:sldTgt/>
                                      </p:tgtEl>
                                    </p:cond>
                                  </p:endCondLst>
                                  <p:childTnLst>
                                    <p:animRot by="120000">
                                      <p:cBhvr>
                                        <p:cTn id="208" dur="100" fill="hold">
                                          <p:stCondLst>
                                            <p:cond delay="0"/>
                                          </p:stCondLst>
                                        </p:cTn>
                                        <p:tgtEl>
                                          <p:spTgt spid="2"/>
                                        </p:tgtEl>
                                        <p:attrNameLst>
                                          <p:attrName>r</p:attrName>
                                        </p:attrNameLst>
                                      </p:cBhvr>
                                    </p:animRot>
                                    <p:animRot by="-240000">
                                      <p:cBhvr>
                                        <p:cTn id="209" dur="200" fill="hold">
                                          <p:stCondLst>
                                            <p:cond delay="200"/>
                                          </p:stCondLst>
                                        </p:cTn>
                                        <p:tgtEl>
                                          <p:spTgt spid="2"/>
                                        </p:tgtEl>
                                        <p:attrNameLst>
                                          <p:attrName>r</p:attrName>
                                        </p:attrNameLst>
                                      </p:cBhvr>
                                    </p:animRot>
                                    <p:animRot by="240000">
                                      <p:cBhvr>
                                        <p:cTn id="210" dur="200" fill="hold">
                                          <p:stCondLst>
                                            <p:cond delay="400"/>
                                          </p:stCondLst>
                                        </p:cTn>
                                        <p:tgtEl>
                                          <p:spTgt spid="2"/>
                                        </p:tgtEl>
                                        <p:attrNameLst>
                                          <p:attrName>r</p:attrName>
                                        </p:attrNameLst>
                                      </p:cBhvr>
                                    </p:animRot>
                                    <p:animRot by="-240000">
                                      <p:cBhvr>
                                        <p:cTn id="211" dur="200" fill="hold">
                                          <p:stCondLst>
                                            <p:cond delay="600"/>
                                          </p:stCondLst>
                                        </p:cTn>
                                        <p:tgtEl>
                                          <p:spTgt spid="2"/>
                                        </p:tgtEl>
                                        <p:attrNameLst>
                                          <p:attrName>r</p:attrName>
                                        </p:attrNameLst>
                                      </p:cBhvr>
                                    </p:animRot>
                                    <p:animRot by="120000">
                                      <p:cBhvr>
                                        <p:cTn id="212" dur="200" fill="hold">
                                          <p:stCondLst>
                                            <p:cond delay="800"/>
                                          </p:stCondLst>
                                        </p:cTn>
                                        <p:tgtEl>
                                          <p:spTgt spid="2"/>
                                        </p:tgtEl>
                                        <p:attrNameLst>
                                          <p:attrName>r</p:attrName>
                                        </p:attrNameLst>
                                      </p:cBhvr>
                                    </p:animRo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1026"/>
                                        </p:tgtEl>
                                        <p:attrNameLst>
                                          <p:attrName>style.visibility</p:attrName>
                                        </p:attrNameLst>
                                      </p:cBhvr>
                                      <p:to>
                                        <p:strVal val="visible"/>
                                      </p:to>
                                    </p:set>
                                    <p:animEffect transition="in" filter="fade">
                                      <p:cBhvr>
                                        <p:cTn id="217" dur="500"/>
                                        <p:tgtEl>
                                          <p:spTgt spid="1026"/>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1027"/>
                                        </p:tgtEl>
                                        <p:attrNameLst>
                                          <p:attrName>style.visibility</p:attrName>
                                        </p:attrNameLst>
                                      </p:cBhvr>
                                      <p:to>
                                        <p:strVal val="visible"/>
                                      </p:to>
                                    </p:set>
                                    <p:animEffect transition="in" filter="fade">
                                      <p:cBhvr>
                                        <p:cTn id="2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0" grpId="2" animBg="1"/>
      <p:bldP spid="8" grpId="0" animBg="1"/>
      <p:bldP spid="8" grpId="1" animBg="1"/>
      <p:bldP spid="8" grpId="2" animBg="1"/>
      <p:bldP spid="67" grpId="0" animBg="1"/>
      <p:bldP spid="67" grpId="1" animBg="1"/>
      <p:bldP spid="67" grpId="2"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2" grpId="0" animBg="1"/>
      <p:bldP spid="2" grpId="1" animBg="1"/>
      <p:bldP spid="43" grpId="0" animBg="1"/>
      <p:bldP spid="43" grpId="1" animBg="1"/>
      <p:bldP spid="44" grpId="0" animBg="1"/>
      <p:bldP spid="4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Oil/Grease/Metals</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sp>
        <p:nvSpPr>
          <p:cNvPr id="13" name="Rectangle 12"/>
          <p:cNvSpPr/>
          <p:nvPr/>
        </p:nvSpPr>
        <p:spPr>
          <a:xfrm>
            <a:off x="7239000" y="1981200"/>
            <a:ext cx="228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95348">
            <a:off x="3584001" y="3577882"/>
            <a:ext cx="252015" cy="235634"/>
          </a:xfrm>
          <a:prstGeom prst="rect">
            <a:avLst/>
          </a:prstGeom>
        </p:spPr>
      </p:pic>
      <p:sp>
        <p:nvSpPr>
          <p:cNvPr id="33" name="Freeform 32"/>
          <p:cNvSpPr/>
          <p:nvPr/>
        </p:nvSpPr>
        <p:spPr>
          <a:xfrm>
            <a:off x="5421435" y="1066800"/>
            <a:ext cx="1519180" cy="2084832"/>
          </a:xfrm>
          <a:custGeom>
            <a:avLst/>
            <a:gdLst>
              <a:gd name="connsiteX0" fmla="*/ 1371600 w 1519180"/>
              <a:gd name="connsiteY0" fmla="*/ 164592 h 2084832"/>
              <a:gd name="connsiteX1" fmla="*/ 1280160 w 1519180"/>
              <a:gd name="connsiteY1" fmla="*/ 109728 h 2084832"/>
              <a:gd name="connsiteX2" fmla="*/ 1225296 w 1519180"/>
              <a:gd name="connsiteY2" fmla="*/ 73152 h 2084832"/>
              <a:gd name="connsiteX3" fmla="*/ 1060704 w 1519180"/>
              <a:gd name="connsiteY3" fmla="*/ 36576 h 2084832"/>
              <a:gd name="connsiteX4" fmla="*/ 987552 w 1519180"/>
              <a:gd name="connsiteY4" fmla="*/ 18288 h 2084832"/>
              <a:gd name="connsiteX5" fmla="*/ 877824 w 1519180"/>
              <a:gd name="connsiteY5" fmla="*/ 0 h 2084832"/>
              <a:gd name="connsiteX6" fmla="*/ 621792 w 1519180"/>
              <a:gd name="connsiteY6" fmla="*/ 18288 h 2084832"/>
              <a:gd name="connsiteX7" fmla="*/ 512064 w 1519180"/>
              <a:gd name="connsiteY7" fmla="*/ 91440 h 2084832"/>
              <a:gd name="connsiteX8" fmla="*/ 457200 w 1519180"/>
              <a:gd name="connsiteY8" fmla="*/ 128016 h 2084832"/>
              <a:gd name="connsiteX9" fmla="*/ 384048 w 1519180"/>
              <a:gd name="connsiteY9" fmla="*/ 237744 h 2084832"/>
              <a:gd name="connsiteX10" fmla="*/ 347472 w 1519180"/>
              <a:gd name="connsiteY10" fmla="*/ 292608 h 2084832"/>
              <a:gd name="connsiteX11" fmla="*/ 237744 w 1519180"/>
              <a:gd name="connsiteY11" fmla="*/ 365760 h 2084832"/>
              <a:gd name="connsiteX12" fmla="*/ 182880 w 1519180"/>
              <a:gd name="connsiteY12" fmla="*/ 475488 h 2084832"/>
              <a:gd name="connsiteX13" fmla="*/ 146304 w 1519180"/>
              <a:gd name="connsiteY13" fmla="*/ 585216 h 2084832"/>
              <a:gd name="connsiteX14" fmla="*/ 109728 w 1519180"/>
              <a:gd name="connsiteY14" fmla="*/ 640080 h 2084832"/>
              <a:gd name="connsiteX15" fmla="*/ 73152 w 1519180"/>
              <a:gd name="connsiteY15" fmla="*/ 749808 h 2084832"/>
              <a:gd name="connsiteX16" fmla="*/ 36576 w 1519180"/>
              <a:gd name="connsiteY16" fmla="*/ 877824 h 2084832"/>
              <a:gd name="connsiteX17" fmla="*/ 0 w 1519180"/>
              <a:gd name="connsiteY17" fmla="*/ 1060704 h 2084832"/>
              <a:gd name="connsiteX18" fmla="*/ 36576 w 1519180"/>
              <a:gd name="connsiteY18" fmla="*/ 1243584 h 2084832"/>
              <a:gd name="connsiteX19" fmla="*/ 73152 w 1519180"/>
              <a:gd name="connsiteY19" fmla="*/ 1298448 h 2084832"/>
              <a:gd name="connsiteX20" fmla="*/ 109728 w 1519180"/>
              <a:gd name="connsiteY20" fmla="*/ 1408176 h 2084832"/>
              <a:gd name="connsiteX21" fmla="*/ 128016 w 1519180"/>
              <a:gd name="connsiteY21" fmla="*/ 1463040 h 2084832"/>
              <a:gd name="connsiteX22" fmla="*/ 164592 w 1519180"/>
              <a:gd name="connsiteY22" fmla="*/ 1517904 h 2084832"/>
              <a:gd name="connsiteX23" fmla="*/ 237744 w 1519180"/>
              <a:gd name="connsiteY23" fmla="*/ 1682496 h 2084832"/>
              <a:gd name="connsiteX24" fmla="*/ 292608 w 1519180"/>
              <a:gd name="connsiteY24" fmla="*/ 1719072 h 2084832"/>
              <a:gd name="connsiteX25" fmla="*/ 384048 w 1519180"/>
              <a:gd name="connsiteY25" fmla="*/ 1828800 h 2084832"/>
              <a:gd name="connsiteX26" fmla="*/ 475488 w 1519180"/>
              <a:gd name="connsiteY26" fmla="*/ 1920240 h 2084832"/>
              <a:gd name="connsiteX27" fmla="*/ 548640 w 1519180"/>
              <a:gd name="connsiteY27" fmla="*/ 1993392 h 2084832"/>
              <a:gd name="connsiteX28" fmla="*/ 713232 w 1519180"/>
              <a:gd name="connsiteY28" fmla="*/ 2084832 h 2084832"/>
              <a:gd name="connsiteX29" fmla="*/ 841248 w 1519180"/>
              <a:gd name="connsiteY29" fmla="*/ 2066544 h 2084832"/>
              <a:gd name="connsiteX30" fmla="*/ 896112 w 1519180"/>
              <a:gd name="connsiteY30" fmla="*/ 2029968 h 2084832"/>
              <a:gd name="connsiteX31" fmla="*/ 969264 w 1519180"/>
              <a:gd name="connsiteY31" fmla="*/ 2011680 h 2084832"/>
              <a:gd name="connsiteX32" fmla="*/ 1024128 w 1519180"/>
              <a:gd name="connsiteY32" fmla="*/ 1975104 h 2084832"/>
              <a:gd name="connsiteX33" fmla="*/ 1133856 w 1519180"/>
              <a:gd name="connsiteY33" fmla="*/ 1938528 h 2084832"/>
              <a:gd name="connsiteX34" fmla="*/ 1170432 w 1519180"/>
              <a:gd name="connsiteY34" fmla="*/ 1700784 h 2084832"/>
              <a:gd name="connsiteX35" fmla="*/ 1225296 w 1519180"/>
              <a:gd name="connsiteY35" fmla="*/ 1536192 h 2084832"/>
              <a:gd name="connsiteX36" fmla="*/ 1261872 w 1519180"/>
              <a:gd name="connsiteY36" fmla="*/ 1426464 h 2084832"/>
              <a:gd name="connsiteX37" fmla="*/ 1280160 w 1519180"/>
              <a:gd name="connsiteY37" fmla="*/ 1371600 h 2084832"/>
              <a:gd name="connsiteX38" fmla="*/ 1335024 w 1519180"/>
              <a:gd name="connsiteY38" fmla="*/ 1335024 h 2084832"/>
              <a:gd name="connsiteX39" fmla="*/ 1371600 w 1519180"/>
              <a:gd name="connsiteY39" fmla="*/ 1225296 h 2084832"/>
              <a:gd name="connsiteX40" fmla="*/ 1389888 w 1519180"/>
              <a:gd name="connsiteY40" fmla="*/ 1170432 h 2084832"/>
              <a:gd name="connsiteX41" fmla="*/ 1426464 w 1519180"/>
              <a:gd name="connsiteY41" fmla="*/ 841248 h 2084832"/>
              <a:gd name="connsiteX42" fmla="*/ 1444752 w 1519180"/>
              <a:gd name="connsiteY42" fmla="*/ 749808 h 2084832"/>
              <a:gd name="connsiteX43" fmla="*/ 1463040 w 1519180"/>
              <a:gd name="connsiteY43" fmla="*/ 694944 h 2084832"/>
              <a:gd name="connsiteX44" fmla="*/ 1481328 w 1519180"/>
              <a:gd name="connsiteY44" fmla="*/ 621792 h 2084832"/>
              <a:gd name="connsiteX45" fmla="*/ 1517904 w 1519180"/>
              <a:gd name="connsiteY45" fmla="*/ 493776 h 2084832"/>
              <a:gd name="connsiteX46" fmla="*/ 1463040 w 1519180"/>
              <a:gd name="connsiteY46" fmla="*/ 201168 h 2084832"/>
              <a:gd name="connsiteX47" fmla="*/ 1408176 w 1519180"/>
              <a:gd name="connsiteY47" fmla="*/ 182880 h 2084832"/>
              <a:gd name="connsiteX48" fmla="*/ 1371600 w 1519180"/>
              <a:gd name="connsiteY48" fmla="*/ 164592 h 208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19180" h="2084832">
                <a:moveTo>
                  <a:pt x="1371600" y="164592"/>
                </a:moveTo>
                <a:cubicBezTo>
                  <a:pt x="1350264" y="152400"/>
                  <a:pt x="1310303" y="128567"/>
                  <a:pt x="1280160" y="109728"/>
                </a:cubicBezTo>
                <a:cubicBezTo>
                  <a:pt x="1261521" y="98079"/>
                  <a:pt x="1244955" y="82982"/>
                  <a:pt x="1225296" y="73152"/>
                </a:cubicBezTo>
                <a:cubicBezTo>
                  <a:pt x="1177841" y="49424"/>
                  <a:pt x="1107530" y="45941"/>
                  <a:pt x="1060704" y="36576"/>
                </a:cubicBezTo>
                <a:cubicBezTo>
                  <a:pt x="1036058" y="31647"/>
                  <a:pt x="1012198" y="23217"/>
                  <a:pt x="987552" y="18288"/>
                </a:cubicBezTo>
                <a:cubicBezTo>
                  <a:pt x="951192" y="11016"/>
                  <a:pt x="914400" y="6096"/>
                  <a:pt x="877824" y="0"/>
                </a:cubicBezTo>
                <a:cubicBezTo>
                  <a:pt x="792480" y="6096"/>
                  <a:pt x="704799" y="-2464"/>
                  <a:pt x="621792" y="18288"/>
                </a:cubicBezTo>
                <a:cubicBezTo>
                  <a:pt x="579146" y="28950"/>
                  <a:pt x="548640" y="67056"/>
                  <a:pt x="512064" y="91440"/>
                </a:cubicBezTo>
                <a:lnTo>
                  <a:pt x="457200" y="128016"/>
                </a:lnTo>
                <a:lnTo>
                  <a:pt x="384048" y="237744"/>
                </a:lnTo>
                <a:cubicBezTo>
                  <a:pt x="371856" y="256032"/>
                  <a:pt x="365760" y="280416"/>
                  <a:pt x="347472" y="292608"/>
                </a:cubicBezTo>
                <a:lnTo>
                  <a:pt x="237744" y="365760"/>
                </a:lnTo>
                <a:cubicBezTo>
                  <a:pt x="171048" y="565849"/>
                  <a:pt x="277418" y="262777"/>
                  <a:pt x="182880" y="475488"/>
                </a:cubicBezTo>
                <a:cubicBezTo>
                  <a:pt x="167222" y="510720"/>
                  <a:pt x="167690" y="553137"/>
                  <a:pt x="146304" y="585216"/>
                </a:cubicBezTo>
                <a:cubicBezTo>
                  <a:pt x="134112" y="603504"/>
                  <a:pt x="118655" y="619995"/>
                  <a:pt x="109728" y="640080"/>
                </a:cubicBezTo>
                <a:cubicBezTo>
                  <a:pt x="94070" y="675312"/>
                  <a:pt x="85344" y="713232"/>
                  <a:pt x="73152" y="749808"/>
                </a:cubicBezTo>
                <a:cubicBezTo>
                  <a:pt x="57483" y="796815"/>
                  <a:pt x="45761" y="827304"/>
                  <a:pt x="36576" y="877824"/>
                </a:cubicBezTo>
                <a:cubicBezTo>
                  <a:pt x="2953" y="1062749"/>
                  <a:pt x="37558" y="948031"/>
                  <a:pt x="0" y="1060704"/>
                </a:cubicBezTo>
                <a:cubicBezTo>
                  <a:pt x="6740" y="1107881"/>
                  <a:pt x="11041" y="1192513"/>
                  <a:pt x="36576" y="1243584"/>
                </a:cubicBezTo>
                <a:cubicBezTo>
                  <a:pt x="46406" y="1263243"/>
                  <a:pt x="64225" y="1278363"/>
                  <a:pt x="73152" y="1298448"/>
                </a:cubicBezTo>
                <a:cubicBezTo>
                  <a:pt x="88810" y="1333680"/>
                  <a:pt x="97536" y="1371600"/>
                  <a:pt x="109728" y="1408176"/>
                </a:cubicBezTo>
                <a:cubicBezTo>
                  <a:pt x="115824" y="1426464"/>
                  <a:pt x="117323" y="1447000"/>
                  <a:pt x="128016" y="1463040"/>
                </a:cubicBezTo>
                <a:cubicBezTo>
                  <a:pt x="140208" y="1481328"/>
                  <a:pt x="155665" y="1497819"/>
                  <a:pt x="164592" y="1517904"/>
                </a:cubicBezTo>
                <a:cubicBezTo>
                  <a:pt x="193565" y="1583094"/>
                  <a:pt x="188078" y="1632830"/>
                  <a:pt x="237744" y="1682496"/>
                </a:cubicBezTo>
                <a:cubicBezTo>
                  <a:pt x="253286" y="1698038"/>
                  <a:pt x="274320" y="1706880"/>
                  <a:pt x="292608" y="1719072"/>
                </a:cubicBezTo>
                <a:cubicBezTo>
                  <a:pt x="371075" y="1876007"/>
                  <a:pt x="280651" y="1725403"/>
                  <a:pt x="384048" y="1828800"/>
                </a:cubicBezTo>
                <a:cubicBezTo>
                  <a:pt x="505968" y="1950720"/>
                  <a:pt x="329184" y="1822704"/>
                  <a:pt x="475488" y="1920240"/>
                </a:cubicBezTo>
                <a:cubicBezTo>
                  <a:pt x="506522" y="2013343"/>
                  <a:pt x="468838" y="1949057"/>
                  <a:pt x="548640" y="1993392"/>
                </a:cubicBezTo>
                <a:cubicBezTo>
                  <a:pt x="737291" y="2098198"/>
                  <a:pt x="589089" y="2043451"/>
                  <a:pt x="713232" y="2084832"/>
                </a:cubicBezTo>
                <a:cubicBezTo>
                  <a:pt x="755904" y="2078736"/>
                  <a:pt x="799961" y="2078930"/>
                  <a:pt x="841248" y="2066544"/>
                </a:cubicBezTo>
                <a:cubicBezTo>
                  <a:pt x="862300" y="2060228"/>
                  <a:pt x="875910" y="2038626"/>
                  <a:pt x="896112" y="2029968"/>
                </a:cubicBezTo>
                <a:cubicBezTo>
                  <a:pt x="919214" y="2020067"/>
                  <a:pt x="944880" y="2017776"/>
                  <a:pt x="969264" y="2011680"/>
                </a:cubicBezTo>
                <a:cubicBezTo>
                  <a:pt x="987552" y="1999488"/>
                  <a:pt x="1004043" y="1984031"/>
                  <a:pt x="1024128" y="1975104"/>
                </a:cubicBezTo>
                <a:cubicBezTo>
                  <a:pt x="1059360" y="1959446"/>
                  <a:pt x="1133856" y="1938528"/>
                  <a:pt x="1133856" y="1938528"/>
                </a:cubicBezTo>
                <a:cubicBezTo>
                  <a:pt x="1184233" y="1787396"/>
                  <a:pt x="1109814" y="2024083"/>
                  <a:pt x="1170432" y="1700784"/>
                </a:cubicBezTo>
                <a:lnTo>
                  <a:pt x="1225296" y="1536192"/>
                </a:lnTo>
                <a:lnTo>
                  <a:pt x="1261872" y="1426464"/>
                </a:lnTo>
                <a:cubicBezTo>
                  <a:pt x="1267968" y="1408176"/>
                  <a:pt x="1264120" y="1382293"/>
                  <a:pt x="1280160" y="1371600"/>
                </a:cubicBezTo>
                <a:lnTo>
                  <a:pt x="1335024" y="1335024"/>
                </a:lnTo>
                <a:lnTo>
                  <a:pt x="1371600" y="1225296"/>
                </a:lnTo>
                <a:lnTo>
                  <a:pt x="1389888" y="1170432"/>
                </a:lnTo>
                <a:cubicBezTo>
                  <a:pt x="1402080" y="1060704"/>
                  <a:pt x="1404812" y="949507"/>
                  <a:pt x="1426464" y="841248"/>
                </a:cubicBezTo>
                <a:cubicBezTo>
                  <a:pt x="1432560" y="810768"/>
                  <a:pt x="1437213" y="779964"/>
                  <a:pt x="1444752" y="749808"/>
                </a:cubicBezTo>
                <a:cubicBezTo>
                  <a:pt x="1449427" y="731106"/>
                  <a:pt x="1457744" y="713480"/>
                  <a:pt x="1463040" y="694944"/>
                </a:cubicBezTo>
                <a:cubicBezTo>
                  <a:pt x="1469945" y="670777"/>
                  <a:pt x="1474423" y="645959"/>
                  <a:pt x="1481328" y="621792"/>
                </a:cubicBezTo>
                <a:cubicBezTo>
                  <a:pt x="1533800" y="438139"/>
                  <a:pt x="1460733" y="722461"/>
                  <a:pt x="1517904" y="493776"/>
                </a:cubicBezTo>
                <a:cubicBezTo>
                  <a:pt x="1514667" y="451697"/>
                  <a:pt x="1539076" y="261997"/>
                  <a:pt x="1463040" y="201168"/>
                </a:cubicBezTo>
                <a:cubicBezTo>
                  <a:pt x="1447987" y="189126"/>
                  <a:pt x="1426074" y="190039"/>
                  <a:pt x="1408176" y="182880"/>
                </a:cubicBezTo>
                <a:cubicBezTo>
                  <a:pt x="1395520" y="177818"/>
                  <a:pt x="1392936" y="176784"/>
                  <a:pt x="1371600" y="1645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0380" y="30203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4580" y="3216659"/>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35052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3352800"/>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6957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p:cNvSpPr/>
          <p:nvPr/>
        </p:nvSpPr>
        <p:spPr>
          <a:xfrm flipH="1">
            <a:off x="4120624" y="3835724"/>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p:nvSpPr>
        <p:spPr>
          <a:xfrm>
            <a:off x="7239000" y="2888642"/>
            <a:ext cx="190500" cy="374124"/>
          </a:xfrm>
          <a:custGeom>
            <a:avLst/>
            <a:gdLst>
              <a:gd name="connsiteX0" fmla="*/ 0 w 190500"/>
              <a:gd name="connsiteY0" fmla="*/ 0 h 310624"/>
              <a:gd name="connsiteX1" fmla="*/ 190500 w 190500"/>
              <a:gd name="connsiteY1" fmla="*/ 0 h 310624"/>
              <a:gd name="connsiteX2" fmla="*/ 190500 w 190500"/>
              <a:gd name="connsiteY2" fmla="*/ 310624 h 310624"/>
              <a:gd name="connsiteX3" fmla="*/ 0 w 190500"/>
              <a:gd name="connsiteY3" fmla="*/ 310624 h 310624"/>
              <a:gd name="connsiteX4" fmla="*/ 0 w 190500"/>
              <a:gd name="connsiteY4" fmla="*/ 0 h 310624"/>
              <a:gd name="connsiteX0" fmla="*/ 50800 w 190500"/>
              <a:gd name="connsiteY0" fmla="*/ 0 h 340257"/>
              <a:gd name="connsiteX1" fmla="*/ 190500 w 190500"/>
              <a:gd name="connsiteY1" fmla="*/ 29633 h 340257"/>
              <a:gd name="connsiteX2" fmla="*/ 190500 w 190500"/>
              <a:gd name="connsiteY2" fmla="*/ 340257 h 340257"/>
              <a:gd name="connsiteX3" fmla="*/ 0 w 190500"/>
              <a:gd name="connsiteY3" fmla="*/ 340257 h 340257"/>
              <a:gd name="connsiteX4" fmla="*/ 50800 w 190500"/>
              <a:gd name="connsiteY4" fmla="*/ 0 h 340257"/>
              <a:gd name="connsiteX0" fmla="*/ 50800 w 190500"/>
              <a:gd name="connsiteY0" fmla="*/ 33867 h 374124"/>
              <a:gd name="connsiteX1" fmla="*/ 135466 w 190500"/>
              <a:gd name="connsiteY1" fmla="*/ 0 h 374124"/>
              <a:gd name="connsiteX2" fmla="*/ 190500 w 190500"/>
              <a:gd name="connsiteY2" fmla="*/ 374124 h 374124"/>
              <a:gd name="connsiteX3" fmla="*/ 0 w 190500"/>
              <a:gd name="connsiteY3" fmla="*/ 374124 h 374124"/>
              <a:gd name="connsiteX4" fmla="*/ 50800 w 190500"/>
              <a:gd name="connsiteY4" fmla="*/ 33867 h 37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74124">
                <a:moveTo>
                  <a:pt x="50800" y="33867"/>
                </a:moveTo>
                <a:lnTo>
                  <a:pt x="135466" y="0"/>
                </a:lnTo>
                <a:lnTo>
                  <a:pt x="190500" y="374124"/>
                </a:lnTo>
                <a:lnTo>
                  <a:pt x="0" y="374124"/>
                </a:lnTo>
                <a:lnTo>
                  <a:pt x="50800" y="338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19950" y="200153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4358" y="2668341"/>
            <a:ext cx="1167383" cy="1167383"/>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1086895"/>
            <a:ext cx="4330274" cy="433027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98398">
            <a:off x="2718005" y="3486745"/>
            <a:ext cx="108148" cy="152321"/>
          </a:xfrm>
          <a:prstGeom prst="rect">
            <a:avLst/>
          </a:prstGeom>
        </p:spPr>
      </p:pic>
      <p:sp>
        <p:nvSpPr>
          <p:cNvPr id="11" name="Freeform 10"/>
          <p:cNvSpPr/>
          <p:nvPr/>
        </p:nvSpPr>
        <p:spPr>
          <a:xfrm>
            <a:off x="2484967" y="3843867"/>
            <a:ext cx="198998" cy="177800"/>
          </a:xfrm>
          <a:custGeom>
            <a:avLst/>
            <a:gdLst>
              <a:gd name="connsiteX0" fmla="*/ 8466 w 198998"/>
              <a:gd name="connsiteY0" fmla="*/ 55033 h 177800"/>
              <a:gd name="connsiteX1" fmla="*/ 0 w 198998"/>
              <a:gd name="connsiteY1" fmla="*/ 169333 h 177800"/>
              <a:gd name="connsiteX2" fmla="*/ 4233 w 198998"/>
              <a:gd name="connsiteY2" fmla="*/ 177800 h 177800"/>
              <a:gd name="connsiteX3" fmla="*/ 46566 w 198998"/>
              <a:gd name="connsiteY3" fmla="*/ 173566 h 177800"/>
              <a:gd name="connsiteX4" fmla="*/ 71966 w 198998"/>
              <a:gd name="connsiteY4" fmla="*/ 160866 h 177800"/>
              <a:gd name="connsiteX5" fmla="*/ 84666 w 198998"/>
              <a:gd name="connsiteY5" fmla="*/ 156633 h 177800"/>
              <a:gd name="connsiteX6" fmla="*/ 97366 w 198998"/>
              <a:gd name="connsiteY6" fmla="*/ 131233 h 177800"/>
              <a:gd name="connsiteX7" fmla="*/ 110066 w 198998"/>
              <a:gd name="connsiteY7" fmla="*/ 105833 h 177800"/>
              <a:gd name="connsiteX8" fmla="*/ 122766 w 198998"/>
              <a:gd name="connsiteY8" fmla="*/ 97366 h 177800"/>
              <a:gd name="connsiteX9" fmla="*/ 139700 w 198998"/>
              <a:gd name="connsiteY9" fmla="*/ 84666 h 177800"/>
              <a:gd name="connsiteX10" fmla="*/ 165100 w 198998"/>
              <a:gd name="connsiteY10" fmla="*/ 76200 h 177800"/>
              <a:gd name="connsiteX11" fmla="*/ 173566 w 198998"/>
              <a:gd name="connsiteY11" fmla="*/ 63500 h 177800"/>
              <a:gd name="connsiteX12" fmla="*/ 182033 w 198998"/>
              <a:gd name="connsiteY12" fmla="*/ 33866 h 177800"/>
              <a:gd name="connsiteX13" fmla="*/ 198966 w 198998"/>
              <a:gd name="connsiteY13" fmla="*/ 0 h 177800"/>
              <a:gd name="connsiteX14" fmla="*/ 8466 w 198998"/>
              <a:gd name="connsiteY14" fmla="*/ 55033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998" h="177800">
                <a:moveTo>
                  <a:pt x="8466" y="55033"/>
                </a:moveTo>
                <a:lnTo>
                  <a:pt x="0" y="169333"/>
                </a:lnTo>
                <a:lnTo>
                  <a:pt x="4233" y="177800"/>
                </a:lnTo>
                <a:cubicBezTo>
                  <a:pt x="18344" y="176389"/>
                  <a:pt x="32550" y="175722"/>
                  <a:pt x="46566" y="173566"/>
                </a:cubicBezTo>
                <a:cubicBezTo>
                  <a:pt x="61938" y="171201"/>
                  <a:pt x="58010" y="167844"/>
                  <a:pt x="71966" y="160866"/>
                </a:cubicBezTo>
                <a:cubicBezTo>
                  <a:pt x="75957" y="158870"/>
                  <a:pt x="80433" y="158044"/>
                  <a:pt x="84666" y="156633"/>
                </a:cubicBezTo>
                <a:cubicBezTo>
                  <a:pt x="95308" y="124711"/>
                  <a:pt x="80953" y="164059"/>
                  <a:pt x="97366" y="131233"/>
                </a:cubicBezTo>
                <a:cubicBezTo>
                  <a:pt x="104251" y="117464"/>
                  <a:pt x="97937" y="117962"/>
                  <a:pt x="110066" y="105833"/>
                </a:cubicBezTo>
                <a:cubicBezTo>
                  <a:pt x="113664" y="102235"/>
                  <a:pt x="118626" y="100323"/>
                  <a:pt x="122766" y="97366"/>
                </a:cubicBezTo>
                <a:cubicBezTo>
                  <a:pt x="128507" y="93265"/>
                  <a:pt x="133389" y="87821"/>
                  <a:pt x="139700" y="84666"/>
                </a:cubicBezTo>
                <a:cubicBezTo>
                  <a:pt x="147682" y="80675"/>
                  <a:pt x="165100" y="76200"/>
                  <a:pt x="165100" y="76200"/>
                </a:cubicBezTo>
                <a:cubicBezTo>
                  <a:pt x="167922" y="71967"/>
                  <a:pt x="171562" y="68176"/>
                  <a:pt x="173566" y="63500"/>
                </a:cubicBezTo>
                <a:cubicBezTo>
                  <a:pt x="177672" y="53920"/>
                  <a:pt x="176889" y="43126"/>
                  <a:pt x="182033" y="33866"/>
                </a:cubicBezTo>
                <a:cubicBezTo>
                  <a:pt x="200531" y="568"/>
                  <a:pt x="198966" y="20181"/>
                  <a:pt x="198966" y="0"/>
                </a:cubicBezTo>
                <a:lnTo>
                  <a:pt x="8466" y="55033"/>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Freeform 11"/>
          <p:cNvSpPr/>
          <p:nvPr/>
        </p:nvSpPr>
        <p:spPr>
          <a:xfrm>
            <a:off x="3733800" y="3831167"/>
            <a:ext cx="177800" cy="160866"/>
          </a:xfrm>
          <a:custGeom>
            <a:avLst/>
            <a:gdLst>
              <a:gd name="connsiteX0" fmla="*/ 0 w 177800"/>
              <a:gd name="connsiteY0" fmla="*/ 0 h 160866"/>
              <a:gd name="connsiteX1" fmla="*/ 177800 w 177800"/>
              <a:gd name="connsiteY1" fmla="*/ 63500 h 160866"/>
              <a:gd name="connsiteX2" fmla="*/ 173567 w 177800"/>
              <a:gd name="connsiteY2" fmla="*/ 160866 h 160866"/>
              <a:gd name="connsiteX3" fmla="*/ 169333 w 177800"/>
              <a:gd name="connsiteY3" fmla="*/ 160866 h 160866"/>
              <a:gd name="connsiteX4" fmla="*/ 135467 w 177800"/>
              <a:gd name="connsiteY4" fmla="*/ 148166 h 160866"/>
              <a:gd name="connsiteX5" fmla="*/ 127000 w 177800"/>
              <a:gd name="connsiteY5" fmla="*/ 135466 h 160866"/>
              <a:gd name="connsiteX6" fmla="*/ 97367 w 177800"/>
              <a:gd name="connsiteY6" fmla="*/ 114300 h 160866"/>
              <a:gd name="connsiteX7" fmla="*/ 33867 w 177800"/>
              <a:gd name="connsiteY7" fmla="*/ 105833 h 160866"/>
              <a:gd name="connsiteX8" fmla="*/ 21167 w 177800"/>
              <a:gd name="connsiteY8" fmla="*/ 80433 h 160866"/>
              <a:gd name="connsiteX9" fmla="*/ 29633 w 177800"/>
              <a:gd name="connsiteY9" fmla="*/ 67733 h 160866"/>
              <a:gd name="connsiteX10" fmla="*/ 33867 w 177800"/>
              <a:gd name="connsiteY10" fmla="*/ 55033 h 160866"/>
              <a:gd name="connsiteX11" fmla="*/ 0 w 177800"/>
              <a:gd name="connsiteY11" fmla="*/ 0 h 16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800" h="160866">
                <a:moveTo>
                  <a:pt x="0" y="0"/>
                </a:moveTo>
                <a:lnTo>
                  <a:pt x="177800" y="63500"/>
                </a:lnTo>
                <a:lnTo>
                  <a:pt x="173567" y="160866"/>
                </a:lnTo>
                <a:lnTo>
                  <a:pt x="169333" y="160866"/>
                </a:lnTo>
                <a:cubicBezTo>
                  <a:pt x="158044" y="156633"/>
                  <a:pt x="145805" y="154369"/>
                  <a:pt x="135467" y="148166"/>
                </a:cubicBezTo>
                <a:cubicBezTo>
                  <a:pt x="131104" y="145548"/>
                  <a:pt x="130257" y="139375"/>
                  <a:pt x="127000" y="135466"/>
                </a:cubicBezTo>
                <a:cubicBezTo>
                  <a:pt x="116244" y="122559"/>
                  <a:pt x="112902" y="120958"/>
                  <a:pt x="97367" y="114300"/>
                </a:cubicBezTo>
                <a:cubicBezTo>
                  <a:pt x="76493" y="105354"/>
                  <a:pt x="58857" y="107915"/>
                  <a:pt x="33867" y="105833"/>
                </a:cubicBezTo>
                <a:cubicBezTo>
                  <a:pt x="30918" y="101410"/>
                  <a:pt x="19998" y="87445"/>
                  <a:pt x="21167" y="80433"/>
                </a:cubicBezTo>
                <a:cubicBezTo>
                  <a:pt x="22003" y="75415"/>
                  <a:pt x="27358" y="72284"/>
                  <a:pt x="29633" y="67733"/>
                </a:cubicBezTo>
                <a:cubicBezTo>
                  <a:pt x="31629" y="63742"/>
                  <a:pt x="32456" y="59266"/>
                  <a:pt x="33867" y="55033"/>
                </a:cubicBezTo>
                <a:cubicBezTo>
                  <a:pt x="18772" y="34907"/>
                  <a:pt x="26156" y="43089"/>
                  <a:pt x="0" y="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1" name="Group 40"/>
          <p:cNvGrpSpPr/>
          <p:nvPr/>
        </p:nvGrpSpPr>
        <p:grpSpPr>
          <a:xfrm>
            <a:off x="447610" y="2547206"/>
            <a:ext cx="5377143" cy="978972"/>
            <a:chOff x="447610" y="2547206"/>
            <a:chExt cx="5377143" cy="978972"/>
          </a:xfrm>
        </p:grpSpPr>
        <p:cxnSp>
          <p:nvCxnSpPr>
            <p:cNvPr id="24" name="Straight Arrow Connector 23"/>
            <p:cNvCxnSpPr/>
            <p:nvPr/>
          </p:nvCxnSpPr>
          <p:spPr>
            <a:xfrm>
              <a:off x="1219200" y="2928118"/>
              <a:ext cx="1305299" cy="5414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0" name="Straight Arrow Connector 49"/>
            <p:cNvCxnSpPr/>
            <p:nvPr/>
          </p:nvCxnSpPr>
          <p:spPr>
            <a:xfrm flipH="1">
              <a:off x="3880552" y="2924020"/>
              <a:ext cx="1014679" cy="6021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4537509" y="2547206"/>
              <a:ext cx="1287244" cy="369332"/>
            </a:xfrm>
            <a:prstGeom prst="rect">
              <a:avLst/>
            </a:prstGeom>
            <a:noFill/>
          </p:spPr>
          <p:txBody>
            <a:bodyPr wrap="square" rtlCol="0">
              <a:spAutoFit/>
            </a:bodyPr>
            <a:lstStyle/>
            <a:p>
              <a:r>
                <a:rPr lang="en-US" dirty="0" smtClean="0">
                  <a:solidFill>
                    <a:schemeClr val="bg1"/>
                  </a:solidFill>
                </a:rPr>
                <a:t>Exhaust</a:t>
              </a:r>
              <a:r>
                <a:rPr lang="en-US" dirty="0" smtClean="0">
                  <a:solidFill>
                    <a:srgbClr val="FF0000"/>
                  </a:solidFill>
                </a:rPr>
                <a:t> </a:t>
              </a:r>
              <a:endParaRPr lang="en-US" dirty="0">
                <a:solidFill>
                  <a:srgbClr val="FF0000"/>
                </a:solidFill>
              </a:endParaRPr>
            </a:p>
          </p:txBody>
        </p:sp>
        <p:sp>
          <p:nvSpPr>
            <p:cNvPr id="29" name="TextBox 28"/>
            <p:cNvSpPr txBox="1"/>
            <p:nvPr/>
          </p:nvSpPr>
          <p:spPr>
            <a:xfrm>
              <a:off x="447610" y="2590800"/>
              <a:ext cx="1440328" cy="369332"/>
            </a:xfrm>
            <a:prstGeom prst="rect">
              <a:avLst/>
            </a:prstGeom>
            <a:noFill/>
          </p:spPr>
          <p:txBody>
            <a:bodyPr wrap="square" rtlCol="0">
              <a:spAutoFit/>
            </a:bodyPr>
            <a:lstStyle/>
            <a:p>
              <a:r>
                <a:rPr lang="en-US" dirty="0" smtClean="0">
                  <a:solidFill>
                    <a:schemeClr val="bg1"/>
                  </a:solidFill>
                </a:rPr>
                <a:t>Oil/Grease</a:t>
              </a:r>
              <a:endParaRPr lang="en-US" dirty="0">
                <a:solidFill>
                  <a:schemeClr val="bg1"/>
                </a:solidFill>
              </a:endParaRPr>
            </a:p>
          </p:txBody>
        </p:sp>
      </p:grpSp>
      <p:sp>
        <p:nvSpPr>
          <p:cNvPr id="51" name="Freeform 50"/>
          <p:cNvSpPr/>
          <p:nvPr/>
        </p:nvSpPr>
        <p:spPr>
          <a:xfrm>
            <a:off x="718198" y="4343400"/>
            <a:ext cx="645886"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flipV="1">
            <a:off x="2634358" y="3828493"/>
            <a:ext cx="308780" cy="120070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4" name="Straight Arrow Connector 53"/>
          <p:cNvCxnSpPr/>
          <p:nvPr/>
        </p:nvCxnSpPr>
        <p:spPr>
          <a:xfrm flipH="1" flipV="1">
            <a:off x="3340459" y="3772179"/>
            <a:ext cx="494655" cy="13246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7" name="TextBox 56"/>
          <p:cNvSpPr txBox="1"/>
          <p:nvPr/>
        </p:nvSpPr>
        <p:spPr>
          <a:xfrm>
            <a:off x="1902227" y="5051457"/>
            <a:ext cx="1464262" cy="646331"/>
          </a:xfrm>
          <a:prstGeom prst="rect">
            <a:avLst/>
          </a:prstGeom>
          <a:noFill/>
        </p:spPr>
        <p:txBody>
          <a:bodyPr wrap="square" rtlCol="0">
            <a:spAutoFit/>
          </a:bodyPr>
          <a:lstStyle/>
          <a:p>
            <a:r>
              <a:rPr lang="en-US" dirty="0">
                <a:solidFill>
                  <a:schemeClr val="bg1"/>
                </a:solidFill>
              </a:rPr>
              <a:t>Break Dust</a:t>
            </a:r>
          </a:p>
          <a:p>
            <a:r>
              <a:rPr lang="en-US" dirty="0">
                <a:solidFill>
                  <a:schemeClr val="bg1"/>
                </a:solidFill>
              </a:rPr>
              <a:t>Tire Rubber</a:t>
            </a:r>
          </a:p>
        </p:txBody>
      </p:sp>
      <p:sp>
        <p:nvSpPr>
          <p:cNvPr id="58" name="TextBox 57"/>
          <p:cNvSpPr txBox="1"/>
          <p:nvPr/>
        </p:nvSpPr>
        <p:spPr>
          <a:xfrm>
            <a:off x="3340459" y="5105400"/>
            <a:ext cx="1307741" cy="369332"/>
          </a:xfrm>
          <a:prstGeom prst="rect">
            <a:avLst/>
          </a:prstGeom>
          <a:noFill/>
        </p:spPr>
        <p:txBody>
          <a:bodyPr wrap="square" rtlCol="0">
            <a:spAutoFit/>
          </a:bodyPr>
          <a:lstStyle/>
          <a:p>
            <a:r>
              <a:rPr lang="en-US" dirty="0">
                <a:solidFill>
                  <a:schemeClr val="bg1"/>
                </a:solidFill>
              </a:rPr>
              <a:t>Car Parts</a:t>
            </a:r>
          </a:p>
        </p:txBody>
      </p:sp>
    </p:spTree>
    <p:extLst>
      <p:ext uri="{BB962C8B-B14F-4D97-AF65-F5344CB8AC3E}">
        <p14:creationId xmlns:p14="http://schemas.microsoft.com/office/powerpoint/2010/main" val="134887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3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7"/>
                                        </p:tgtEl>
                                        <p:attrNameLst>
                                          <p:attrName>style.visibility</p:attrName>
                                        </p:attrNameLst>
                                      </p:cBhvr>
                                      <p:to>
                                        <p:strVal val="hidden"/>
                                      </p:to>
                                    </p:set>
                                  </p:childTnLst>
                                </p:cTn>
                              </p:par>
                            </p:childTnLst>
                          </p:cTn>
                        </p:par>
                        <p:par>
                          <p:cTn id="51" fill="hold">
                            <p:stCondLst>
                              <p:cond delay="0"/>
                            </p:stCondLst>
                            <p:childTnLst>
                              <p:par>
                                <p:cTn id="52" presetID="0" presetClass="path" presetSubtype="0" accel="50000" decel="50000" fill="hold" nodeType="afterEffect">
                                  <p:stCondLst>
                                    <p:cond delay="0"/>
                                  </p:stCondLst>
                                  <p:childTnLst>
                                    <p:animMotion origin="layout" path="M 0.00018 -0.00092 L 0.00018 -0.00092 C -0.00104 0.00024 -0.00209 0.00139 -0.00312 0.00278 C -0.00364 0.00325 -0.00416 0.00325 -0.00451 0.00394 C -0.00677 0.0088 -0.004 0.00695 -0.00677 0.00834 C -0.00711 0.0088 -0.00729 0.00973 -0.00781 0.01019 C -0.00815 0.01042 -0.00869 0.01042 -0.0092 0.01065 C -0.00972 0.01112 -0.01007 0.01158 -0.0106 0.01204 C -0.01077 0.0125 -0.01077 0.0132 -0.01094 0.01389 C -0.01146 0.01436 -0.01198 0.01459 -0.01233 0.01505 C -0.01285 0.01551 -0.01337 0.01621 -0.01372 0.0169 C -0.01494 0.02107 -0.01337 0.01644 -0.01563 0.01991 C -0.01945 0.0257 -0.0158 0.02223 -0.01893 0.025 L -0.02171 0.03056 L -0.02257 0.03241 C -0.02275 0.03311 -0.02292 0.03403 -0.0231 0.03473 C -0.02344 0.03774 -0.02327 0.04075 -0.02396 0.04352 C -0.025 0.04746 -0.02483 0.04584 -0.02483 0.04792 " pathEditMode="relative" ptsTypes="AAAAAAAAAAAAAAAAAA">
                                      <p:cBhvr>
                                        <p:cTn id="53" dur="600" fill="hold"/>
                                        <p:tgtEl>
                                          <p:spTgt spid="7"/>
                                        </p:tgtEl>
                                        <p:attrNameLst>
                                          <p:attrName>ppt_x</p:attrName>
                                          <p:attrName>ppt_y</p:attrName>
                                        </p:attrNameLst>
                                      </p:cBhvr>
                                    </p:animMotion>
                                  </p:childTnLst>
                                </p:cTn>
                              </p:par>
                            </p:childTnLst>
                          </p:cTn>
                        </p:par>
                        <p:par>
                          <p:cTn id="54" fill="hold">
                            <p:stCondLst>
                              <p:cond delay="600"/>
                            </p:stCondLst>
                            <p:childTnLst>
                              <p:par>
                                <p:cTn id="55" presetID="22" presetClass="exit" presetSubtype="4" fill="hold" nodeType="afterEffect">
                                  <p:stCondLst>
                                    <p:cond delay="0"/>
                                  </p:stCondLst>
                                  <p:childTnLst>
                                    <p:animEffect transition="out" filter="wipe(down)">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22" presetClass="exit" presetSubtype="4" fill="hold" nodeType="withEffect">
                                  <p:stCondLst>
                                    <p:cond delay="0"/>
                                  </p:stCondLst>
                                  <p:childTnLst>
                                    <p:animEffect transition="out" filter="wipe(down)">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par>
                                <p:cTn id="61" presetID="22" presetClass="entr" presetSubtype="1"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up)">
                                      <p:cBhvr>
                                        <p:cTn id="66" dur="500"/>
                                        <p:tgtEl>
                                          <p:spTgt spid="11"/>
                                        </p:tgtEl>
                                      </p:cBhvr>
                                    </p:animEffect>
                                  </p:childTnLst>
                                </p:cTn>
                              </p:par>
                            </p:childTnLst>
                          </p:cTn>
                        </p:par>
                        <p:par>
                          <p:cTn id="67" fill="hold">
                            <p:stCondLst>
                              <p:cond delay="1100"/>
                            </p:stCondLst>
                            <p:childTnLst>
                              <p:par>
                                <p:cTn id="68" presetID="10" presetClass="exit" presetSubtype="0" fill="hold" nodeType="after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53" presetClass="entr" presetSubtype="16" fill="hold" nodeType="withEffect">
                                  <p:stCondLst>
                                    <p:cond delay="100"/>
                                  </p:stCondLst>
                                  <p:childTnLst>
                                    <p:set>
                                      <p:cBhvr>
                                        <p:cTn id="72" dur="1" fill="hold">
                                          <p:stCondLst>
                                            <p:cond delay="0"/>
                                          </p:stCondLst>
                                        </p:cTn>
                                        <p:tgtEl>
                                          <p:spTgt spid="36"/>
                                        </p:tgtEl>
                                        <p:attrNameLst>
                                          <p:attrName>style.visibility</p:attrName>
                                        </p:attrNameLst>
                                      </p:cBhvr>
                                      <p:to>
                                        <p:strVal val="visible"/>
                                      </p:to>
                                    </p:set>
                                    <p:anim calcmode="lin" valueType="num">
                                      <p:cBhvr>
                                        <p:cTn id="73" dur="1500" fill="hold"/>
                                        <p:tgtEl>
                                          <p:spTgt spid="36"/>
                                        </p:tgtEl>
                                        <p:attrNameLst>
                                          <p:attrName>ppt_w</p:attrName>
                                        </p:attrNameLst>
                                      </p:cBhvr>
                                      <p:tavLst>
                                        <p:tav tm="0">
                                          <p:val>
                                            <p:fltVal val="0"/>
                                          </p:val>
                                        </p:tav>
                                        <p:tav tm="100000">
                                          <p:val>
                                            <p:strVal val="#ppt_w"/>
                                          </p:val>
                                        </p:tav>
                                      </p:tavLst>
                                    </p:anim>
                                    <p:anim calcmode="lin" valueType="num">
                                      <p:cBhvr>
                                        <p:cTn id="74" dur="1500" fill="hold"/>
                                        <p:tgtEl>
                                          <p:spTgt spid="36"/>
                                        </p:tgtEl>
                                        <p:attrNameLst>
                                          <p:attrName>ppt_h</p:attrName>
                                        </p:attrNameLst>
                                      </p:cBhvr>
                                      <p:tavLst>
                                        <p:tav tm="0">
                                          <p:val>
                                            <p:fltVal val="0"/>
                                          </p:val>
                                        </p:tav>
                                        <p:tav tm="100000">
                                          <p:val>
                                            <p:strVal val="#ppt_h"/>
                                          </p:val>
                                        </p:tav>
                                      </p:tavLst>
                                    </p:anim>
                                    <p:animEffect transition="in" filter="fade">
                                      <p:cBhvr>
                                        <p:cTn id="75" dur="1500"/>
                                        <p:tgtEl>
                                          <p:spTgt spid="36"/>
                                        </p:tgtEl>
                                      </p:cBhvr>
                                    </p:animEffect>
                                  </p:childTnLst>
                                </p:cTn>
                              </p:par>
                              <p:par>
                                <p:cTn id="76" presetID="10" presetClass="exit" presetSubtype="0" fill="hold" nodeType="withEffect">
                                  <p:stCondLst>
                                    <p:cond delay="0"/>
                                  </p:stCondLst>
                                  <p:childTnLst>
                                    <p:animEffect transition="out" filter="fade">
                                      <p:cBhvr>
                                        <p:cTn id="77" dur="1600"/>
                                        <p:tgtEl>
                                          <p:spTgt spid="36"/>
                                        </p:tgtEl>
                                      </p:cBhvr>
                                    </p:animEffect>
                                    <p:set>
                                      <p:cBhvr>
                                        <p:cTn id="78" dur="1" fill="hold">
                                          <p:stCondLst>
                                            <p:cond delay="15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7" grpId="0"/>
      <p:bldP spid="57" grpId="1"/>
      <p:bldP spid="58" grpId="0"/>
      <p:bldP spid="5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Oil/Grease/Metals</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00566"/>
            <a:ext cx="9144000" cy="4724400"/>
          </a:xfrm>
          <a:prstGeom prst="rect">
            <a:avLst/>
          </a:prstGeom>
        </p:spPr>
      </p:pic>
      <p:sp>
        <p:nvSpPr>
          <p:cNvPr id="13" name="Rectangle 12"/>
          <p:cNvSpPr/>
          <p:nvPr/>
        </p:nvSpPr>
        <p:spPr>
          <a:xfrm>
            <a:off x="6934200" y="2057400"/>
            <a:ext cx="228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404990" y="1046093"/>
            <a:ext cx="1519180" cy="2084832"/>
          </a:xfrm>
          <a:custGeom>
            <a:avLst/>
            <a:gdLst>
              <a:gd name="connsiteX0" fmla="*/ 1371600 w 1519180"/>
              <a:gd name="connsiteY0" fmla="*/ 164592 h 2084832"/>
              <a:gd name="connsiteX1" fmla="*/ 1280160 w 1519180"/>
              <a:gd name="connsiteY1" fmla="*/ 109728 h 2084832"/>
              <a:gd name="connsiteX2" fmla="*/ 1225296 w 1519180"/>
              <a:gd name="connsiteY2" fmla="*/ 73152 h 2084832"/>
              <a:gd name="connsiteX3" fmla="*/ 1060704 w 1519180"/>
              <a:gd name="connsiteY3" fmla="*/ 36576 h 2084832"/>
              <a:gd name="connsiteX4" fmla="*/ 987552 w 1519180"/>
              <a:gd name="connsiteY4" fmla="*/ 18288 h 2084832"/>
              <a:gd name="connsiteX5" fmla="*/ 877824 w 1519180"/>
              <a:gd name="connsiteY5" fmla="*/ 0 h 2084832"/>
              <a:gd name="connsiteX6" fmla="*/ 621792 w 1519180"/>
              <a:gd name="connsiteY6" fmla="*/ 18288 h 2084832"/>
              <a:gd name="connsiteX7" fmla="*/ 512064 w 1519180"/>
              <a:gd name="connsiteY7" fmla="*/ 91440 h 2084832"/>
              <a:gd name="connsiteX8" fmla="*/ 457200 w 1519180"/>
              <a:gd name="connsiteY8" fmla="*/ 128016 h 2084832"/>
              <a:gd name="connsiteX9" fmla="*/ 384048 w 1519180"/>
              <a:gd name="connsiteY9" fmla="*/ 237744 h 2084832"/>
              <a:gd name="connsiteX10" fmla="*/ 347472 w 1519180"/>
              <a:gd name="connsiteY10" fmla="*/ 292608 h 2084832"/>
              <a:gd name="connsiteX11" fmla="*/ 237744 w 1519180"/>
              <a:gd name="connsiteY11" fmla="*/ 365760 h 2084832"/>
              <a:gd name="connsiteX12" fmla="*/ 182880 w 1519180"/>
              <a:gd name="connsiteY12" fmla="*/ 475488 h 2084832"/>
              <a:gd name="connsiteX13" fmla="*/ 146304 w 1519180"/>
              <a:gd name="connsiteY13" fmla="*/ 585216 h 2084832"/>
              <a:gd name="connsiteX14" fmla="*/ 109728 w 1519180"/>
              <a:gd name="connsiteY14" fmla="*/ 640080 h 2084832"/>
              <a:gd name="connsiteX15" fmla="*/ 73152 w 1519180"/>
              <a:gd name="connsiteY15" fmla="*/ 749808 h 2084832"/>
              <a:gd name="connsiteX16" fmla="*/ 36576 w 1519180"/>
              <a:gd name="connsiteY16" fmla="*/ 877824 h 2084832"/>
              <a:gd name="connsiteX17" fmla="*/ 0 w 1519180"/>
              <a:gd name="connsiteY17" fmla="*/ 1060704 h 2084832"/>
              <a:gd name="connsiteX18" fmla="*/ 36576 w 1519180"/>
              <a:gd name="connsiteY18" fmla="*/ 1243584 h 2084832"/>
              <a:gd name="connsiteX19" fmla="*/ 73152 w 1519180"/>
              <a:gd name="connsiteY19" fmla="*/ 1298448 h 2084832"/>
              <a:gd name="connsiteX20" fmla="*/ 109728 w 1519180"/>
              <a:gd name="connsiteY20" fmla="*/ 1408176 h 2084832"/>
              <a:gd name="connsiteX21" fmla="*/ 128016 w 1519180"/>
              <a:gd name="connsiteY21" fmla="*/ 1463040 h 2084832"/>
              <a:gd name="connsiteX22" fmla="*/ 164592 w 1519180"/>
              <a:gd name="connsiteY22" fmla="*/ 1517904 h 2084832"/>
              <a:gd name="connsiteX23" fmla="*/ 237744 w 1519180"/>
              <a:gd name="connsiteY23" fmla="*/ 1682496 h 2084832"/>
              <a:gd name="connsiteX24" fmla="*/ 292608 w 1519180"/>
              <a:gd name="connsiteY24" fmla="*/ 1719072 h 2084832"/>
              <a:gd name="connsiteX25" fmla="*/ 384048 w 1519180"/>
              <a:gd name="connsiteY25" fmla="*/ 1828800 h 2084832"/>
              <a:gd name="connsiteX26" fmla="*/ 475488 w 1519180"/>
              <a:gd name="connsiteY26" fmla="*/ 1920240 h 2084832"/>
              <a:gd name="connsiteX27" fmla="*/ 548640 w 1519180"/>
              <a:gd name="connsiteY27" fmla="*/ 1993392 h 2084832"/>
              <a:gd name="connsiteX28" fmla="*/ 713232 w 1519180"/>
              <a:gd name="connsiteY28" fmla="*/ 2084832 h 2084832"/>
              <a:gd name="connsiteX29" fmla="*/ 841248 w 1519180"/>
              <a:gd name="connsiteY29" fmla="*/ 2066544 h 2084832"/>
              <a:gd name="connsiteX30" fmla="*/ 896112 w 1519180"/>
              <a:gd name="connsiteY30" fmla="*/ 2029968 h 2084832"/>
              <a:gd name="connsiteX31" fmla="*/ 969264 w 1519180"/>
              <a:gd name="connsiteY31" fmla="*/ 2011680 h 2084832"/>
              <a:gd name="connsiteX32" fmla="*/ 1024128 w 1519180"/>
              <a:gd name="connsiteY32" fmla="*/ 1975104 h 2084832"/>
              <a:gd name="connsiteX33" fmla="*/ 1133856 w 1519180"/>
              <a:gd name="connsiteY33" fmla="*/ 1938528 h 2084832"/>
              <a:gd name="connsiteX34" fmla="*/ 1170432 w 1519180"/>
              <a:gd name="connsiteY34" fmla="*/ 1700784 h 2084832"/>
              <a:gd name="connsiteX35" fmla="*/ 1225296 w 1519180"/>
              <a:gd name="connsiteY35" fmla="*/ 1536192 h 2084832"/>
              <a:gd name="connsiteX36" fmla="*/ 1261872 w 1519180"/>
              <a:gd name="connsiteY36" fmla="*/ 1426464 h 2084832"/>
              <a:gd name="connsiteX37" fmla="*/ 1280160 w 1519180"/>
              <a:gd name="connsiteY37" fmla="*/ 1371600 h 2084832"/>
              <a:gd name="connsiteX38" fmla="*/ 1335024 w 1519180"/>
              <a:gd name="connsiteY38" fmla="*/ 1335024 h 2084832"/>
              <a:gd name="connsiteX39" fmla="*/ 1371600 w 1519180"/>
              <a:gd name="connsiteY39" fmla="*/ 1225296 h 2084832"/>
              <a:gd name="connsiteX40" fmla="*/ 1389888 w 1519180"/>
              <a:gd name="connsiteY40" fmla="*/ 1170432 h 2084832"/>
              <a:gd name="connsiteX41" fmla="*/ 1426464 w 1519180"/>
              <a:gd name="connsiteY41" fmla="*/ 841248 h 2084832"/>
              <a:gd name="connsiteX42" fmla="*/ 1444752 w 1519180"/>
              <a:gd name="connsiteY42" fmla="*/ 749808 h 2084832"/>
              <a:gd name="connsiteX43" fmla="*/ 1463040 w 1519180"/>
              <a:gd name="connsiteY43" fmla="*/ 694944 h 2084832"/>
              <a:gd name="connsiteX44" fmla="*/ 1481328 w 1519180"/>
              <a:gd name="connsiteY44" fmla="*/ 621792 h 2084832"/>
              <a:gd name="connsiteX45" fmla="*/ 1517904 w 1519180"/>
              <a:gd name="connsiteY45" fmla="*/ 493776 h 2084832"/>
              <a:gd name="connsiteX46" fmla="*/ 1463040 w 1519180"/>
              <a:gd name="connsiteY46" fmla="*/ 201168 h 2084832"/>
              <a:gd name="connsiteX47" fmla="*/ 1408176 w 1519180"/>
              <a:gd name="connsiteY47" fmla="*/ 182880 h 2084832"/>
              <a:gd name="connsiteX48" fmla="*/ 1371600 w 1519180"/>
              <a:gd name="connsiteY48" fmla="*/ 164592 h 208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19180" h="2084832">
                <a:moveTo>
                  <a:pt x="1371600" y="164592"/>
                </a:moveTo>
                <a:cubicBezTo>
                  <a:pt x="1350264" y="152400"/>
                  <a:pt x="1310303" y="128567"/>
                  <a:pt x="1280160" y="109728"/>
                </a:cubicBezTo>
                <a:cubicBezTo>
                  <a:pt x="1261521" y="98079"/>
                  <a:pt x="1244955" y="82982"/>
                  <a:pt x="1225296" y="73152"/>
                </a:cubicBezTo>
                <a:cubicBezTo>
                  <a:pt x="1177841" y="49424"/>
                  <a:pt x="1107530" y="45941"/>
                  <a:pt x="1060704" y="36576"/>
                </a:cubicBezTo>
                <a:cubicBezTo>
                  <a:pt x="1036058" y="31647"/>
                  <a:pt x="1012198" y="23217"/>
                  <a:pt x="987552" y="18288"/>
                </a:cubicBezTo>
                <a:cubicBezTo>
                  <a:pt x="951192" y="11016"/>
                  <a:pt x="914400" y="6096"/>
                  <a:pt x="877824" y="0"/>
                </a:cubicBezTo>
                <a:cubicBezTo>
                  <a:pt x="792480" y="6096"/>
                  <a:pt x="704799" y="-2464"/>
                  <a:pt x="621792" y="18288"/>
                </a:cubicBezTo>
                <a:cubicBezTo>
                  <a:pt x="579146" y="28950"/>
                  <a:pt x="548640" y="67056"/>
                  <a:pt x="512064" y="91440"/>
                </a:cubicBezTo>
                <a:lnTo>
                  <a:pt x="457200" y="128016"/>
                </a:lnTo>
                <a:lnTo>
                  <a:pt x="384048" y="237744"/>
                </a:lnTo>
                <a:cubicBezTo>
                  <a:pt x="371856" y="256032"/>
                  <a:pt x="365760" y="280416"/>
                  <a:pt x="347472" y="292608"/>
                </a:cubicBezTo>
                <a:lnTo>
                  <a:pt x="237744" y="365760"/>
                </a:lnTo>
                <a:cubicBezTo>
                  <a:pt x="171048" y="565849"/>
                  <a:pt x="277418" y="262777"/>
                  <a:pt x="182880" y="475488"/>
                </a:cubicBezTo>
                <a:cubicBezTo>
                  <a:pt x="167222" y="510720"/>
                  <a:pt x="167690" y="553137"/>
                  <a:pt x="146304" y="585216"/>
                </a:cubicBezTo>
                <a:cubicBezTo>
                  <a:pt x="134112" y="603504"/>
                  <a:pt x="118655" y="619995"/>
                  <a:pt x="109728" y="640080"/>
                </a:cubicBezTo>
                <a:cubicBezTo>
                  <a:pt x="94070" y="675312"/>
                  <a:pt x="85344" y="713232"/>
                  <a:pt x="73152" y="749808"/>
                </a:cubicBezTo>
                <a:cubicBezTo>
                  <a:pt x="57483" y="796815"/>
                  <a:pt x="45761" y="827304"/>
                  <a:pt x="36576" y="877824"/>
                </a:cubicBezTo>
                <a:cubicBezTo>
                  <a:pt x="2953" y="1062749"/>
                  <a:pt x="37558" y="948031"/>
                  <a:pt x="0" y="1060704"/>
                </a:cubicBezTo>
                <a:cubicBezTo>
                  <a:pt x="6740" y="1107881"/>
                  <a:pt x="11041" y="1192513"/>
                  <a:pt x="36576" y="1243584"/>
                </a:cubicBezTo>
                <a:cubicBezTo>
                  <a:pt x="46406" y="1263243"/>
                  <a:pt x="64225" y="1278363"/>
                  <a:pt x="73152" y="1298448"/>
                </a:cubicBezTo>
                <a:cubicBezTo>
                  <a:pt x="88810" y="1333680"/>
                  <a:pt x="97536" y="1371600"/>
                  <a:pt x="109728" y="1408176"/>
                </a:cubicBezTo>
                <a:cubicBezTo>
                  <a:pt x="115824" y="1426464"/>
                  <a:pt x="117323" y="1447000"/>
                  <a:pt x="128016" y="1463040"/>
                </a:cubicBezTo>
                <a:cubicBezTo>
                  <a:pt x="140208" y="1481328"/>
                  <a:pt x="155665" y="1497819"/>
                  <a:pt x="164592" y="1517904"/>
                </a:cubicBezTo>
                <a:cubicBezTo>
                  <a:pt x="193565" y="1583094"/>
                  <a:pt x="188078" y="1632830"/>
                  <a:pt x="237744" y="1682496"/>
                </a:cubicBezTo>
                <a:cubicBezTo>
                  <a:pt x="253286" y="1698038"/>
                  <a:pt x="274320" y="1706880"/>
                  <a:pt x="292608" y="1719072"/>
                </a:cubicBezTo>
                <a:cubicBezTo>
                  <a:pt x="371075" y="1876007"/>
                  <a:pt x="280651" y="1725403"/>
                  <a:pt x="384048" y="1828800"/>
                </a:cubicBezTo>
                <a:cubicBezTo>
                  <a:pt x="505968" y="1950720"/>
                  <a:pt x="329184" y="1822704"/>
                  <a:pt x="475488" y="1920240"/>
                </a:cubicBezTo>
                <a:cubicBezTo>
                  <a:pt x="506522" y="2013343"/>
                  <a:pt x="468838" y="1949057"/>
                  <a:pt x="548640" y="1993392"/>
                </a:cubicBezTo>
                <a:cubicBezTo>
                  <a:pt x="737291" y="2098198"/>
                  <a:pt x="589089" y="2043451"/>
                  <a:pt x="713232" y="2084832"/>
                </a:cubicBezTo>
                <a:cubicBezTo>
                  <a:pt x="755904" y="2078736"/>
                  <a:pt x="799961" y="2078930"/>
                  <a:pt x="841248" y="2066544"/>
                </a:cubicBezTo>
                <a:cubicBezTo>
                  <a:pt x="862300" y="2060228"/>
                  <a:pt x="875910" y="2038626"/>
                  <a:pt x="896112" y="2029968"/>
                </a:cubicBezTo>
                <a:cubicBezTo>
                  <a:pt x="919214" y="2020067"/>
                  <a:pt x="944880" y="2017776"/>
                  <a:pt x="969264" y="2011680"/>
                </a:cubicBezTo>
                <a:cubicBezTo>
                  <a:pt x="987552" y="1999488"/>
                  <a:pt x="1004043" y="1984031"/>
                  <a:pt x="1024128" y="1975104"/>
                </a:cubicBezTo>
                <a:cubicBezTo>
                  <a:pt x="1059360" y="1959446"/>
                  <a:pt x="1133856" y="1938528"/>
                  <a:pt x="1133856" y="1938528"/>
                </a:cubicBezTo>
                <a:cubicBezTo>
                  <a:pt x="1184233" y="1787396"/>
                  <a:pt x="1109814" y="2024083"/>
                  <a:pt x="1170432" y="1700784"/>
                </a:cubicBezTo>
                <a:lnTo>
                  <a:pt x="1225296" y="1536192"/>
                </a:lnTo>
                <a:lnTo>
                  <a:pt x="1261872" y="1426464"/>
                </a:lnTo>
                <a:cubicBezTo>
                  <a:pt x="1267968" y="1408176"/>
                  <a:pt x="1264120" y="1382293"/>
                  <a:pt x="1280160" y="1371600"/>
                </a:cubicBezTo>
                <a:lnTo>
                  <a:pt x="1335024" y="1335024"/>
                </a:lnTo>
                <a:lnTo>
                  <a:pt x="1371600" y="1225296"/>
                </a:lnTo>
                <a:lnTo>
                  <a:pt x="1389888" y="1170432"/>
                </a:lnTo>
                <a:cubicBezTo>
                  <a:pt x="1402080" y="1060704"/>
                  <a:pt x="1404812" y="949507"/>
                  <a:pt x="1426464" y="841248"/>
                </a:cubicBezTo>
                <a:cubicBezTo>
                  <a:pt x="1432560" y="810768"/>
                  <a:pt x="1437213" y="779964"/>
                  <a:pt x="1444752" y="749808"/>
                </a:cubicBezTo>
                <a:cubicBezTo>
                  <a:pt x="1449427" y="731106"/>
                  <a:pt x="1457744" y="713480"/>
                  <a:pt x="1463040" y="694944"/>
                </a:cubicBezTo>
                <a:cubicBezTo>
                  <a:pt x="1469945" y="670777"/>
                  <a:pt x="1474423" y="645959"/>
                  <a:pt x="1481328" y="621792"/>
                </a:cubicBezTo>
                <a:cubicBezTo>
                  <a:pt x="1533800" y="438139"/>
                  <a:pt x="1460733" y="722461"/>
                  <a:pt x="1517904" y="493776"/>
                </a:cubicBezTo>
                <a:cubicBezTo>
                  <a:pt x="1514667" y="451697"/>
                  <a:pt x="1539076" y="261997"/>
                  <a:pt x="1463040" y="201168"/>
                </a:cubicBezTo>
                <a:cubicBezTo>
                  <a:pt x="1447987" y="189126"/>
                  <a:pt x="1426074" y="190039"/>
                  <a:pt x="1408176" y="182880"/>
                </a:cubicBezTo>
                <a:cubicBezTo>
                  <a:pt x="1395520" y="177818"/>
                  <a:pt x="1392936" y="176784"/>
                  <a:pt x="1371600" y="1645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0380" y="30203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4580" y="3216659"/>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35052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3352800"/>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6957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p:cNvSpPr/>
          <p:nvPr/>
        </p:nvSpPr>
        <p:spPr>
          <a:xfrm flipH="1">
            <a:off x="4114800" y="3838856"/>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p:nvSpPr>
        <p:spPr>
          <a:xfrm>
            <a:off x="7239000" y="2888642"/>
            <a:ext cx="190500" cy="374124"/>
          </a:xfrm>
          <a:custGeom>
            <a:avLst/>
            <a:gdLst>
              <a:gd name="connsiteX0" fmla="*/ 0 w 190500"/>
              <a:gd name="connsiteY0" fmla="*/ 0 h 310624"/>
              <a:gd name="connsiteX1" fmla="*/ 190500 w 190500"/>
              <a:gd name="connsiteY1" fmla="*/ 0 h 310624"/>
              <a:gd name="connsiteX2" fmla="*/ 190500 w 190500"/>
              <a:gd name="connsiteY2" fmla="*/ 310624 h 310624"/>
              <a:gd name="connsiteX3" fmla="*/ 0 w 190500"/>
              <a:gd name="connsiteY3" fmla="*/ 310624 h 310624"/>
              <a:gd name="connsiteX4" fmla="*/ 0 w 190500"/>
              <a:gd name="connsiteY4" fmla="*/ 0 h 310624"/>
              <a:gd name="connsiteX0" fmla="*/ 50800 w 190500"/>
              <a:gd name="connsiteY0" fmla="*/ 0 h 340257"/>
              <a:gd name="connsiteX1" fmla="*/ 190500 w 190500"/>
              <a:gd name="connsiteY1" fmla="*/ 29633 h 340257"/>
              <a:gd name="connsiteX2" fmla="*/ 190500 w 190500"/>
              <a:gd name="connsiteY2" fmla="*/ 340257 h 340257"/>
              <a:gd name="connsiteX3" fmla="*/ 0 w 190500"/>
              <a:gd name="connsiteY3" fmla="*/ 340257 h 340257"/>
              <a:gd name="connsiteX4" fmla="*/ 50800 w 190500"/>
              <a:gd name="connsiteY4" fmla="*/ 0 h 340257"/>
              <a:gd name="connsiteX0" fmla="*/ 50800 w 190500"/>
              <a:gd name="connsiteY0" fmla="*/ 33867 h 374124"/>
              <a:gd name="connsiteX1" fmla="*/ 135466 w 190500"/>
              <a:gd name="connsiteY1" fmla="*/ 0 h 374124"/>
              <a:gd name="connsiteX2" fmla="*/ 190500 w 190500"/>
              <a:gd name="connsiteY2" fmla="*/ 374124 h 374124"/>
              <a:gd name="connsiteX3" fmla="*/ 0 w 190500"/>
              <a:gd name="connsiteY3" fmla="*/ 374124 h 374124"/>
              <a:gd name="connsiteX4" fmla="*/ 50800 w 190500"/>
              <a:gd name="connsiteY4" fmla="*/ 33867 h 37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74124">
                <a:moveTo>
                  <a:pt x="50800" y="33867"/>
                </a:moveTo>
                <a:lnTo>
                  <a:pt x="135466" y="0"/>
                </a:lnTo>
                <a:lnTo>
                  <a:pt x="190500" y="374124"/>
                </a:lnTo>
                <a:lnTo>
                  <a:pt x="0" y="374124"/>
                </a:lnTo>
                <a:lnTo>
                  <a:pt x="50800" y="338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18038" y="198459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ease Left"/>
          <p:cNvSpPr/>
          <p:nvPr/>
        </p:nvSpPr>
        <p:spPr>
          <a:xfrm>
            <a:off x="2484967" y="3843867"/>
            <a:ext cx="198998" cy="177800"/>
          </a:xfrm>
          <a:custGeom>
            <a:avLst/>
            <a:gdLst>
              <a:gd name="connsiteX0" fmla="*/ 8466 w 198998"/>
              <a:gd name="connsiteY0" fmla="*/ 55033 h 177800"/>
              <a:gd name="connsiteX1" fmla="*/ 0 w 198998"/>
              <a:gd name="connsiteY1" fmla="*/ 169333 h 177800"/>
              <a:gd name="connsiteX2" fmla="*/ 4233 w 198998"/>
              <a:gd name="connsiteY2" fmla="*/ 177800 h 177800"/>
              <a:gd name="connsiteX3" fmla="*/ 46566 w 198998"/>
              <a:gd name="connsiteY3" fmla="*/ 173566 h 177800"/>
              <a:gd name="connsiteX4" fmla="*/ 71966 w 198998"/>
              <a:gd name="connsiteY4" fmla="*/ 160866 h 177800"/>
              <a:gd name="connsiteX5" fmla="*/ 84666 w 198998"/>
              <a:gd name="connsiteY5" fmla="*/ 156633 h 177800"/>
              <a:gd name="connsiteX6" fmla="*/ 97366 w 198998"/>
              <a:gd name="connsiteY6" fmla="*/ 131233 h 177800"/>
              <a:gd name="connsiteX7" fmla="*/ 110066 w 198998"/>
              <a:gd name="connsiteY7" fmla="*/ 105833 h 177800"/>
              <a:gd name="connsiteX8" fmla="*/ 122766 w 198998"/>
              <a:gd name="connsiteY8" fmla="*/ 97366 h 177800"/>
              <a:gd name="connsiteX9" fmla="*/ 139700 w 198998"/>
              <a:gd name="connsiteY9" fmla="*/ 84666 h 177800"/>
              <a:gd name="connsiteX10" fmla="*/ 165100 w 198998"/>
              <a:gd name="connsiteY10" fmla="*/ 76200 h 177800"/>
              <a:gd name="connsiteX11" fmla="*/ 173566 w 198998"/>
              <a:gd name="connsiteY11" fmla="*/ 63500 h 177800"/>
              <a:gd name="connsiteX12" fmla="*/ 182033 w 198998"/>
              <a:gd name="connsiteY12" fmla="*/ 33866 h 177800"/>
              <a:gd name="connsiteX13" fmla="*/ 198966 w 198998"/>
              <a:gd name="connsiteY13" fmla="*/ 0 h 177800"/>
              <a:gd name="connsiteX14" fmla="*/ 8466 w 198998"/>
              <a:gd name="connsiteY14" fmla="*/ 55033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998" h="177800">
                <a:moveTo>
                  <a:pt x="8466" y="55033"/>
                </a:moveTo>
                <a:lnTo>
                  <a:pt x="0" y="169333"/>
                </a:lnTo>
                <a:lnTo>
                  <a:pt x="4233" y="177800"/>
                </a:lnTo>
                <a:cubicBezTo>
                  <a:pt x="18344" y="176389"/>
                  <a:pt x="32550" y="175722"/>
                  <a:pt x="46566" y="173566"/>
                </a:cubicBezTo>
                <a:cubicBezTo>
                  <a:pt x="61938" y="171201"/>
                  <a:pt x="58010" y="167844"/>
                  <a:pt x="71966" y="160866"/>
                </a:cubicBezTo>
                <a:cubicBezTo>
                  <a:pt x="75957" y="158870"/>
                  <a:pt x="80433" y="158044"/>
                  <a:pt x="84666" y="156633"/>
                </a:cubicBezTo>
                <a:cubicBezTo>
                  <a:pt x="95308" y="124711"/>
                  <a:pt x="80953" y="164059"/>
                  <a:pt x="97366" y="131233"/>
                </a:cubicBezTo>
                <a:cubicBezTo>
                  <a:pt x="104251" y="117464"/>
                  <a:pt x="97937" y="117962"/>
                  <a:pt x="110066" y="105833"/>
                </a:cubicBezTo>
                <a:cubicBezTo>
                  <a:pt x="113664" y="102235"/>
                  <a:pt x="118626" y="100323"/>
                  <a:pt x="122766" y="97366"/>
                </a:cubicBezTo>
                <a:cubicBezTo>
                  <a:pt x="128507" y="93265"/>
                  <a:pt x="133389" y="87821"/>
                  <a:pt x="139700" y="84666"/>
                </a:cubicBezTo>
                <a:cubicBezTo>
                  <a:pt x="147682" y="80675"/>
                  <a:pt x="165100" y="76200"/>
                  <a:pt x="165100" y="76200"/>
                </a:cubicBezTo>
                <a:cubicBezTo>
                  <a:pt x="167922" y="71967"/>
                  <a:pt x="171562" y="68176"/>
                  <a:pt x="173566" y="63500"/>
                </a:cubicBezTo>
                <a:cubicBezTo>
                  <a:pt x="177672" y="53920"/>
                  <a:pt x="176889" y="43126"/>
                  <a:pt x="182033" y="33866"/>
                </a:cubicBezTo>
                <a:cubicBezTo>
                  <a:pt x="200531" y="568"/>
                  <a:pt x="198966" y="20181"/>
                  <a:pt x="198966" y="0"/>
                </a:cubicBezTo>
                <a:lnTo>
                  <a:pt x="8466" y="55033"/>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Grease Right"/>
          <p:cNvSpPr/>
          <p:nvPr/>
        </p:nvSpPr>
        <p:spPr>
          <a:xfrm>
            <a:off x="3733800" y="3831167"/>
            <a:ext cx="177800" cy="160866"/>
          </a:xfrm>
          <a:custGeom>
            <a:avLst/>
            <a:gdLst>
              <a:gd name="connsiteX0" fmla="*/ 0 w 177800"/>
              <a:gd name="connsiteY0" fmla="*/ 0 h 160866"/>
              <a:gd name="connsiteX1" fmla="*/ 177800 w 177800"/>
              <a:gd name="connsiteY1" fmla="*/ 63500 h 160866"/>
              <a:gd name="connsiteX2" fmla="*/ 173567 w 177800"/>
              <a:gd name="connsiteY2" fmla="*/ 160866 h 160866"/>
              <a:gd name="connsiteX3" fmla="*/ 169333 w 177800"/>
              <a:gd name="connsiteY3" fmla="*/ 160866 h 160866"/>
              <a:gd name="connsiteX4" fmla="*/ 135467 w 177800"/>
              <a:gd name="connsiteY4" fmla="*/ 148166 h 160866"/>
              <a:gd name="connsiteX5" fmla="*/ 127000 w 177800"/>
              <a:gd name="connsiteY5" fmla="*/ 135466 h 160866"/>
              <a:gd name="connsiteX6" fmla="*/ 97367 w 177800"/>
              <a:gd name="connsiteY6" fmla="*/ 114300 h 160866"/>
              <a:gd name="connsiteX7" fmla="*/ 33867 w 177800"/>
              <a:gd name="connsiteY7" fmla="*/ 105833 h 160866"/>
              <a:gd name="connsiteX8" fmla="*/ 21167 w 177800"/>
              <a:gd name="connsiteY8" fmla="*/ 80433 h 160866"/>
              <a:gd name="connsiteX9" fmla="*/ 29633 w 177800"/>
              <a:gd name="connsiteY9" fmla="*/ 67733 h 160866"/>
              <a:gd name="connsiteX10" fmla="*/ 33867 w 177800"/>
              <a:gd name="connsiteY10" fmla="*/ 55033 h 160866"/>
              <a:gd name="connsiteX11" fmla="*/ 0 w 177800"/>
              <a:gd name="connsiteY11" fmla="*/ 0 h 16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800" h="160866">
                <a:moveTo>
                  <a:pt x="0" y="0"/>
                </a:moveTo>
                <a:lnTo>
                  <a:pt x="177800" y="63500"/>
                </a:lnTo>
                <a:lnTo>
                  <a:pt x="173567" y="160866"/>
                </a:lnTo>
                <a:lnTo>
                  <a:pt x="169333" y="160866"/>
                </a:lnTo>
                <a:cubicBezTo>
                  <a:pt x="158044" y="156633"/>
                  <a:pt x="145805" y="154369"/>
                  <a:pt x="135467" y="148166"/>
                </a:cubicBezTo>
                <a:cubicBezTo>
                  <a:pt x="131104" y="145548"/>
                  <a:pt x="130257" y="139375"/>
                  <a:pt x="127000" y="135466"/>
                </a:cubicBezTo>
                <a:cubicBezTo>
                  <a:pt x="116244" y="122559"/>
                  <a:pt x="112902" y="120958"/>
                  <a:pt x="97367" y="114300"/>
                </a:cubicBezTo>
                <a:cubicBezTo>
                  <a:pt x="76493" y="105354"/>
                  <a:pt x="58857" y="107915"/>
                  <a:pt x="33867" y="105833"/>
                </a:cubicBezTo>
                <a:cubicBezTo>
                  <a:pt x="30918" y="101410"/>
                  <a:pt x="19998" y="87445"/>
                  <a:pt x="21167" y="80433"/>
                </a:cubicBezTo>
                <a:cubicBezTo>
                  <a:pt x="22003" y="75415"/>
                  <a:pt x="27358" y="72284"/>
                  <a:pt x="29633" y="67733"/>
                </a:cubicBezTo>
                <a:cubicBezTo>
                  <a:pt x="31629" y="63742"/>
                  <a:pt x="32456" y="59266"/>
                  <a:pt x="33867" y="55033"/>
                </a:cubicBezTo>
                <a:cubicBezTo>
                  <a:pt x="18772" y="34907"/>
                  <a:pt x="26156" y="43089"/>
                  <a:pt x="0" y="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0" name="Group 29"/>
          <p:cNvGrpSpPr/>
          <p:nvPr/>
        </p:nvGrpSpPr>
        <p:grpSpPr>
          <a:xfrm>
            <a:off x="6321529" y="1632932"/>
            <a:ext cx="2971664" cy="1583727"/>
            <a:chOff x="3577726" y="1778038"/>
            <a:chExt cx="2971664" cy="1583727"/>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77726" y="1778038"/>
              <a:ext cx="2971664" cy="1583727"/>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715390">
              <a:off x="4553111" y="2522936"/>
              <a:ext cx="1018882" cy="543006"/>
            </a:xfrm>
            <a:prstGeom prst="rect">
              <a:avLst/>
            </a:prstGeom>
          </p:spPr>
        </p:pic>
      </p:gr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07833" y="2506184"/>
            <a:ext cx="2971664" cy="1583727"/>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3867" y="2804113"/>
            <a:ext cx="1018282" cy="542686"/>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715390">
            <a:off x="3655158" y="3157949"/>
            <a:ext cx="1018882" cy="543006"/>
          </a:xfrm>
          <a:prstGeom prst="rect">
            <a:avLst/>
          </a:prstGeom>
        </p:spPr>
      </p:pic>
      <p:cxnSp>
        <p:nvCxnSpPr>
          <p:cNvPr id="45" name="Straight Arrow Connector 44"/>
          <p:cNvCxnSpPr/>
          <p:nvPr/>
        </p:nvCxnSpPr>
        <p:spPr>
          <a:xfrm flipH="1">
            <a:off x="4267200" y="2286000"/>
            <a:ext cx="838200" cy="9767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55690" y="1791101"/>
            <a:ext cx="1619007" cy="584775"/>
          </a:xfrm>
          <a:prstGeom prst="rect">
            <a:avLst/>
          </a:prstGeom>
          <a:noFill/>
        </p:spPr>
        <p:txBody>
          <a:bodyPr wrap="square" rtlCol="0">
            <a:spAutoFit/>
          </a:bodyPr>
          <a:lstStyle/>
          <a:p>
            <a:r>
              <a:rPr lang="en-US" sz="3200" dirty="0" smtClean="0">
                <a:solidFill>
                  <a:schemeClr val="bg1"/>
                </a:solidFill>
              </a:rPr>
              <a:t>Oil</a:t>
            </a:r>
            <a:endParaRPr lang="en-US" dirty="0">
              <a:solidFill>
                <a:schemeClr val="bg1"/>
              </a:solidFill>
            </a:endParaRPr>
          </a:p>
        </p:txBody>
      </p:sp>
      <p:grpSp>
        <p:nvGrpSpPr>
          <p:cNvPr id="50" name="Group 49"/>
          <p:cNvGrpSpPr/>
          <p:nvPr/>
        </p:nvGrpSpPr>
        <p:grpSpPr>
          <a:xfrm>
            <a:off x="2514736" y="2498552"/>
            <a:ext cx="2971664" cy="1583727"/>
            <a:chOff x="2514600" y="2498552"/>
            <a:chExt cx="2971664" cy="1583727"/>
          </a:xfrm>
        </p:grpSpPr>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2498552"/>
              <a:ext cx="2971664" cy="1583727"/>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84610" flipH="1">
              <a:off x="3800643" y="3121315"/>
              <a:ext cx="1018882" cy="543006"/>
            </a:xfrm>
            <a:prstGeom prst="rect">
              <a:avLst/>
            </a:prstGeom>
          </p:spPr>
        </p:pic>
      </p:grpSp>
      <p:pic>
        <p:nvPicPr>
          <p:cNvPr id="41" name="Picture 40"/>
          <p:cNvPicPr>
            <a:picLocks noChangeAspect="1"/>
          </p:cNvPicPr>
          <p:nvPr/>
        </p:nvPicPr>
        <p:blipFill rotWithShape="1">
          <a:blip r:embed="rId3" cstate="print">
            <a:extLst>
              <a:ext uri="{28A0092B-C50C-407E-A947-70E740481C1C}">
                <a14:useLocalDpi xmlns:a14="http://schemas.microsoft.com/office/drawing/2010/main" val="0"/>
              </a:ext>
            </a:extLst>
          </a:blip>
          <a:srcRect l="81667" t="-1" b="74869"/>
          <a:stretch/>
        </p:blipFill>
        <p:spPr>
          <a:xfrm>
            <a:off x="7467600" y="915254"/>
            <a:ext cx="1676400" cy="2057400"/>
          </a:xfrm>
          <a:prstGeom prst="rect">
            <a:avLst/>
          </a:prstGeom>
        </p:spPr>
      </p:pic>
      <p:grpSp>
        <p:nvGrpSpPr>
          <p:cNvPr id="51" name="Group 50"/>
          <p:cNvGrpSpPr/>
          <p:nvPr/>
        </p:nvGrpSpPr>
        <p:grpSpPr>
          <a:xfrm>
            <a:off x="-1752600" y="1249311"/>
            <a:ext cx="1461434" cy="840702"/>
            <a:chOff x="-2416581" y="1137444"/>
            <a:chExt cx="1461434" cy="840702"/>
          </a:xfrm>
        </p:grpSpPr>
        <p:pic>
          <p:nvPicPr>
            <p:cNvPr id="52" name="Picture 3" descr="C:\Users\PadillaA\AppData\Local\Microsoft\Windows\Temporary Internet Files\Content.IE5\66HAWHKO\MC900311116[1].wmf"/>
            <p:cNvPicPr>
              <a:picLocks noChangeAspect="1" noChangeArrowheads="1"/>
            </p:cNvPicPr>
            <p:nvPr/>
          </p:nvPicPr>
          <p:blipFill>
            <a:blip r:embed="rId7" cstate="print">
              <a:lum bright="-5000" contrast="-79000"/>
              <a:extLst>
                <a:ext uri="{28A0092B-C50C-407E-A947-70E740481C1C}">
                  <a14:useLocalDpi xmlns:a14="http://schemas.microsoft.com/office/drawing/2010/main" val="0"/>
                </a:ext>
              </a:extLst>
            </a:blip>
            <a:srcRect/>
            <a:stretch>
              <a:fillRect/>
            </a:stretch>
          </p:blipFill>
          <p:spPr bwMode="auto">
            <a:xfrm>
              <a:off x="-2416581" y="1137444"/>
              <a:ext cx="651629" cy="428814"/>
            </a:xfrm>
            <a:prstGeom prst="rect">
              <a:avLst/>
            </a:prstGeom>
            <a:noFill/>
          </p:spPr>
        </p:pic>
        <p:pic>
          <p:nvPicPr>
            <p:cNvPr id="53" name="Picture 3" descr="C:\Users\PadillaA\AppData\Local\Microsoft\Windows\Temporary Internet Files\Content.IE5\66HAWHKO\MC900311116[1].wmf"/>
            <p:cNvPicPr>
              <a:picLocks noChangeAspect="1" noChangeArrowheads="1"/>
            </p:cNvPicPr>
            <p:nvPr/>
          </p:nvPicPr>
          <p:blipFill>
            <a:blip r:embed="rId7" cstate="print">
              <a:lum bright="-5000" contrast="-79000"/>
              <a:extLst>
                <a:ext uri="{28A0092B-C50C-407E-A947-70E740481C1C}">
                  <a14:useLocalDpi xmlns:a14="http://schemas.microsoft.com/office/drawing/2010/main" val="0"/>
                </a:ext>
              </a:extLst>
            </a:blip>
            <a:srcRect/>
            <a:stretch>
              <a:fillRect/>
            </a:stretch>
          </p:blipFill>
          <p:spPr bwMode="auto">
            <a:xfrm>
              <a:off x="-2090766" y="1230836"/>
              <a:ext cx="1135619" cy="747310"/>
            </a:xfrm>
            <a:prstGeom prst="rect">
              <a:avLst/>
            </a:prstGeom>
            <a:noFill/>
          </p:spPr>
        </p:pic>
      </p:grpSp>
      <p:pic>
        <p:nvPicPr>
          <p:cNvPr id="54" name="Picture 10" descr="C:\Users\PadillaA\AppData\Local\Microsoft\Windows\Temporary Internet Files\Content.IE5\X79T7YBJ\MM900172539[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395834" y="1923811"/>
            <a:ext cx="1381125" cy="18128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8" name="Right Arrow 57"/>
          <p:cNvSpPr/>
          <p:nvPr/>
        </p:nvSpPr>
        <p:spPr>
          <a:xfrm rot="9864368">
            <a:off x="2602197" y="3485347"/>
            <a:ext cx="485666" cy="236825"/>
          </a:xfrm>
          <a:prstGeom prst="rightArrow">
            <a:avLst/>
          </a:prstGeom>
          <a:gradFill flip="none" rotWithShape="1">
            <a:gsLst>
              <a:gs pos="0">
                <a:schemeClr val="accent1"/>
              </a:gs>
              <a:gs pos="37000">
                <a:schemeClr val="accent1"/>
              </a:gs>
              <a:gs pos="48000">
                <a:srgbClr val="4B4B4B"/>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878688">
            <a:off x="3330598" y="3450366"/>
            <a:ext cx="485666" cy="236825"/>
          </a:xfrm>
          <a:prstGeom prst="rightArrow">
            <a:avLst/>
          </a:prstGeom>
          <a:gradFill flip="none" rotWithShape="1">
            <a:gsLst>
              <a:gs pos="0">
                <a:schemeClr val="accent1"/>
              </a:gs>
              <a:gs pos="37000">
                <a:schemeClr val="accent1"/>
              </a:gs>
              <a:gs pos="56000">
                <a:srgbClr val="4B4B4B"/>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eft Arrow 60"/>
          <p:cNvSpPr/>
          <p:nvPr/>
        </p:nvSpPr>
        <p:spPr>
          <a:xfrm rot="20927686">
            <a:off x="1461976" y="4321000"/>
            <a:ext cx="573556" cy="202163"/>
          </a:xfrm>
          <a:prstGeom prst="leftArrow">
            <a:avLst/>
          </a:prstGeom>
          <a:solidFill>
            <a:srgbClr val="4B4B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 Arrow 61"/>
          <p:cNvSpPr/>
          <p:nvPr/>
        </p:nvSpPr>
        <p:spPr>
          <a:xfrm rot="21039479">
            <a:off x="2347586" y="4173919"/>
            <a:ext cx="573556" cy="202163"/>
          </a:xfrm>
          <a:prstGeom prst="leftArrow">
            <a:avLst/>
          </a:prstGeom>
          <a:solidFill>
            <a:srgbClr val="4B4B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 Arrow 62"/>
          <p:cNvSpPr/>
          <p:nvPr/>
        </p:nvSpPr>
        <p:spPr>
          <a:xfrm rot="21039479">
            <a:off x="3242938" y="4107942"/>
            <a:ext cx="573556" cy="202163"/>
          </a:xfrm>
          <a:prstGeom prst="leftArrow">
            <a:avLst/>
          </a:prstGeom>
          <a:solidFill>
            <a:srgbClr val="4B4B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 Arrow 65"/>
          <p:cNvSpPr/>
          <p:nvPr/>
        </p:nvSpPr>
        <p:spPr>
          <a:xfrm rot="16482283">
            <a:off x="2165216" y="3851394"/>
            <a:ext cx="406034" cy="190857"/>
          </a:xfrm>
          <a:prstGeom prst="leftArrow">
            <a:avLst/>
          </a:prstGeom>
          <a:solidFill>
            <a:srgbClr val="4B4B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eft Arrow 67"/>
          <p:cNvSpPr/>
          <p:nvPr/>
        </p:nvSpPr>
        <p:spPr>
          <a:xfrm rot="16200000">
            <a:off x="3828896" y="3816354"/>
            <a:ext cx="406034" cy="190857"/>
          </a:xfrm>
          <a:prstGeom prst="leftArrow">
            <a:avLst/>
          </a:prstGeom>
          <a:solidFill>
            <a:srgbClr val="4B4B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664408" y="4327690"/>
            <a:ext cx="746725"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506" h="376517">
                <a:moveTo>
                  <a:pt x="620164"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20164"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656387" y="4318603"/>
            <a:ext cx="754746" cy="405797"/>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 name="connsiteX0" fmla="*/ 626969 w 640311"/>
              <a:gd name="connsiteY0" fmla="*/ 0 h 376517"/>
              <a:gd name="connsiteX1" fmla="*/ 0 w 640311"/>
              <a:gd name="connsiteY1" fmla="*/ 8409 h 376517"/>
              <a:gd name="connsiteX2" fmla="*/ 78523 w 640311"/>
              <a:gd name="connsiteY2" fmla="*/ 203200 h 376517"/>
              <a:gd name="connsiteX3" fmla="*/ 132311 w 640311"/>
              <a:gd name="connsiteY3" fmla="*/ 286870 h 376517"/>
              <a:gd name="connsiteX4" fmla="*/ 198052 w 640311"/>
              <a:gd name="connsiteY4" fmla="*/ 352611 h 376517"/>
              <a:gd name="connsiteX5" fmla="*/ 281723 w 640311"/>
              <a:gd name="connsiteY5" fmla="*/ 370541 h 376517"/>
              <a:gd name="connsiteX6" fmla="*/ 359417 w 640311"/>
              <a:gd name="connsiteY6" fmla="*/ 376517 h 376517"/>
              <a:gd name="connsiteX7" fmla="*/ 466993 w 640311"/>
              <a:gd name="connsiteY7" fmla="*/ 358588 h 376517"/>
              <a:gd name="connsiteX8" fmla="*/ 544687 w 640311"/>
              <a:gd name="connsiteY8" fmla="*/ 286870 h 376517"/>
              <a:gd name="connsiteX9" fmla="*/ 574570 w 640311"/>
              <a:gd name="connsiteY9" fmla="*/ 215153 h 376517"/>
              <a:gd name="connsiteX10" fmla="*/ 640311 w 640311"/>
              <a:gd name="connsiteY10" fmla="*/ 71717 h 376517"/>
              <a:gd name="connsiteX11" fmla="*/ 626969 w 640311"/>
              <a:gd name="connsiteY11" fmla="*/ 0 h 376517"/>
              <a:gd name="connsiteX0" fmla="*/ 623567 w 640311"/>
              <a:gd name="connsiteY0" fmla="*/ 0 h 392014"/>
              <a:gd name="connsiteX1" fmla="*/ 0 w 640311"/>
              <a:gd name="connsiteY1" fmla="*/ 23906 h 392014"/>
              <a:gd name="connsiteX2" fmla="*/ 78523 w 640311"/>
              <a:gd name="connsiteY2" fmla="*/ 218697 h 392014"/>
              <a:gd name="connsiteX3" fmla="*/ 132311 w 640311"/>
              <a:gd name="connsiteY3" fmla="*/ 302367 h 392014"/>
              <a:gd name="connsiteX4" fmla="*/ 198052 w 640311"/>
              <a:gd name="connsiteY4" fmla="*/ 368108 h 392014"/>
              <a:gd name="connsiteX5" fmla="*/ 281723 w 640311"/>
              <a:gd name="connsiteY5" fmla="*/ 386038 h 392014"/>
              <a:gd name="connsiteX6" fmla="*/ 359417 w 640311"/>
              <a:gd name="connsiteY6" fmla="*/ 392014 h 392014"/>
              <a:gd name="connsiteX7" fmla="*/ 466993 w 640311"/>
              <a:gd name="connsiteY7" fmla="*/ 374085 h 392014"/>
              <a:gd name="connsiteX8" fmla="*/ 544687 w 640311"/>
              <a:gd name="connsiteY8" fmla="*/ 302367 h 392014"/>
              <a:gd name="connsiteX9" fmla="*/ 574570 w 640311"/>
              <a:gd name="connsiteY9" fmla="*/ 230650 h 392014"/>
              <a:gd name="connsiteX10" fmla="*/ 640311 w 640311"/>
              <a:gd name="connsiteY10" fmla="*/ 87214 h 392014"/>
              <a:gd name="connsiteX11" fmla="*/ 623567 w 640311"/>
              <a:gd name="connsiteY11" fmla="*/ 0 h 3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0311" h="392014">
                <a:moveTo>
                  <a:pt x="623567" y="0"/>
                </a:moveTo>
                <a:lnTo>
                  <a:pt x="0" y="23906"/>
                </a:lnTo>
                <a:lnTo>
                  <a:pt x="78523" y="218697"/>
                </a:lnTo>
                <a:lnTo>
                  <a:pt x="132311" y="302367"/>
                </a:lnTo>
                <a:lnTo>
                  <a:pt x="198052" y="368108"/>
                </a:lnTo>
                <a:lnTo>
                  <a:pt x="281723" y="386038"/>
                </a:lnTo>
                <a:lnTo>
                  <a:pt x="359417" y="392014"/>
                </a:lnTo>
                <a:lnTo>
                  <a:pt x="466993" y="374085"/>
                </a:lnTo>
                <a:lnTo>
                  <a:pt x="544687" y="302367"/>
                </a:lnTo>
                <a:lnTo>
                  <a:pt x="574570" y="230650"/>
                </a:lnTo>
                <a:lnTo>
                  <a:pt x="640311" y="87214"/>
                </a:lnTo>
                <a:lnTo>
                  <a:pt x="623567" y="0"/>
                </a:lnTo>
                <a:close/>
              </a:path>
            </a:pathLst>
          </a:custGeom>
          <a:solidFill>
            <a:srgbClr val="4B4B4B"/>
          </a:solidFill>
          <a:ln>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14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892 0.00602 L 0.01892 0.00625 C 0.01128 0.00394 0.00608 0.00185 -0.00174 0.00185 C -0.00799 0.00185 -0.01406 0.00278 -0.02031 0.00324 C -0.03073 0.00787 -0.01892 0.00324 -0.04427 0.00324 C -0.04705 0.00324 -0.05 0.0044 -0.05295 0.00463 C -0.05833 0.00533 -0.06372 0.00556 -0.06927 0.00602 C -0.07205 0.00695 -0.07535 0.00672 -0.07795 0.00903 C -0.08212 0.01273 -0.07986 0.01134 -0.08438 0.01343 C -0.08733 0.01574 -0.08941 0.01829 -0.09306 0.01922 C -0.0974 0.02014 -0.10174 0.01991 -0.10608 0.0206 C -0.10868 0.02084 -0.11129 0.02153 -0.11372 0.02199 C -0.11979 0.02477 -0.11597 0.02315 -0.12569 0.02639 C -0.12708 0.02685 -0.12865 0.02709 -0.13004 0.02778 C -0.13108 0.02824 -0.13212 0.02894 -0.13333 0.02917 C -0.13802 0.03009 -0.14271 0.03009 -0.1474 0.03079 C -0.15382 0.03357 -0.15052 0.03241 -0.16163 0.03357 L -0.19097 0.03658 C -0.19306 0.0375 -0.19514 0.03889 -0.1974 0.03935 C -0.20486 0.04097 -0.21389 0.04236 -0.22135 0.04514 C -0.22326 0.04584 -0.225 0.04722 -0.22674 0.04815 C -0.22986 0.04931 -0.23507 0.05023 -0.23767 0.05232 C -0.23872 0.05324 -0.23958 0.05486 -0.24097 0.05533 C -0.24444 0.05672 -0.24826 0.05695 -0.25174 0.0581 C -0.25313 0.05857 -0.25469 0.05926 -0.25608 0.05972 C -0.25833 0.06019 -0.26042 0.06042 -0.26267 0.06111 C -0.26528 0.06181 -0.26771 0.06297 -0.27031 0.06389 C -0.27517 0.06829 -0.27535 0.06968 -0.28004 0.0713 C -0.28333 0.07222 -0.28663 0.07292 -0.28976 0.07408 C -0.29097 0.07454 -0.29201 0.07523 -0.29306 0.07547 C -0.29601 0.07662 -0.30174 0.07847 -0.30174 0.07871 C -0.30694 0.0831 -0.30382 0.08079 -0.31146 0.08426 C -0.31267 0.08472 -0.31389 0.08472 -0.31476 0.08565 C -0.31927 0.08959 -0.31684 0.0882 -0.3224 0.09005 C -0.33177 0.09838 -0.31997 0.08843 -0.32899 0.09445 C -0.33646 0.09931 -0.32743 0.0956 -0.33646 0.09861 C -0.33767 0.09954 -0.33854 0.1007 -0.33976 0.10162 C -0.3408 0.10232 -0.34201 0.10232 -0.34306 0.10301 C -0.34826 0.10695 -0.34879 0.10926 -0.35399 0.11181 C -0.35538 0.1125 -0.35677 0.11273 -0.35833 0.1132 C -0.36007 0.11366 -0.36198 0.11389 -0.36372 0.11459 C -0.36597 0.11528 -0.37014 0.11759 -0.37014 0.11783 C -0.37604 0.12523 -0.37135 0.12084 -0.38333 0.12338 C -0.39306 0.12523 -0.38108 0.125 -0.39514 0.12616 C -0.39809 0.12639 -0.40104 0.12616 -0.40382 0.12616 " pathEditMode="relative" rAng="0" ptsTypes="AAAAAAAAAAAAAAAAAAAAAAAAAAAAAAAAAAAAAAAAAAAAA">
                                      <p:cBhvr>
                                        <p:cTn id="6" dur="2000" fill="hold"/>
                                        <p:tgtEl>
                                          <p:spTgt spid="30"/>
                                        </p:tgtEl>
                                        <p:attrNameLst>
                                          <p:attrName>ppt_x</p:attrName>
                                          <p:attrName>ppt_y</p:attrName>
                                        </p:attrNameLst>
                                      </p:cBhvr>
                                      <p:rCtr x="-21146" y="5787"/>
                                    </p:animMotion>
                                  </p:childTnLst>
                                </p:cTn>
                              </p:par>
                              <p:par>
                                <p:cTn id="7" presetID="32" presetClass="emph" presetSubtype="0" fill="hold" nodeType="withEffect">
                                  <p:stCondLst>
                                    <p:cond delay="200"/>
                                  </p:stCondLst>
                                  <p:childTnLst>
                                    <p:animRot by="120000">
                                      <p:cBhvr>
                                        <p:cTn id="8" dur="140" fill="hold">
                                          <p:stCondLst>
                                            <p:cond delay="0"/>
                                          </p:stCondLst>
                                        </p:cTn>
                                        <p:tgtEl>
                                          <p:spTgt spid="30"/>
                                        </p:tgtEl>
                                        <p:attrNameLst>
                                          <p:attrName>r</p:attrName>
                                        </p:attrNameLst>
                                      </p:cBhvr>
                                    </p:animRot>
                                    <p:animRot by="-240000">
                                      <p:cBhvr>
                                        <p:cTn id="9" dur="280" fill="hold">
                                          <p:stCondLst>
                                            <p:cond delay="280"/>
                                          </p:stCondLst>
                                        </p:cTn>
                                        <p:tgtEl>
                                          <p:spTgt spid="30"/>
                                        </p:tgtEl>
                                        <p:attrNameLst>
                                          <p:attrName>r</p:attrName>
                                        </p:attrNameLst>
                                      </p:cBhvr>
                                    </p:animRot>
                                    <p:animRot by="240000">
                                      <p:cBhvr>
                                        <p:cTn id="10" dur="280" fill="hold">
                                          <p:stCondLst>
                                            <p:cond delay="560"/>
                                          </p:stCondLst>
                                        </p:cTn>
                                        <p:tgtEl>
                                          <p:spTgt spid="30"/>
                                        </p:tgtEl>
                                        <p:attrNameLst>
                                          <p:attrName>r</p:attrName>
                                        </p:attrNameLst>
                                      </p:cBhvr>
                                    </p:animRot>
                                    <p:animRot by="-240000">
                                      <p:cBhvr>
                                        <p:cTn id="11" dur="280" fill="hold">
                                          <p:stCondLst>
                                            <p:cond delay="840"/>
                                          </p:stCondLst>
                                        </p:cTn>
                                        <p:tgtEl>
                                          <p:spTgt spid="30"/>
                                        </p:tgtEl>
                                        <p:attrNameLst>
                                          <p:attrName>r</p:attrName>
                                        </p:attrNameLst>
                                      </p:cBhvr>
                                    </p:animRot>
                                    <p:animRot by="120000">
                                      <p:cBhvr>
                                        <p:cTn id="12" dur="280" fill="hold">
                                          <p:stCondLst>
                                            <p:cond delay="1120"/>
                                          </p:stCondLst>
                                        </p:cTn>
                                        <p:tgtEl>
                                          <p:spTgt spid="30"/>
                                        </p:tgtEl>
                                        <p:attrNameLst>
                                          <p:attrName>r</p:attrName>
                                        </p:attrNameLst>
                                      </p:cBhvr>
                                    </p:animRot>
                                  </p:childTnLst>
                                </p:cTn>
                              </p:par>
                            </p:childTnLst>
                          </p:cTn>
                        </p:par>
                        <p:par>
                          <p:cTn id="13" fill="hold">
                            <p:stCondLst>
                              <p:cond delay="2000"/>
                            </p:stCondLst>
                            <p:childTnLst>
                              <p:par>
                                <p:cTn id="14" presetID="45" presetClass="exit" presetSubtype="0" fill="hold" nodeType="afterEffect">
                                  <p:stCondLst>
                                    <p:cond delay="0"/>
                                  </p:stCondLst>
                                  <p:childTnLst>
                                    <p:animEffect transition="out" filter="fade">
                                      <p:cBhvr>
                                        <p:cTn id="15" dur="1100"/>
                                        <p:tgtEl>
                                          <p:spTgt spid="30"/>
                                        </p:tgtEl>
                                      </p:cBhvr>
                                    </p:animEffect>
                                    <p:anim calcmode="lin" valueType="num">
                                      <p:cBhvr>
                                        <p:cTn id="16" dur="11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 dur="1100"/>
                                        <p:tgtEl>
                                          <p:spTgt spid="30"/>
                                        </p:tgtEl>
                                        <p:attrNameLst>
                                          <p:attrName>ppt_h</p:attrName>
                                        </p:attrNameLst>
                                      </p:cBhvr>
                                      <p:tavLst>
                                        <p:tav tm="0">
                                          <p:val>
                                            <p:strVal val="ppt_h"/>
                                          </p:val>
                                        </p:tav>
                                        <p:tav tm="100000">
                                          <p:val>
                                            <p:strVal val="ppt_h"/>
                                          </p:val>
                                        </p:tav>
                                      </p:tavLst>
                                    </p:anim>
                                    <p:set>
                                      <p:cBhvr>
                                        <p:cTn id="18" dur="1" fill="hold">
                                          <p:stCondLst>
                                            <p:cond delay="1099"/>
                                          </p:stCondLst>
                                        </p:cTn>
                                        <p:tgtEl>
                                          <p:spTgt spid="30"/>
                                        </p:tgtEl>
                                        <p:attrNameLst>
                                          <p:attrName>style.visibility</p:attrName>
                                        </p:attrNameLst>
                                      </p:cBhvr>
                                      <p:to>
                                        <p:strVal val="hidden"/>
                                      </p:to>
                                    </p:set>
                                  </p:childTnLst>
                                </p:cTn>
                              </p:par>
                              <p:par>
                                <p:cTn id="19" presetID="45"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100"/>
                                        <p:tgtEl>
                                          <p:spTgt spid="43"/>
                                        </p:tgtEl>
                                      </p:cBhvr>
                                    </p:animEffect>
                                    <p:anim calcmode="lin" valueType="num">
                                      <p:cBhvr>
                                        <p:cTn id="22" dur="1100" fill="hold"/>
                                        <p:tgtEl>
                                          <p:spTgt spid="43"/>
                                        </p:tgtEl>
                                        <p:attrNameLst>
                                          <p:attrName>ppt_w</p:attrName>
                                        </p:attrNameLst>
                                      </p:cBhvr>
                                      <p:tavLst>
                                        <p:tav tm="0" fmla="#ppt_w*sin(2.5*pi*$)">
                                          <p:val>
                                            <p:fltVal val="0"/>
                                          </p:val>
                                        </p:tav>
                                        <p:tav tm="100000">
                                          <p:val>
                                            <p:fltVal val="1"/>
                                          </p:val>
                                        </p:tav>
                                      </p:tavLst>
                                    </p:anim>
                                    <p:anim calcmode="lin" valueType="num">
                                      <p:cBhvr>
                                        <p:cTn id="23" dur="1100" fill="hold"/>
                                        <p:tgtEl>
                                          <p:spTgt spid="43"/>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100"/>
                                        <p:tgtEl>
                                          <p:spTgt spid="44"/>
                                        </p:tgtEl>
                                      </p:cBhvr>
                                    </p:animEffect>
                                    <p:anim calcmode="lin" valueType="num">
                                      <p:cBhvr>
                                        <p:cTn id="27" dur="1100" fill="hold"/>
                                        <p:tgtEl>
                                          <p:spTgt spid="44"/>
                                        </p:tgtEl>
                                        <p:attrNameLst>
                                          <p:attrName>ppt_w</p:attrName>
                                        </p:attrNameLst>
                                      </p:cBhvr>
                                      <p:tavLst>
                                        <p:tav tm="0" fmla="#ppt_w*sin(2.5*pi*$)">
                                          <p:val>
                                            <p:fltVal val="0"/>
                                          </p:val>
                                        </p:tav>
                                        <p:tav tm="100000">
                                          <p:val>
                                            <p:fltVal val="1"/>
                                          </p:val>
                                        </p:tav>
                                      </p:tavLst>
                                    </p:anim>
                                    <p:anim calcmode="lin" valueType="num">
                                      <p:cBhvr>
                                        <p:cTn id="28" dur="1100" fill="hold"/>
                                        <p:tgtEl>
                                          <p:spTgt spid="44"/>
                                        </p:tgtEl>
                                        <p:attrNameLst>
                                          <p:attrName>ppt_h</p:attrName>
                                        </p:attrNameLst>
                                      </p:cBhvr>
                                      <p:tavLst>
                                        <p:tav tm="0">
                                          <p:val>
                                            <p:strVal val="#ppt_h"/>
                                          </p:val>
                                        </p:tav>
                                        <p:tav tm="100000">
                                          <p:val>
                                            <p:strVal val="#ppt_h"/>
                                          </p:val>
                                        </p:tav>
                                      </p:tavLst>
                                    </p:anim>
                                  </p:childTnLst>
                                </p:cTn>
                              </p:par>
                            </p:childTnLst>
                          </p:cTn>
                        </p:par>
                        <p:par>
                          <p:cTn id="29" fill="hold">
                            <p:stCondLst>
                              <p:cond delay="3100"/>
                            </p:stCondLst>
                            <p:childTnLst>
                              <p:par>
                                <p:cTn id="30" presetID="22"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up)">
                                      <p:cBhvr>
                                        <p:cTn id="32" dur="500"/>
                                        <p:tgtEl>
                                          <p:spTgt spid="46"/>
                                        </p:tgtEl>
                                      </p:cBhvr>
                                    </p:animEffect>
                                  </p:childTnLst>
                                </p:cTn>
                              </p:par>
                            </p:childTnLst>
                          </p:cTn>
                        </p:par>
                        <p:par>
                          <p:cTn id="33" fill="hold">
                            <p:stCondLst>
                              <p:cond delay="3600"/>
                            </p:stCondLst>
                            <p:childTnLst>
                              <p:par>
                                <p:cTn id="34" presetID="22" presetClass="entr" presetSubtype="1"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up)">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par>
                          <p:cTn id="43" fill="hold">
                            <p:stCondLst>
                              <p:cond delay="0"/>
                            </p:stCondLst>
                            <p:childTnLst>
                              <p:par>
                                <p:cTn id="44" presetID="0" presetClass="path" presetSubtype="0" accel="50000" decel="50000" fill="hold" nodeType="afterEffect">
                                  <p:stCondLst>
                                    <p:cond delay="0"/>
                                  </p:stCondLst>
                                  <p:childTnLst>
                                    <p:animMotion origin="layout" path="M 4.16667E-6 1.11111E-6 L 4.16667E-6 1.11111E-6 C -0.0033 -0.00116 -0.0066 -0.00185 -0.0099 -0.00301 C -0.0099 -0.00301 -0.01806 -0.00671 -0.01962 -0.00741 C -0.02084 -0.00787 -0.02188 -0.00857 -0.02292 -0.0088 L -0.0316 -0.01019 C -0.03334 -0.01088 -0.04011 -0.01412 -0.04254 -0.01458 C -0.04445 -0.01482 -0.04618 -0.01458 -0.04792 -0.01458 " pathEditMode="relative" ptsTypes="AAAAAAAA">
                                      <p:cBhvr>
                                        <p:cTn id="45" dur="300" fill="hold"/>
                                        <p:tgtEl>
                                          <p:spTgt spid="44"/>
                                        </p:tgtEl>
                                        <p:attrNameLst>
                                          <p:attrName>ppt_x</p:attrName>
                                          <p:attrName>ppt_y</p:attrName>
                                        </p:attrNameLst>
                                      </p:cBhvr>
                                    </p:animMotion>
                                  </p:childTnLst>
                                </p:cTn>
                              </p:par>
                            </p:childTnLst>
                          </p:cTn>
                        </p:par>
                        <p:par>
                          <p:cTn id="46" fill="hold">
                            <p:stCondLst>
                              <p:cond delay="300"/>
                            </p:stCondLst>
                            <p:childTnLst>
                              <p:par>
                                <p:cTn id="47" presetID="22" presetClass="entr" presetSubtype="2"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right)">
                                      <p:cBhvr>
                                        <p:cTn id="49" dur="200"/>
                                        <p:tgtEl>
                                          <p:spTgt spid="35"/>
                                        </p:tgtEl>
                                      </p:cBhvr>
                                    </p:animEffect>
                                  </p:childTnLst>
                                </p:cTn>
                              </p:par>
                            </p:childTnLst>
                          </p:cTn>
                        </p:par>
                        <p:par>
                          <p:cTn id="50" fill="hold">
                            <p:stCondLst>
                              <p:cond delay="500"/>
                            </p:stCondLst>
                            <p:childTnLst>
                              <p:par>
                                <p:cTn id="51" presetID="0" presetClass="path" presetSubtype="0" accel="50000" decel="50000" fill="hold" nodeType="afterEffect">
                                  <p:stCondLst>
                                    <p:cond delay="0"/>
                                  </p:stCondLst>
                                  <p:childTnLst>
                                    <p:animMotion origin="layout" path="M -4.16667E-6 3.7037E-7 L -4.16667E-6 3.7037E-7 C -0.00156 -0.0037 -0.00278 -0.00787 -0.00451 -0.01157 C -0.00521 -0.0132 -0.00694 -0.01412 -0.00764 -0.01574 C -0.00885 -0.01852 -0.0092 -0.02153 -0.0099 -0.02454 C -0.01024 -0.02593 -0.0099 -0.02847 -0.01094 -0.02894 L -0.01424 -0.03032 C -0.01736 -0.03681 -0.01493 -0.0338 -0.02066 -0.03611 C -0.02292 -0.03704 -0.02726 -0.03889 -0.02726 -0.03889 C -0.03125 -0.03843 -0.03524 -0.03866 -0.03924 -0.0375 C -0.04306 -0.03634 -0.04236 -0.03403 -0.04358 -0.03032 C -0.04427 -0.02824 -0.04514 -0.02662 -0.04566 -0.02454 C -0.04618 -0.02315 -0.04635 -0.02153 -0.04687 -0.02014 C -0.05104 -0.00903 -0.0474 -0.02245 -0.05 -0.01157 C -0.04965 -0.00671 -0.04948 -0.00185 -0.04896 0.00301 C -0.04878 0.0044 -0.04826 0.00579 -0.04792 0.00741 C -0.04566 0.01921 -0.04792 0.00995 -0.04566 0.02037 C -0.04427 0.02708 -0.04444 0.02315 -0.04358 0.03194 C -0.04236 0.04305 -0.04219 0.05069 -0.04132 0.06227 C -0.04115 0.0662 -0.0408 0.07014 -0.04028 0.07384 C -0.03993 0.07685 -0.03941 0.07963 -0.03924 0.08264 C -0.03906 0.08796 -0.03924 0.09329 -0.03924 0.09861 " pathEditMode="relative" ptsTypes="AAAAAAAAAAAAAAAAAAAAAA">
                                      <p:cBhvr>
                                        <p:cTn id="52" dur="1000" fill="hold"/>
                                        <p:tgtEl>
                                          <p:spTgt spid="35"/>
                                        </p:tgtEl>
                                        <p:attrNameLst>
                                          <p:attrName>ppt_x</p:attrName>
                                          <p:attrName>ppt_y</p:attrName>
                                        </p:attrNameLst>
                                      </p:cBhvr>
                                    </p:animMotion>
                                  </p:childTnLst>
                                </p:cTn>
                              </p:par>
                            </p:childTnLst>
                          </p:cTn>
                        </p:par>
                        <p:par>
                          <p:cTn id="53" fill="hold">
                            <p:stCondLst>
                              <p:cond delay="1500"/>
                            </p:stCondLst>
                            <p:childTnLst>
                              <p:par>
                                <p:cTn id="54" presetID="45" presetClass="exit" presetSubtype="0" fill="hold" nodeType="afterEffect">
                                  <p:stCondLst>
                                    <p:cond delay="0"/>
                                  </p:stCondLst>
                                  <p:childTnLst>
                                    <p:animEffect transition="out" filter="fade">
                                      <p:cBhvr>
                                        <p:cTn id="55" dur="800"/>
                                        <p:tgtEl>
                                          <p:spTgt spid="43"/>
                                        </p:tgtEl>
                                      </p:cBhvr>
                                    </p:animEffect>
                                    <p:anim calcmode="lin" valueType="num">
                                      <p:cBhvr>
                                        <p:cTn id="56" dur="800"/>
                                        <p:tgtEl>
                                          <p:spTgt spid="4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7" dur="800"/>
                                        <p:tgtEl>
                                          <p:spTgt spid="43"/>
                                        </p:tgtEl>
                                        <p:attrNameLst>
                                          <p:attrName>ppt_h</p:attrName>
                                        </p:attrNameLst>
                                      </p:cBhvr>
                                      <p:tavLst>
                                        <p:tav tm="0">
                                          <p:val>
                                            <p:strVal val="ppt_h"/>
                                          </p:val>
                                        </p:tav>
                                        <p:tav tm="100000">
                                          <p:val>
                                            <p:strVal val="ppt_h"/>
                                          </p:val>
                                        </p:tav>
                                      </p:tavLst>
                                    </p:anim>
                                    <p:set>
                                      <p:cBhvr>
                                        <p:cTn id="58" dur="1" fill="hold">
                                          <p:stCondLst>
                                            <p:cond delay="799"/>
                                          </p:stCondLst>
                                        </p:cTn>
                                        <p:tgtEl>
                                          <p:spTgt spid="43"/>
                                        </p:tgtEl>
                                        <p:attrNameLst>
                                          <p:attrName>style.visibility</p:attrName>
                                        </p:attrNameLst>
                                      </p:cBhvr>
                                      <p:to>
                                        <p:strVal val="hidden"/>
                                      </p:to>
                                    </p:set>
                                  </p:childTnLst>
                                </p:cTn>
                              </p:par>
                              <p:par>
                                <p:cTn id="59" presetID="45" presetClass="exit" presetSubtype="0" fill="hold" nodeType="withEffect">
                                  <p:stCondLst>
                                    <p:cond delay="0"/>
                                  </p:stCondLst>
                                  <p:childTnLst>
                                    <p:animEffect transition="out" filter="fade">
                                      <p:cBhvr>
                                        <p:cTn id="60" dur="800"/>
                                        <p:tgtEl>
                                          <p:spTgt spid="44"/>
                                        </p:tgtEl>
                                      </p:cBhvr>
                                    </p:animEffect>
                                    <p:anim calcmode="lin" valueType="num">
                                      <p:cBhvr>
                                        <p:cTn id="61" dur="800"/>
                                        <p:tgtEl>
                                          <p:spTgt spid="4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2" dur="800"/>
                                        <p:tgtEl>
                                          <p:spTgt spid="44"/>
                                        </p:tgtEl>
                                        <p:attrNameLst>
                                          <p:attrName>ppt_h</p:attrName>
                                        </p:attrNameLst>
                                      </p:cBhvr>
                                      <p:tavLst>
                                        <p:tav tm="0">
                                          <p:val>
                                            <p:strVal val="ppt_h"/>
                                          </p:val>
                                        </p:tav>
                                        <p:tav tm="100000">
                                          <p:val>
                                            <p:strVal val="ppt_h"/>
                                          </p:val>
                                        </p:tav>
                                      </p:tavLst>
                                    </p:anim>
                                    <p:set>
                                      <p:cBhvr>
                                        <p:cTn id="63" dur="1" fill="hold">
                                          <p:stCondLst>
                                            <p:cond delay="799"/>
                                          </p:stCondLst>
                                        </p:cTn>
                                        <p:tgtEl>
                                          <p:spTgt spid="44"/>
                                        </p:tgtEl>
                                        <p:attrNameLst>
                                          <p:attrName>style.visibility</p:attrName>
                                        </p:attrNameLst>
                                      </p:cBhvr>
                                      <p:to>
                                        <p:strVal val="hidden"/>
                                      </p:to>
                                    </p:set>
                                  </p:childTnLst>
                                </p:cTn>
                              </p:par>
                              <p:par>
                                <p:cTn id="64" presetID="45" presetClass="entr" presetSubtype="0"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800"/>
                                        <p:tgtEl>
                                          <p:spTgt spid="50"/>
                                        </p:tgtEl>
                                      </p:cBhvr>
                                    </p:animEffect>
                                    <p:anim calcmode="lin" valueType="num">
                                      <p:cBhvr>
                                        <p:cTn id="67" dur="800" fill="hold"/>
                                        <p:tgtEl>
                                          <p:spTgt spid="50"/>
                                        </p:tgtEl>
                                        <p:attrNameLst>
                                          <p:attrName>ppt_w</p:attrName>
                                        </p:attrNameLst>
                                      </p:cBhvr>
                                      <p:tavLst>
                                        <p:tav tm="0" fmla="#ppt_w*sin(2.5*pi*$)">
                                          <p:val>
                                            <p:fltVal val="0"/>
                                          </p:val>
                                        </p:tav>
                                        <p:tav tm="100000">
                                          <p:val>
                                            <p:fltVal val="1"/>
                                          </p:val>
                                        </p:tav>
                                      </p:tavLst>
                                    </p:anim>
                                    <p:anim calcmode="lin" valueType="num">
                                      <p:cBhvr>
                                        <p:cTn id="68" dur="800" fill="hold"/>
                                        <p:tgtEl>
                                          <p:spTgt spid="50"/>
                                        </p:tgtEl>
                                        <p:attrNameLst>
                                          <p:attrName>ppt_h</p:attrName>
                                        </p:attrNameLst>
                                      </p:cBhvr>
                                      <p:tavLst>
                                        <p:tav tm="0">
                                          <p:val>
                                            <p:strVal val="#ppt_h"/>
                                          </p:val>
                                        </p:tav>
                                        <p:tav tm="100000">
                                          <p:val>
                                            <p:strVal val="#ppt_h"/>
                                          </p:val>
                                        </p:tav>
                                      </p:tavLst>
                                    </p:anim>
                                  </p:childTnLst>
                                </p:cTn>
                              </p:par>
                            </p:childTnLst>
                          </p:cTn>
                        </p:par>
                        <p:par>
                          <p:cTn id="69" fill="hold">
                            <p:stCondLst>
                              <p:cond delay="2300"/>
                            </p:stCondLst>
                            <p:childTnLst>
                              <p:par>
                                <p:cTn id="70" presetID="0" presetClass="path" presetSubtype="0" accel="50000" decel="50000" fill="hold" nodeType="afterEffect">
                                  <p:stCondLst>
                                    <p:cond delay="0"/>
                                  </p:stCondLst>
                                  <p:childTnLst>
                                    <p:animMotion origin="layout" path="M 1.66667E-6 -3.7037E-6 L 1.66667E-6 -3.7037E-6 C 0.00278 -0.00162 0.00573 -0.00277 0.00868 -0.00439 C 0.01753 -0.00995 0.00712 -0.00462 0.01406 -0.01018 C 0.01684 -0.0125 0.01996 -0.01365 0.02274 -0.01597 C 0.02378 -0.01689 0.025 -0.01782 0.02604 -0.01898 C 0.02743 -0.02037 0.02864 -0.02222 0.03038 -0.02337 C 0.03542 -0.02662 0.03646 -0.02546 0.04114 -0.02754 C 0.04305 -0.02847 0.04479 -0.02986 0.0467 -0.03055 C 0.04844 -0.03125 0.05035 -0.03148 0.05208 -0.03194 C 0.05642 -0.03287 0.06094 -0.03333 0.0651 -0.03495 C 0.07569 -0.03842 0.0625 -0.03402 0.07482 -0.03773 C 0.07639 -0.03819 0.07778 -0.03865 0.07934 -0.03912 C 0.08107 -0.04004 0.08281 -0.04143 0.08472 -0.04212 C 0.08819 -0.04328 0.09201 -0.04351 0.09548 -0.0449 C 0.09774 -0.04606 0.10017 -0.04629 0.10208 -0.04791 C 0.11007 -0.05486 0.1 -0.04629 0.10972 -0.0537 C 0.11076 -0.05462 0.11198 -0.05555 0.11302 -0.05648 C 0.11371 -0.0574 0.11423 -0.05879 0.1151 -0.05949 C 0.11719 -0.06087 0.11979 -0.06064 0.1217 -0.06226 C 0.12587 -0.0662 0.12361 -0.06481 0.12812 -0.06666 C 0.12882 -0.06759 0.12951 -0.06898 0.13038 -0.06967 C 0.13125 -0.07037 0.13246 -0.0706 0.13368 -0.07106 C 0.1401 -0.07314 0.14357 -0.07314 0.15104 -0.07384 C 0.15208 -0.07453 0.15312 -0.075 0.15434 -0.07546 C 0.15607 -0.07592 0.15798 -0.07592 0.15972 -0.07685 C 0.16094 -0.07754 0.1618 -0.07916 0.16302 -0.07962 C 0.16476 -0.08055 0.16667 -0.08055 0.1684 -0.08125 C 0.16979 -0.08171 0.17135 -0.08217 0.17274 -0.08263 C 0.17917 -0.08495 0.17274 -0.08333 0.18038 -0.08541 C 0.18212 -0.08611 0.18403 -0.08634 0.18576 -0.08703 C 0.1868 -0.08726 0.18785 -0.08819 0.18906 -0.08842 C 0.19114 -0.08912 0.1934 -0.08935 0.19548 -0.08981 C 0.19705 -0.09027 0.19844 -0.09097 0.19982 -0.09143 C 0.20625 -0.09259 0.20937 -0.09212 0.2151 -0.09421 C 0.21736 -0.0949 0.21944 -0.09606 0.2217 -0.09722 C 0.22274 -0.09768 0.22378 -0.09837 0.22482 -0.09861 C 0.22917 -0.09953 0.23368 -0.10023 0.23802 -0.10138 C 0.23976 -0.10185 0.24167 -0.10231 0.2434 -0.103 C 0.24566 -0.1037 0.24774 -0.10486 0.24982 -0.10578 C 0.25104 -0.10625 0.25208 -0.10694 0.25312 -0.10717 C 0.25469 -0.10763 0.25607 -0.10856 0.25746 -0.10879 C 0.27101 -0.11087 0.26875 -0.10902 0.27917 -0.11157 C 0.28073 -0.11203 0.28212 -0.11273 0.28368 -0.11296 C 0.28715 -0.11412 0.29097 -0.11435 0.29444 -0.11597 C 0.29548 -0.11643 0.29653 -0.11712 0.29774 -0.11736 C 0.30625 -0.11967 0.31701 -0.11967 0.32482 -0.12037 C 0.33298 -0.12384 0.32708 -0.12152 0.3434 -0.12453 C 0.34583 -0.125 0.34844 -0.12546 0.35104 -0.12615 C 0.35312 -0.12662 0.35538 -0.12731 0.35746 -0.12754 C 0.36788 -0.1287 0.39114 -0.12986 0.39982 -0.13032 C 0.41614 -0.13356 0.40486 -0.13194 0.43368 -0.13194 " pathEditMode="relative" ptsTypes="AAAAAAAAAAAAAAAAAAAAAAAAAAAAAAAAAAAAAAAAAAAAAAAAAAAA">
                                      <p:cBhvr>
                                        <p:cTn id="71" dur="2000" fill="hold"/>
                                        <p:tgtEl>
                                          <p:spTgt spid="50"/>
                                        </p:tgtEl>
                                        <p:attrNameLst>
                                          <p:attrName>ppt_x</p:attrName>
                                          <p:attrName>ppt_y</p:attrName>
                                        </p:attrNameLst>
                                      </p:cBhvr>
                                    </p:animMotion>
                                  </p:childTnLst>
                                </p:cTn>
                              </p:par>
                              <p:par>
                                <p:cTn id="72" presetID="32" presetClass="emph" presetSubtype="0" fill="hold" nodeType="withEffect">
                                  <p:stCondLst>
                                    <p:cond delay="0"/>
                                  </p:stCondLst>
                                  <p:childTnLst>
                                    <p:animRot by="120000">
                                      <p:cBhvr>
                                        <p:cTn id="73" dur="140" fill="hold">
                                          <p:stCondLst>
                                            <p:cond delay="0"/>
                                          </p:stCondLst>
                                        </p:cTn>
                                        <p:tgtEl>
                                          <p:spTgt spid="50"/>
                                        </p:tgtEl>
                                        <p:attrNameLst>
                                          <p:attrName>r</p:attrName>
                                        </p:attrNameLst>
                                      </p:cBhvr>
                                    </p:animRot>
                                    <p:animRot by="-240000">
                                      <p:cBhvr>
                                        <p:cTn id="74" dur="280" fill="hold">
                                          <p:stCondLst>
                                            <p:cond delay="280"/>
                                          </p:stCondLst>
                                        </p:cTn>
                                        <p:tgtEl>
                                          <p:spTgt spid="50"/>
                                        </p:tgtEl>
                                        <p:attrNameLst>
                                          <p:attrName>r</p:attrName>
                                        </p:attrNameLst>
                                      </p:cBhvr>
                                    </p:animRot>
                                    <p:animRot by="240000">
                                      <p:cBhvr>
                                        <p:cTn id="75" dur="280" fill="hold">
                                          <p:stCondLst>
                                            <p:cond delay="560"/>
                                          </p:stCondLst>
                                        </p:cTn>
                                        <p:tgtEl>
                                          <p:spTgt spid="50"/>
                                        </p:tgtEl>
                                        <p:attrNameLst>
                                          <p:attrName>r</p:attrName>
                                        </p:attrNameLst>
                                      </p:cBhvr>
                                    </p:animRot>
                                    <p:animRot by="-240000">
                                      <p:cBhvr>
                                        <p:cTn id="76" dur="280" fill="hold">
                                          <p:stCondLst>
                                            <p:cond delay="840"/>
                                          </p:stCondLst>
                                        </p:cTn>
                                        <p:tgtEl>
                                          <p:spTgt spid="50"/>
                                        </p:tgtEl>
                                        <p:attrNameLst>
                                          <p:attrName>r</p:attrName>
                                        </p:attrNameLst>
                                      </p:cBhvr>
                                    </p:animRot>
                                    <p:animRot by="120000">
                                      <p:cBhvr>
                                        <p:cTn id="77" dur="280" fill="hold">
                                          <p:stCondLst>
                                            <p:cond delay="1120"/>
                                          </p:stCondLst>
                                        </p:cTn>
                                        <p:tgtEl>
                                          <p:spTgt spid="50"/>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0.01962 -0.01158 L 0.43472 -0.00533 " pathEditMode="relative" rAng="0" ptsTypes="AA">
                                      <p:cBhvr>
                                        <p:cTn id="81" dur="2000" fill="hold"/>
                                        <p:tgtEl>
                                          <p:spTgt spid="51"/>
                                        </p:tgtEl>
                                        <p:attrNameLst>
                                          <p:attrName>ppt_x</p:attrName>
                                          <p:attrName>ppt_y</p:attrName>
                                        </p:attrNameLst>
                                      </p:cBhvr>
                                      <p:rCtr x="20747" y="301"/>
                                    </p:animMotion>
                                  </p:childTnLst>
                                </p:cTn>
                              </p:par>
                            </p:childTnLst>
                          </p:cTn>
                        </p:par>
                        <p:par>
                          <p:cTn id="82" fill="hold">
                            <p:stCondLst>
                              <p:cond delay="2000"/>
                            </p:stCondLst>
                            <p:childTnLst>
                              <p:par>
                                <p:cTn id="83" presetID="22" presetClass="entr" presetSubtype="1"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up)">
                                      <p:cBhvr>
                                        <p:cTn id="85" dur="300"/>
                                        <p:tgtEl>
                                          <p:spTgt spid="54"/>
                                        </p:tgtEl>
                                      </p:cBhvr>
                                    </p:animEffect>
                                  </p:childTnLst>
                                </p:cTn>
                              </p:par>
                            </p:childTnLst>
                          </p:cTn>
                        </p:par>
                        <p:par>
                          <p:cTn id="86" fill="hold">
                            <p:stCondLst>
                              <p:cond delay="2300"/>
                            </p:stCondLst>
                            <p:childTnLst>
                              <p:par>
                                <p:cTn id="87" presetID="2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ipe(right)">
                                      <p:cBhvr>
                                        <p:cTn id="89" dur="500"/>
                                        <p:tgtEl>
                                          <p:spTgt spid="58"/>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500"/>
                                        <p:tgtEl>
                                          <p:spTgt spid="59"/>
                                        </p:tgtEl>
                                      </p:cBhvr>
                                    </p:animEffect>
                                  </p:childTnLst>
                                </p:cTn>
                              </p:par>
                            </p:childTnLst>
                          </p:cTn>
                        </p:par>
                        <p:par>
                          <p:cTn id="93" fill="hold">
                            <p:stCondLst>
                              <p:cond delay="2800"/>
                            </p:stCondLst>
                            <p:childTnLst>
                              <p:par>
                                <p:cTn id="94" presetID="22" presetClass="entr" presetSubtype="1" fill="hold" grpId="0" nodeType="after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wipe(up)">
                                      <p:cBhvr>
                                        <p:cTn id="96" dur="500"/>
                                        <p:tgtEl>
                                          <p:spTgt spid="66"/>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up)">
                                      <p:cBhvr>
                                        <p:cTn id="99" dur="500"/>
                                        <p:tgtEl>
                                          <p:spTgt spid="68"/>
                                        </p:tgtEl>
                                      </p:cBhvr>
                                    </p:animEffect>
                                  </p:childTnLst>
                                </p:cTn>
                              </p:par>
                              <p:par>
                                <p:cTn id="100" presetID="22" presetClass="exit" presetSubtype="2" fill="hold" grpId="1" nodeType="withEffect">
                                  <p:stCondLst>
                                    <p:cond delay="0"/>
                                  </p:stCondLst>
                                  <p:childTnLst>
                                    <p:animEffect transition="out" filter="wipe(right)">
                                      <p:cBhvr>
                                        <p:cTn id="101" dur="500"/>
                                        <p:tgtEl>
                                          <p:spTgt spid="58"/>
                                        </p:tgtEl>
                                      </p:cBhvr>
                                    </p:animEffect>
                                    <p:set>
                                      <p:cBhvr>
                                        <p:cTn id="102" dur="1" fill="hold">
                                          <p:stCondLst>
                                            <p:cond delay="499"/>
                                          </p:stCondLst>
                                        </p:cTn>
                                        <p:tgtEl>
                                          <p:spTgt spid="58"/>
                                        </p:tgtEl>
                                        <p:attrNameLst>
                                          <p:attrName>style.visibility</p:attrName>
                                        </p:attrNameLst>
                                      </p:cBhvr>
                                      <p:to>
                                        <p:strVal val="hidden"/>
                                      </p:to>
                                    </p:set>
                                  </p:childTnLst>
                                </p:cTn>
                              </p:par>
                              <p:par>
                                <p:cTn id="103" presetID="22" presetClass="exit" presetSubtype="8" fill="hold" grpId="1" nodeType="withEffect">
                                  <p:stCondLst>
                                    <p:cond delay="0"/>
                                  </p:stCondLst>
                                  <p:childTnLst>
                                    <p:animEffect transition="out" filter="wipe(left)">
                                      <p:cBhvr>
                                        <p:cTn id="104" dur="500"/>
                                        <p:tgtEl>
                                          <p:spTgt spid="59"/>
                                        </p:tgtEl>
                                      </p:cBhvr>
                                    </p:animEffect>
                                    <p:set>
                                      <p:cBhvr>
                                        <p:cTn id="105" dur="1" fill="hold">
                                          <p:stCondLst>
                                            <p:cond delay="499"/>
                                          </p:stCondLst>
                                        </p:cTn>
                                        <p:tgtEl>
                                          <p:spTgt spid="59"/>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11"/>
                                        </p:tgtEl>
                                      </p:cBhvr>
                                    </p:animEffect>
                                    <p:set>
                                      <p:cBhvr>
                                        <p:cTn id="111" dur="1" fill="hold">
                                          <p:stCondLst>
                                            <p:cond delay="499"/>
                                          </p:stCondLst>
                                        </p:cTn>
                                        <p:tgtEl>
                                          <p:spTgt spid="11"/>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35"/>
                                        </p:tgtEl>
                                      </p:cBhvr>
                                    </p:animEffect>
                                    <p:set>
                                      <p:cBhvr>
                                        <p:cTn id="114" dur="1" fill="hold">
                                          <p:stCondLst>
                                            <p:cond delay="499"/>
                                          </p:stCondLst>
                                        </p:cTn>
                                        <p:tgtEl>
                                          <p:spTgt spid="35"/>
                                        </p:tgtEl>
                                        <p:attrNameLst>
                                          <p:attrName>style.visibility</p:attrName>
                                        </p:attrNameLst>
                                      </p:cBhvr>
                                      <p:to>
                                        <p:strVal val="hidden"/>
                                      </p:to>
                                    </p:set>
                                  </p:childTnLst>
                                </p:cTn>
                              </p:par>
                            </p:childTnLst>
                          </p:cTn>
                        </p:par>
                        <p:par>
                          <p:cTn id="115" fill="hold">
                            <p:stCondLst>
                              <p:cond delay="3300"/>
                            </p:stCondLst>
                            <p:childTnLst>
                              <p:par>
                                <p:cTn id="116" presetID="22" presetClass="entr" presetSubtype="2"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wipe(right)">
                                      <p:cBhvr>
                                        <p:cTn id="118" dur="500"/>
                                        <p:tgtEl>
                                          <p:spTgt spid="61"/>
                                        </p:tgtEl>
                                      </p:cBhvr>
                                    </p:animEffect>
                                  </p:childTnLst>
                                </p:cTn>
                              </p:par>
                              <p:par>
                                <p:cTn id="119" presetID="22" presetClass="entr" presetSubtype="2" fill="hold" grpId="1" nodeType="with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right)">
                                      <p:cBhvr>
                                        <p:cTn id="121" dur="500"/>
                                        <p:tgtEl>
                                          <p:spTgt spid="63"/>
                                        </p:tgtEl>
                                      </p:cBhvr>
                                    </p:animEffect>
                                  </p:childTnLst>
                                </p:cTn>
                              </p:par>
                              <p:par>
                                <p:cTn id="122" presetID="22" presetClass="exit" presetSubtype="1" fill="hold" grpId="1" nodeType="withEffect">
                                  <p:stCondLst>
                                    <p:cond delay="0"/>
                                  </p:stCondLst>
                                  <p:childTnLst>
                                    <p:animEffect transition="out" filter="wipe(up)">
                                      <p:cBhvr>
                                        <p:cTn id="123" dur="500"/>
                                        <p:tgtEl>
                                          <p:spTgt spid="66"/>
                                        </p:tgtEl>
                                      </p:cBhvr>
                                    </p:animEffect>
                                    <p:set>
                                      <p:cBhvr>
                                        <p:cTn id="124" dur="1" fill="hold">
                                          <p:stCondLst>
                                            <p:cond delay="499"/>
                                          </p:stCondLst>
                                        </p:cTn>
                                        <p:tgtEl>
                                          <p:spTgt spid="66"/>
                                        </p:tgtEl>
                                        <p:attrNameLst>
                                          <p:attrName>style.visibility</p:attrName>
                                        </p:attrNameLst>
                                      </p:cBhvr>
                                      <p:to>
                                        <p:strVal val="hidden"/>
                                      </p:to>
                                    </p:set>
                                  </p:childTnLst>
                                </p:cTn>
                              </p:par>
                              <p:par>
                                <p:cTn id="125" presetID="22" presetClass="exit" presetSubtype="1" fill="hold" grpId="1" nodeType="withEffect">
                                  <p:stCondLst>
                                    <p:cond delay="0"/>
                                  </p:stCondLst>
                                  <p:childTnLst>
                                    <p:animEffect transition="out" filter="wipe(up)">
                                      <p:cBhvr>
                                        <p:cTn id="126" dur="500"/>
                                        <p:tgtEl>
                                          <p:spTgt spid="68"/>
                                        </p:tgtEl>
                                      </p:cBhvr>
                                    </p:animEffect>
                                    <p:set>
                                      <p:cBhvr>
                                        <p:cTn id="127" dur="1" fill="hold">
                                          <p:stCondLst>
                                            <p:cond delay="499"/>
                                          </p:stCondLst>
                                        </p:cTn>
                                        <p:tgtEl>
                                          <p:spTgt spid="68"/>
                                        </p:tgtEl>
                                        <p:attrNameLst>
                                          <p:attrName>style.visibility</p:attrName>
                                        </p:attrNameLst>
                                      </p:cBhvr>
                                      <p:to>
                                        <p:strVal val="hidden"/>
                                      </p:to>
                                    </p:set>
                                  </p:childTnLst>
                                </p:cTn>
                              </p:par>
                            </p:childTnLst>
                          </p:cTn>
                        </p:par>
                        <p:par>
                          <p:cTn id="128" fill="hold">
                            <p:stCondLst>
                              <p:cond delay="3800"/>
                            </p:stCondLst>
                            <p:childTnLst>
                              <p:par>
                                <p:cTn id="129" presetID="22" presetClass="entr" presetSubtype="2" fill="hold" grpId="0"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wipe(right)">
                                      <p:cBhvr>
                                        <p:cTn id="131" dur="500"/>
                                        <p:tgtEl>
                                          <p:spTgt spid="62"/>
                                        </p:tgtEl>
                                      </p:cBhvr>
                                    </p:animEffect>
                                  </p:childTnLst>
                                </p:cTn>
                              </p:par>
                            </p:childTnLst>
                          </p:cTn>
                        </p:par>
                        <p:par>
                          <p:cTn id="132" fill="hold">
                            <p:stCondLst>
                              <p:cond delay="4300"/>
                            </p:stCondLst>
                            <p:childTnLst>
                              <p:par>
                                <p:cTn id="133" presetID="22" presetClass="exit" presetSubtype="2" fill="hold" grpId="0" nodeType="afterEffect">
                                  <p:stCondLst>
                                    <p:cond delay="0"/>
                                  </p:stCondLst>
                                  <p:childTnLst>
                                    <p:animEffect transition="out" filter="wipe(right)">
                                      <p:cBhvr>
                                        <p:cTn id="134" dur="500"/>
                                        <p:tgtEl>
                                          <p:spTgt spid="63"/>
                                        </p:tgtEl>
                                      </p:cBhvr>
                                    </p:animEffect>
                                    <p:set>
                                      <p:cBhvr>
                                        <p:cTn id="135" dur="1" fill="hold">
                                          <p:stCondLst>
                                            <p:cond delay="499"/>
                                          </p:stCondLst>
                                        </p:cTn>
                                        <p:tgtEl>
                                          <p:spTgt spid="63"/>
                                        </p:tgtEl>
                                        <p:attrNameLst>
                                          <p:attrName>style.visibility</p:attrName>
                                        </p:attrNameLst>
                                      </p:cBhvr>
                                      <p:to>
                                        <p:strVal val="hidden"/>
                                      </p:to>
                                    </p:set>
                                  </p:childTnLst>
                                </p:cTn>
                              </p:par>
                            </p:childTnLst>
                          </p:cTn>
                        </p:par>
                        <p:par>
                          <p:cTn id="136" fill="hold">
                            <p:stCondLst>
                              <p:cond delay="4800"/>
                            </p:stCondLst>
                            <p:childTnLst>
                              <p:par>
                                <p:cTn id="137" presetID="22" presetClass="exit" presetSubtype="2" fill="hold" grpId="1" nodeType="afterEffect">
                                  <p:stCondLst>
                                    <p:cond delay="0"/>
                                  </p:stCondLst>
                                  <p:childTnLst>
                                    <p:animEffect transition="out" filter="wipe(right)">
                                      <p:cBhvr>
                                        <p:cTn id="138" dur="500"/>
                                        <p:tgtEl>
                                          <p:spTgt spid="62"/>
                                        </p:tgtEl>
                                      </p:cBhvr>
                                    </p:animEffect>
                                    <p:set>
                                      <p:cBhvr>
                                        <p:cTn id="139" dur="1" fill="hold">
                                          <p:stCondLst>
                                            <p:cond delay="499"/>
                                          </p:stCondLst>
                                        </p:cTn>
                                        <p:tgtEl>
                                          <p:spTgt spid="62"/>
                                        </p:tgtEl>
                                        <p:attrNameLst>
                                          <p:attrName>style.visibility</p:attrName>
                                        </p:attrNameLst>
                                      </p:cBhvr>
                                      <p:to>
                                        <p:strVal val="hidden"/>
                                      </p:to>
                                    </p:set>
                                  </p:childTnLst>
                                </p:cTn>
                              </p:par>
                            </p:childTnLst>
                          </p:cTn>
                        </p:par>
                        <p:par>
                          <p:cTn id="140" fill="hold">
                            <p:stCondLst>
                              <p:cond delay="5300"/>
                            </p:stCondLst>
                            <p:childTnLst>
                              <p:par>
                                <p:cTn id="141" presetID="22" presetClass="exit" presetSubtype="2" fill="hold" grpId="1" nodeType="afterEffect">
                                  <p:stCondLst>
                                    <p:cond delay="0"/>
                                  </p:stCondLst>
                                  <p:childTnLst>
                                    <p:animEffect transition="out" filter="wipe(right)">
                                      <p:cBhvr>
                                        <p:cTn id="142" dur="500"/>
                                        <p:tgtEl>
                                          <p:spTgt spid="61"/>
                                        </p:tgtEl>
                                      </p:cBhvr>
                                    </p:animEffect>
                                    <p:set>
                                      <p:cBhvr>
                                        <p:cTn id="143" dur="1" fill="hold">
                                          <p:stCondLst>
                                            <p:cond delay="499"/>
                                          </p:stCondLst>
                                        </p:cTn>
                                        <p:tgtEl>
                                          <p:spTgt spid="61"/>
                                        </p:tgtEl>
                                        <p:attrNameLst>
                                          <p:attrName>style.visibility</p:attrName>
                                        </p:attrNameLst>
                                      </p:cBhvr>
                                      <p:to>
                                        <p:strVal val="hidden"/>
                                      </p:to>
                                    </p:set>
                                  </p:childTnLst>
                                </p:cTn>
                              </p:par>
                            </p:childTnLst>
                          </p:cTn>
                        </p:par>
                        <p:par>
                          <p:cTn id="144" fill="hold">
                            <p:stCondLst>
                              <p:cond delay="5800"/>
                            </p:stCondLst>
                            <p:childTnLst>
                              <p:par>
                                <p:cTn id="145" presetID="10" presetClass="entr" presetSubtype="0"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fade">
                                      <p:cBhvr>
                                        <p:cTn id="1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6" grpId="0"/>
      <p:bldP spid="46" grpId="1"/>
      <p:bldP spid="58" grpId="0" animBg="1"/>
      <p:bldP spid="58" grpId="1" animBg="1"/>
      <p:bldP spid="59" grpId="0" animBg="1"/>
      <p:bldP spid="59" grpId="1" animBg="1"/>
      <p:bldP spid="61" grpId="0" animBg="1"/>
      <p:bldP spid="61" grpId="1" animBg="1"/>
      <p:bldP spid="62" grpId="0" animBg="1"/>
      <p:bldP spid="62" grpId="1" animBg="1"/>
      <p:bldP spid="63" grpId="0" animBg="1"/>
      <p:bldP spid="63" grpId="1" animBg="1"/>
      <p:bldP spid="66" grpId="0" animBg="1"/>
      <p:bldP spid="66" grpId="1" animBg="1"/>
      <p:bldP spid="68" grpId="0" animBg="1"/>
      <p:bldP spid="68" grpId="1" animBg="1"/>
      <p:bldP spid="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Oil/Grease/Metals</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00566"/>
            <a:ext cx="9144000" cy="4724400"/>
          </a:xfrm>
          <a:prstGeom prst="rect">
            <a:avLst/>
          </a:prstGeom>
        </p:spPr>
      </p:pic>
      <p:sp>
        <p:nvSpPr>
          <p:cNvPr id="13" name="Rectangle 12"/>
          <p:cNvSpPr/>
          <p:nvPr/>
        </p:nvSpPr>
        <p:spPr>
          <a:xfrm>
            <a:off x="6934200" y="2057400"/>
            <a:ext cx="228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404990" y="1046093"/>
            <a:ext cx="1519180" cy="2084832"/>
          </a:xfrm>
          <a:custGeom>
            <a:avLst/>
            <a:gdLst>
              <a:gd name="connsiteX0" fmla="*/ 1371600 w 1519180"/>
              <a:gd name="connsiteY0" fmla="*/ 164592 h 2084832"/>
              <a:gd name="connsiteX1" fmla="*/ 1280160 w 1519180"/>
              <a:gd name="connsiteY1" fmla="*/ 109728 h 2084832"/>
              <a:gd name="connsiteX2" fmla="*/ 1225296 w 1519180"/>
              <a:gd name="connsiteY2" fmla="*/ 73152 h 2084832"/>
              <a:gd name="connsiteX3" fmla="*/ 1060704 w 1519180"/>
              <a:gd name="connsiteY3" fmla="*/ 36576 h 2084832"/>
              <a:gd name="connsiteX4" fmla="*/ 987552 w 1519180"/>
              <a:gd name="connsiteY4" fmla="*/ 18288 h 2084832"/>
              <a:gd name="connsiteX5" fmla="*/ 877824 w 1519180"/>
              <a:gd name="connsiteY5" fmla="*/ 0 h 2084832"/>
              <a:gd name="connsiteX6" fmla="*/ 621792 w 1519180"/>
              <a:gd name="connsiteY6" fmla="*/ 18288 h 2084832"/>
              <a:gd name="connsiteX7" fmla="*/ 512064 w 1519180"/>
              <a:gd name="connsiteY7" fmla="*/ 91440 h 2084832"/>
              <a:gd name="connsiteX8" fmla="*/ 457200 w 1519180"/>
              <a:gd name="connsiteY8" fmla="*/ 128016 h 2084832"/>
              <a:gd name="connsiteX9" fmla="*/ 384048 w 1519180"/>
              <a:gd name="connsiteY9" fmla="*/ 237744 h 2084832"/>
              <a:gd name="connsiteX10" fmla="*/ 347472 w 1519180"/>
              <a:gd name="connsiteY10" fmla="*/ 292608 h 2084832"/>
              <a:gd name="connsiteX11" fmla="*/ 237744 w 1519180"/>
              <a:gd name="connsiteY11" fmla="*/ 365760 h 2084832"/>
              <a:gd name="connsiteX12" fmla="*/ 182880 w 1519180"/>
              <a:gd name="connsiteY12" fmla="*/ 475488 h 2084832"/>
              <a:gd name="connsiteX13" fmla="*/ 146304 w 1519180"/>
              <a:gd name="connsiteY13" fmla="*/ 585216 h 2084832"/>
              <a:gd name="connsiteX14" fmla="*/ 109728 w 1519180"/>
              <a:gd name="connsiteY14" fmla="*/ 640080 h 2084832"/>
              <a:gd name="connsiteX15" fmla="*/ 73152 w 1519180"/>
              <a:gd name="connsiteY15" fmla="*/ 749808 h 2084832"/>
              <a:gd name="connsiteX16" fmla="*/ 36576 w 1519180"/>
              <a:gd name="connsiteY16" fmla="*/ 877824 h 2084832"/>
              <a:gd name="connsiteX17" fmla="*/ 0 w 1519180"/>
              <a:gd name="connsiteY17" fmla="*/ 1060704 h 2084832"/>
              <a:gd name="connsiteX18" fmla="*/ 36576 w 1519180"/>
              <a:gd name="connsiteY18" fmla="*/ 1243584 h 2084832"/>
              <a:gd name="connsiteX19" fmla="*/ 73152 w 1519180"/>
              <a:gd name="connsiteY19" fmla="*/ 1298448 h 2084832"/>
              <a:gd name="connsiteX20" fmla="*/ 109728 w 1519180"/>
              <a:gd name="connsiteY20" fmla="*/ 1408176 h 2084832"/>
              <a:gd name="connsiteX21" fmla="*/ 128016 w 1519180"/>
              <a:gd name="connsiteY21" fmla="*/ 1463040 h 2084832"/>
              <a:gd name="connsiteX22" fmla="*/ 164592 w 1519180"/>
              <a:gd name="connsiteY22" fmla="*/ 1517904 h 2084832"/>
              <a:gd name="connsiteX23" fmla="*/ 237744 w 1519180"/>
              <a:gd name="connsiteY23" fmla="*/ 1682496 h 2084832"/>
              <a:gd name="connsiteX24" fmla="*/ 292608 w 1519180"/>
              <a:gd name="connsiteY24" fmla="*/ 1719072 h 2084832"/>
              <a:gd name="connsiteX25" fmla="*/ 384048 w 1519180"/>
              <a:gd name="connsiteY25" fmla="*/ 1828800 h 2084832"/>
              <a:gd name="connsiteX26" fmla="*/ 475488 w 1519180"/>
              <a:gd name="connsiteY26" fmla="*/ 1920240 h 2084832"/>
              <a:gd name="connsiteX27" fmla="*/ 548640 w 1519180"/>
              <a:gd name="connsiteY27" fmla="*/ 1993392 h 2084832"/>
              <a:gd name="connsiteX28" fmla="*/ 713232 w 1519180"/>
              <a:gd name="connsiteY28" fmla="*/ 2084832 h 2084832"/>
              <a:gd name="connsiteX29" fmla="*/ 841248 w 1519180"/>
              <a:gd name="connsiteY29" fmla="*/ 2066544 h 2084832"/>
              <a:gd name="connsiteX30" fmla="*/ 896112 w 1519180"/>
              <a:gd name="connsiteY30" fmla="*/ 2029968 h 2084832"/>
              <a:gd name="connsiteX31" fmla="*/ 969264 w 1519180"/>
              <a:gd name="connsiteY31" fmla="*/ 2011680 h 2084832"/>
              <a:gd name="connsiteX32" fmla="*/ 1024128 w 1519180"/>
              <a:gd name="connsiteY32" fmla="*/ 1975104 h 2084832"/>
              <a:gd name="connsiteX33" fmla="*/ 1133856 w 1519180"/>
              <a:gd name="connsiteY33" fmla="*/ 1938528 h 2084832"/>
              <a:gd name="connsiteX34" fmla="*/ 1170432 w 1519180"/>
              <a:gd name="connsiteY34" fmla="*/ 1700784 h 2084832"/>
              <a:gd name="connsiteX35" fmla="*/ 1225296 w 1519180"/>
              <a:gd name="connsiteY35" fmla="*/ 1536192 h 2084832"/>
              <a:gd name="connsiteX36" fmla="*/ 1261872 w 1519180"/>
              <a:gd name="connsiteY36" fmla="*/ 1426464 h 2084832"/>
              <a:gd name="connsiteX37" fmla="*/ 1280160 w 1519180"/>
              <a:gd name="connsiteY37" fmla="*/ 1371600 h 2084832"/>
              <a:gd name="connsiteX38" fmla="*/ 1335024 w 1519180"/>
              <a:gd name="connsiteY38" fmla="*/ 1335024 h 2084832"/>
              <a:gd name="connsiteX39" fmla="*/ 1371600 w 1519180"/>
              <a:gd name="connsiteY39" fmla="*/ 1225296 h 2084832"/>
              <a:gd name="connsiteX40" fmla="*/ 1389888 w 1519180"/>
              <a:gd name="connsiteY40" fmla="*/ 1170432 h 2084832"/>
              <a:gd name="connsiteX41" fmla="*/ 1426464 w 1519180"/>
              <a:gd name="connsiteY41" fmla="*/ 841248 h 2084832"/>
              <a:gd name="connsiteX42" fmla="*/ 1444752 w 1519180"/>
              <a:gd name="connsiteY42" fmla="*/ 749808 h 2084832"/>
              <a:gd name="connsiteX43" fmla="*/ 1463040 w 1519180"/>
              <a:gd name="connsiteY43" fmla="*/ 694944 h 2084832"/>
              <a:gd name="connsiteX44" fmla="*/ 1481328 w 1519180"/>
              <a:gd name="connsiteY44" fmla="*/ 621792 h 2084832"/>
              <a:gd name="connsiteX45" fmla="*/ 1517904 w 1519180"/>
              <a:gd name="connsiteY45" fmla="*/ 493776 h 2084832"/>
              <a:gd name="connsiteX46" fmla="*/ 1463040 w 1519180"/>
              <a:gd name="connsiteY46" fmla="*/ 201168 h 2084832"/>
              <a:gd name="connsiteX47" fmla="*/ 1408176 w 1519180"/>
              <a:gd name="connsiteY47" fmla="*/ 182880 h 2084832"/>
              <a:gd name="connsiteX48" fmla="*/ 1371600 w 1519180"/>
              <a:gd name="connsiteY48" fmla="*/ 164592 h 208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19180" h="2084832">
                <a:moveTo>
                  <a:pt x="1371600" y="164592"/>
                </a:moveTo>
                <a:cubicBezTo>
                  <a:pt x="1350264" y="152400"/>
                  <a:pt x="1310303" y="128567"/>
                  <a:pt x="1280160" y="109728"/>
                </a:cubicBezTo>
                <a:cubicBezTo>
                  <a:pt x="1261521" y="98079"/>
                  <a:pt x="1244955" y="82982"/>
                  <a:pt x="1225296" y="73152"/>
                </a:cubicBezTo>
                <a:cubicBezTo>
                  <a:pt x="1177841" y="49424"/>
                  <a:pt x="1107530" y="45941"/>
                  <a:pt x="1060704" y="36576"/>
                </a:cubicBezTo>
                <a:cubicBezTo>
                  <a:pt x="1036058" y="31647"/>
                  <a:pt x="1012198" y="23217"/>
                  <a:pt x="987552" y="18288"/>
                </a:cubicBezTo>
                <a:cubicBezTo>
                  <a:pt x="951192" y="11016"/>
                  <a:pt x="914400" y="6096"/>
                  <a:pt x="877824" y="0"/>
                </a:cubicBezTo>
                <a:cubicBezTo>
                  <a:pt x="792480" y="6096"/>
                  <a:pt x="704799" y="-2464"/>
                  <a:pt x="621792" y="18288"/>
                </a:cubicBezTo>
                <a:cubicBezTo>
                  <a:pt x="579146" y="28950"/>
                  <a:pt x="548640" y="67056"/>
                  <a:pt x="512064" y="91440"/>
                </a:cubicBezTo>
                <a:lnTo>
                  <a:pt x="457200" y="128016"/>
                </a:lnTo>
                <a:lnTo>
                  <a:pt x="384048" y="237744"/>
                </a:lnTo>
                <a:cubicBezTo>
                  <a:pt x="371856" y="256032"/>
                  <a:pt x="365760" y="280416"/>
                  <a:pt x="347472" y="292608"/>
                </a:cubicBezTo>
                <a:lnTo>
                  <a:pt x="237744" y="365760"/>
                </a:lnTo>
                <a:cubicBezTo>
                  <a:pt x="171048" y="565849"/>
                  <a:pt x="277418" y="262777"/>
                  <a:pt x="182880" y="475488"/>
                </a:cubicBezTo>
                <a:cubicBezTo>
                  <a:pt x="167222" y="510720"/>
                  <a:pt x="167690" y="553137"/>
                  <a:pt x="146304" y="585216"/>
                </a:cubicBezTo>
                <a:cubicBezTo>
                  <a:pt x="134112" y="603504"/>
                  <a:pt x="118655" y="619995"/>
                  <a:pt x="109728" y="640080"/>
                </a:cubicBezTo>
                <a:cubicBezTo>
                  <a:pt x="94070" y="675312"/>
                  <a:pt x="85344" y="713232"/>
                  <a:pt x="73152" y="749808"/>
                </a:cubicBezTo>
                <a:cubicBezTo>
                  <a:pt x="57483" y="796815"/>
                  <a:pt x="45761" y="827304"/>
                  <a:pt x="36576" y="877824"/>
                </a:cubicBezTo>
                <a:cubicBezTo>
                  <a:pt x="2953" y="1062749"/>
                  <a:pt x="37558" y="948031"/>
                  <a:pt x="0" y="1060704"/>
                </a:cubicBezTo>
                <a:cubicBezTo>
                  <a:pt x="6740" y="1107881"/>
                  <a:pt x="11041" y="1192513"/>
                  <a:pt x="36576" y="1243584"/>
                </a:cubicBezTo>
                <a:cubicBezTo>
                  <a:pt x="46406" y="1263243"/>
                  <a:pt x="64225" y="1278363"/>
                  <a:pt x="73152" y="1298448"/>
                </a:cubicBezTo>
                <a:cubicBezTo>
                  <a:pt x="88810" y="1333680"/>
                  <a:pt x="97536" y="1371600"/>
                  <a:pt x="109728" y="1408176"/>
                </a:cubicBezTo>
                <a:cubicBezTo>
                  <a:pt x="115824" y="1426464"/>
                  <a:pt x="117323" y="1447000"/>
                  <a:pt x="128016" y="1463040"/>
                </a:cubicBezTo>
                <a:cubicBezTo>
                  <a:pt x="140208" y="1481328"/>
                  <a:pt x="155665" y="1497819"/>
                  <a:pt x="164592" y="1517904"/>
                </a:cubicBezTo>
                <a:cubicBezTo>
                  <a:pt x="193565" y="1583094"/>
                  <a:pt x="188078" y="1632830"/>
                  <a:pt x="237744" y="1682496"/>
                </a:cubicBezTo>
                <a:cubicBezTo>
                  <a:pt x="253286" y="1698038"/>
                  <a:pt x="274320" y="1706880"/>
                  <a:pt x="292608" y="1719072"/>
                </a:cubicBezTo>
                <a:cubicBezTo>
                  <a:pt x="371075" y="1876007"/>
                  <a:pt x="280651" y="1725403"/>
                  <a:pt x="384048" y="1828800"/>
                </a:cubicBezTo>
                <a:cubicBezTo>
                  <a:pt x="505968" y="1950720"/>
                  <a:pt x="329184" y="1822704"/>
                  <a:pt x="475488" y="1920240"/>
                </a:cubicBezTo>
                <a:cubicBezTo>
                  <a:pt x="506522" y="2013343"/>
                  <a:pt x="468838" y="1949057"/>
                  <a:pt x="548640" y="1993392"/>
                </a:cubicBezTo>
                <a:cubicBezTo>
                  <a:pt x="737291" y="2098198"/>
                  <a:pt x="589089" y="2043451"/>
                  <a:pt x="713232" y="2084832"/>
                </a:cubicBezTo>
                <a:cubicBezTo>
                  <a:pt x="755904" y="2078736"/>
                  <a:pt x="799961" y="2078930"/>
                  <a:pt x="841248" y="2066544"/>
                </a:cubicBezTo>
                <a:cubicBezTo>
                  <a:pt x="862300" y="2060228"/>
                  <a:pt x="875910" y="2038626"/>
                  <a:pt x="896112" y="2029968"/>
                </a:cubicBezTo>
                <a:cubicBezTo>
                  <a:pt x="919214" y="2020067"/>
                  <a:pt x="944880" y="2017776"/>
                  <a:pt x="969264" y="2011680"/>
                </a:cubicBezTo>
                <a:cubicBezTo>
                  <a:pt x="987552" y="1999488"/>
                  <a:pt x="1004043" y="1984031"/>
                  <a:pt x="1024128" y="1975104"/>
                </a:cubicBezTo>
                <a:cubicBezTo>
                  <a:pt x="1059360" y="1959446"/>
                  <a:pt x="1133856" y="1938528"/>
                  <a:pt x="1133856" y="1938528"/>
                </a:cubicBezTo>
                <a:cubicBezTo>
                  <a:pt x="1184233" y="1787396"/>
                  <a:pt x="1109814" y="2024083"/>
                  <a:pt x="1170432" y="1700784"/>
                </a:cubicBezTo>
                <a:lnTo>
                  <a:pt x="1225296" y="1536192"/>
                </a:lnTo>
                <a:lnTo>
                  <a:pt x="1261872" y="1426464"/>
                </a:lnTo>
                <a:cubicBezTo>
                  <a:pt x="1267968" y="1408176"/>
                  <a:pt x="1264120" y="1382293"/>
                  <a:pt x="1280160" y="1371600"/>
                </a:cubicBezTo>
                <a:lnTo>
                  <a:pt x="1335024" y="1335024"/>
                </a:lnTo>
                <a:lnTo>
                  <a:pt x="1371600" y="1225296"/>
                </a:lnTo>
                <a:lnTo>
                  <a:pt x="1389888" y="1170432"/>
                </a:lnTo>
                <a:cubicBezTo>
                  <a:pt x="1402080" y="1060704"/>
                  <a:pt x="1404812" y="949507"/>
                  <a:pt x="1426464" y="841248"/>
                </a:cubicBezTo>
                <a:cubicBezTo>
                  <a:pt x="1432560" y="810768"/>
                  <a:pt x="1437213" y="779964"/>
                  <a:pt x="1444752" y="749808"/>
                </a:cubicBezTo>
                <a:cubicBezTo>
                  <a:pt x="1449427" y="731106"/>
                  <a:pt x="1457744" y="713480"/>
                  <a:pt x="1463040" y="694944"/>
                </a:cubicBezTo>
                <a:cubicBezTo>
                  <a:pt x="1469945" y="670777"/>
                  <a:pt x="1474423" y="645959"/>
                  <a:pt x="1481328" y="621792"/>
                </a:cubicBezTo>
                <a:cubicBezTo>
                  <a:pt x="1533800" y="438139"/>
                  <a:pt x="1460733" y="722461"/>
                  <a:pt x="1517904" y="493776"/>
                </a:cubicBezTo>
                <a:cubicBezTo>
                  <a:pt x="1514667" y="451697"/>
                  <a:pt x="1539076" y="261997"/>
                  <a:pt x="1463040" y="201168"/>
                </a:cubicBezTo>
                <a:cubicBezTo>
                  <a:pt x="1447987" y="189126"/>
                  <a:pt x="1426074" y="190039"/>
                  <a:pt x="1408176" y="182880"/>
                </a:cubicBezTo>
                <a:cubicBezTo>
                  <a:pt x="1395520" y="177818"/>
                  <a:pt x="1392936" y="176784"/>
                  <a:pt x="1371600" y="1645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0380" y="30203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164580" y="3216659"/>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35052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3352800"/>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6957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p:cNvSpPr/>
          <p:nvPr/>
        </p:nvSpPr>
        <p:spPr>
          <a:xfrm flipH="1">
            <a:off x="4114800" y="3838856"/>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p:nvSpPr>
        <p:spPr>
          <a:xfrm>
            <a:off x="7239000" y="2888642"/>
            <a:ext cx="190500" cy="374124"/>
          </a:xfrm>
          <a:custGeom>
            <a:avLst/>
            <a:gdLst>
              <a:gd name="connsiteX0" fmla="*/ 0 w 190500"/>
              <a:gd name="connsiteY0" fmla="*/ 0 h 310624"/>
              <a:gd name="connsiteX1" fmla="*/ 190500 w 190500"/>
              <a:gd name="connsiteY1" fmla="*/ 0 h 310624"/>
              <a:gd name="connsiteX2" fmla="*/ 190500 w 190500"/>
              <a:gd name="connsiteY2" fmla="*/ 310624 h 310624"/>
              <a:gd name="connsiteX3" fmla="*/ 0 w 190500"/>
              <a:gd name="connsiteY3" fmla="*/ 310624 h 310624"/>
              <a:gd name="connsiteX4" fmla="*/ 0 w 190500"/>
              <a:gd name="connsiteY4" fmla="*/ 0 h 310624"/>
              <a:gd name="connsiteX0" fmla="*/ 50800 w 190500"/>
              <a:gd name="connsiteY0" fmla="*/ 0 h 340257"/>
              <a:gd name="connsiteX1" fmla="*/ 190500 w 190500"/>
              <a:gd name="connsiteY1" fmla="*/ 29633 h 340257"/>
              <a:gd name="connsiteX2" fmla="*/ 190500 w 190500"/>
              <a:gd name="connsiteY2" fmla="*/ 340257 h 340257"/>
              <a:gd name="connsiteX3" fmla="*/ 0 w 190500"/>
              <a:gd name="connsiteY3" fmla="*/ 340257 h 340257"/>
              <a:gd name="connsiteX4" fmla="*/ 50800 w 190500"/>
              <a:gd name="connsiteY4" fmla="*/ 0 h 340257"/>
              <a:gd name="connsiteX0" fmla="*/ 50800 w 190500"/>
              <a:gd name="connsiteY0" fmla="*/ 33867 h 374124"/>
              <a:gd name="connsiteX1" fmla="*/ 135466 w 190500"/>
              <a:gd name="connsiteY1" fmla="*/ 0 h 374124"/>
              <a:gd name="connsiteX2" fmla="*/ 190500 w 190500"/>
              <a:gd name="connsiteY2" fmla="*/ 374124 h 374124"/>
              <a:gd name="connsiteX3" fmla="*/ 0 w 190500"/>
              <a:gd name="connsiteY3" fmla="*/ 374124 h 374124"/>
              <a:gd name="connsiteX4" fmla="*/ 50800 w 190500"/>
              <a:gd name="connsiteY4" fmla="*/ 33867 h 37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74124">
                <a:moveTo>
                  <a:pt x="50800" y="33867"/>
                </a:moveTo>
                <a:lnTo>
                  <a:pt x="135466" y="0"/>
                </a:lnTo>
                <a:lnTo>
                  <a:pt x="190500" y="374124"/>
                </a:lnTo>
                <a:lnTo>
                  <a:pt x="0" y="374124"/>
                </a:lnTo>
                <a:lnTo>
                  <a:pt x="50800" y="338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18038" y="198459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609600" y="4318603"/>
            <a:ext cx="754746" cy="405797"/>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 name="connsiteX0" fmla="*/ 626969 w 640311"/>
              <a:gd name="connsiteY0" fmla="*/ 0 h 376517"/>
              <a:gd name="connsiteX1" fmla="*/ 0 w 640311"/>
              <a:gd name="connsiteY1" fmla="*/ 8409 h 376517"/>
              <a:gd name="connsiteX2" fmla="*/ 78523 w 640311"/>
              <a:gd name="connsiteY2" fmla="*/ 203200 h 376517"/>
              <a:gd name="connsiteX3" fmla="*/ 132311 w 640311"/>
              <a:gd name="connsiteY3" fmla="*/ 286870 h 376517"/>
              <a:gd name="connsiteX4" fmla="*/ 198052 w 640311"/>
              <a:gd name="connsiteY4" fmla="*/ 352611 h 376517"/>
              <a:gd name="connsiteX5" fmla="*/ 281723 w 640311"/>
              <a:gd name="connsiteY5" fmla="*/ 370541 h 376517"/>
              <a:gd name="connsiteX6" fmla="*/ 359417 w 640311"/>
              <a:gd name="connsiteY6" fmla="*/ 376517 h 376517"/>
              <a:gd name="connsiteX7" fmla="*/ 466993 w 640311"/>
              <a:gd name="connsiteY7" fmla="*/ 358588 h 376517"/>
              <a:gd name="connsiteX8" fmla="*/ 544687 w 640311"/>
              <a:gd name="connsiteY8" fmla="*/ 286870 h 376517"/>
              <a:gd name="connsiteX9" fmla="*/ 574570 w 640311"/>
              <a:gd name="connsiteY9" fmla="*/ 215153 h 376517"/>
              <a:gd name="connsiteX10" fmla="*/ 640311 w 640311"/>
              <a:gd name="connsiteY10" fmla="*/ 71717 h 376517"/>
              <a:gd name="connsiteX11" fmla="*/ 626969 w 640311"/>
              <a:gd name="connsiteY11" fmla="*/ 0 h 376517"/>
              <a:gd name="connsiteX0" fmla="*/ 623567 w 640311"/>
              <a:gd name="connsiteY0" fmla="*/ 0 h 392014"/>
              <a:gd name="connsiteX1" fmla="*/ 0 w 640311"/>
              <a:gd name="connsiteY1" fmla="*/ 23906 h 392014"/>
              <a:gd name="connsiteX2" fmla="*/ 78523 w 640311"/>
              <a:gd name="connsiteY2" fmla="*/ 218697 h 392014"/>
              <a:gd name="connsiteX3" fmla="*/ 132311 w 640311"/>
              <a:gd name="connsiteY3" fmla="*/ 302367 h 392014"/>
              <a:gd name="connsiteX4" fmla="*/ 198052 w 640311"/>
              <a:gd name="connsiteY4" fmla="*/ 368108 h 392014"/>
              <a:gd name="connsiteX5" fmla="*/ 281723 w 640311"/>
              <a:gd name="connsiteY5" fmla="*/ 386038 h 392014"/>
              <a:gd name="connsiteX6" fmla="*/ 359417 w 640311"/>
              <a:gd name="connsiteY6" fmla="*/ 392014 h 392014"/>
              <a:gd name="connsiteX7" fmla="*/ 466993 w 640311"/>
              <a:gd name="connsiteY7" fmla="*/ 374085 h 392014"/>
              <a:gd name="connsiteX8" fmla="*/ 544687 w 640311"/>
              <a:gd name="connsiteY8" fmla="*/ 302367 h 392014"/>
              <a:gd name="connsiteX9" fmla="*/ 574570 w 640311"/>
              <a:gd name="connsiteY9" fmla="*/ 230650 h 392014"/>
              <a:gd name="connsiteX10" fmla="*/ 640311 w 640311"/>
              <a:gd name="connsiteY10" fmla="*/ 87214 h 392014"/>
              <a:gd name="connsiteX11" fmla="*/ 623567 w 640311"/>
              <a:gd name="connsiteY11" fmla="*/ 0 h 3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0311" h="392014">
                <a:moveTo>
                  <a:pt x="623567" y="0"/>
                </a:moveTo>
                <a:lnTo>
                  <a:pt x="0" y="23906"/>
                </a:lnTo>
                <a:lnTo>
                  <a:pt x="78523" y="218697"/>
                </a:lnTo>
                <a:lnTo>
                  <a:pt x="132311" y="302367"/>
                </a:lnTo>
                <a:lnTo>
                  <a:pt x="198052" y="368108"/>
                </a:lnTo>
                <a:lnTo>
                  <a:pt x="281723" y="386038"/>
                </a:lnTo>
                <a:lnTo>
                  <a:pt x="359417" y="392014"/>
                </a:lnTo>
                <a:lnTo>
                  <a:pt x="466993" y="374085"/>
                </a:lnTo>
                <a:lnTo>
                  <a:pt x="544687" y="302367"/>
                </a:lnTo>
                <a:lnTo>
                  <a:pt x="574570" y="230650"/>
                </a:lnTo>
                <a:lnTo>
                  <a:pt x="640311" y="87214"/>
                </a:lnTo>
                <a:lnTo>
                  <a:pt x="623567" y="0"/>
                </a:lnTo>
                <a:close/>
              </a:path>
            </a:pathLst>
          </a:custGeom>
          <a:solidFill>
            <a:srgbClr val="4B4B4B"/>
          </a:solidFill>
          <a:ln>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543" y="1425398"/>
            <a:ext cx="1831972" cy="1528090"/>
          </a:xfrm>
          <a:prstGeom prst="rect">
            <a:avLst/>
          </a:prstGeom>
        </p:spPr>
      </p:pic>
      <p:pic>
        <p:nvPicPr>
          <p:cNvPr id="7" name="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570" y="1046093"/>
            <a:ext cx="1757928" cy="1316749"/>
          </a:xfrm>
          <a:prstGeom prst="rect">
            <a:avLst/>
          </a:prstGeom>
        </p:spPr>
      </p:pic>
      <p:pic>
        <p:nvPicPr>
          <p:cNvPr id="8" name="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2445658"/>
            <a:ext cx="1755443" cy="1316583"/>
          </a:xfrm>
          <a:prstGeom prst="rect">
            <a:avLst/>
          </a:prstGeom>
        </p:spPr>
      </p:pic>
      <p:pic>
        <p:nvPicPr>
          <p:cNvPr id="9" name="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7915" y="3956257"/>
            <a:ext cx="2286000" cy="1504950"/>
          </a:xfrm>
          <a:prstGeom prst="rect">
            <a:avLst/>
          </a:prstGeom>
        </p:spPr>
      </p:pic>
      <p:pic>
        <p:nvPicPr>
          <p:cNvPr id="10" name="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3920" y="3845805"/>
            <a:ext cx="1973797" cy="1596419"/>
          </a:xfrm>
          <a:prstGeom prst="rect">
            <a:avLst/>
          </a:prstGeom>
        </p:spPr>
      </p:pic>
      <p:sp>
        <p:nvSpPr>
          <p:cNvPr id="14" name="Iron Bacteria"/>
          <p:cNvSpPr txBox="1"/>
          <p:nvPr/>
        </p:nvSpPr>
        <p:spPr>
          <a:xfrm>
            <a:off x="7270320" y="3415936"/>
            <a:ext cx="1469698" cy="369332"/>
          </a:xfrm>
          <a:prstGeom prst="rect">
            <a:avLst/>
          </a:prstGeom>
          <a:noFill/>
        </p:spPr>
        <p:txBody>
          <a:bodyPr wrap="none" rtlCol="0">
            <a:spAutoFit/>
          </a:bodyPr>
          <a:lstStyle/>
          <a:p>
            <a:r>
              <a:rPr lang="en-US" dirty="0" smtClean="0">
                <a:ln>
                  <a:solidFill>
                    <a:sysClr val="windowText" lastClr="000000"/>
                  </a:solidFill>
                </a:ln>
                <a:solidFill>
                  <a:sysClr val="windowText" lastClr="000000"/>
                </a:solidFill>
              </a:rPr>
              <a:t>Iron Bacteria</a:t>
            </a:r>
            <a:endParaRPr lang="en-US" dirty="0">
              <a:ln>
                <a:solidFill>
                  <a:sysClr val="windowText" lastClr="000000"/>
                </a:solidFill>
              </a:ln>
              <a:solidFill>
                <a:sysClr val="windowText" lastClr="000000"/>
              </a:solidFill>
            </a:endParaRPr>
          </a:p>
        </p:txBody>
      </p:sp>
      <p:cxnSp>
        <p:nvCxnSpPr>
          <p:cNvPr id="24" name="2 arrow"/>
          <p:cNvCxnSpPr>
            <a:stCxn id="6" idx="1"/>
          </p:cNvCxnSpPr>
          <p:nvPr/>
        </p:nvCxnSpPr>
        <p:spPr>
          <a:xfrm flipH="1" flipV="1">
            <a:off x="2657473" y="1848548"/>
            <a:ext cx="1422070" cy="3408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3 arrow"/>
          <p:cNvCxnSpPr>
            <a:stCxn id="6" idx="1"/>
          </p:cNvCxnSpPr>
          <p:nvPr/>
        </p:nvCxnSpPr>
        <p:spPr>
          <a:xfrm flipH="1">
            <a:off x="2657473" y="2189443"/>
            <a:ext cx="1422070" cy="7640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4 arrow"/>
          <p:cNvCxnSpPr>
            <a:stCxn id="65" idx="9"/>
          </p:cNvCxnSpPr>
          <p:nvPr/>
        </p:nvCxnSpPr>
        <p:spPr>
          <a:xfrm>
            <a:off x="1286856" y="4557363"/>
            <a:ext cx="2792687" cy="1670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9891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par>
                          <p:cTn id="13" fill="hold">
                            <p:stCondLst>
                              <p:cond delay="500"/>
                            </p:stCondLst>
                            <p:childTnLst>
                              <p:par>
                                <p:cTn id="14" presetID="22" presetClass="exit" presetSubtype="2" fill="hold" nodeType="afterEffect">
                                  <p:stCondLst>
                                    <p:cond delay="0"/>
                                  </p:stCondLst>
                                  <p:childTnLst>
                                    <p:animEffect transition="out" filter="wipe(right)">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2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500"/>
                                        <p:tgtEl>
                                          <p:spTgt spid="27"/>
                                        </p:tgtEl>
                                      </p:cBhvr>
                                    </p:animEffect>
                                  </p:childTnLst>
                                </p:cTn>
                              </p:par>
                            </p:childTnLst>
                          </p:cTn>
                        </p:par>
                        <p:par>
                          <p:cTn id="25" fill="hold">
                            <p:stCondLst>
                              <p:cond delay="500"/>
                            </p:stCondLst>
                            <p:childTnLst>
                              <p:par>
                                <p:cTn id="26" presetID="22" presetClass="exit" presetSubtype="2" fill="hold" nodeType="afterEffect">
                                  <p:stCondLst>
                                    <p:cond delay="0"/>
                                  </p:stCondLst>
                                  <p:childTnLst>
                                    <p:animEffect transition="out" filter="wipe(right)">
                                      <p:cBhvr>
                                        <p:cTn id="27" dur="500"/>
                                        <p:tgtEl>
                                          <p:spTgt spid="27"/>
                                        </p:tgtEl>
                                      </p:cBhvr>
                                    </p:animEffect>
                                    <p:set>
                                      <p:cBhvr>
                                        <p:cTn id="28" dur="1" fill="hold">
                                          <p:stCondLst>
                                            <p:cond delay="499"/>
                                          </p:stCondLst>
                                        </p:cTn>
                                        <p:tgtEl>
                                          <p:spTgt spid="27"/>
                                        </p:tgtEl>
                                        <p:attrNameLst>
                                          <p:attrName>style.visibility</p:attrName>
                                        </p:attrNameLst>
                                      </p:cBhvr>
                                      <p:to>
                                        <p:strVal val="hidden"/>
                                      </p:to>
                                    </p:set>
                                  </p:childTnLst>
                                </p:cTn>
                              </p:par>
                              <p:par>
                                <p:cTn id="29" presetID="22" presetClass="entr" presetSubtype="2"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childTnLst>
                          </p:cTn>
                        </p:par>
                        <p:par>
                          <p:cTn id="37" fill="hold">
                            <p:stCondLst>
                              <p:cond delay="500"/>
                            </p:stCondLst>
                            <p:childTnLst>
                              <p:par>
                                <p:cTn id="38" presetID="22" presetClass="exit" presetSubtype="8" fill="hold" nodeType="afterEffect">
                                  <p:stCondLst>
                                    <p:cond delay="0"/>
                                  </p:stCondLst>
                                  <p:childTnLst>
                                    <p:animEffect transition="out" filter="wipe(left)">
                                      <p:cBhvr>
                                        <p:cTn id="39" dur="500"/>
                                        <p:tgtEl>
                                          <p:spTgt spid="55"/>
                                        </p:tgtEl>
                                      </p:cBhvr>
                                    </p:animEffect>
                                    <p:set>
                                      <p:cBhvr>
                                        <p:cTn id="40" dur="1" fill="hold">
                                          <p:stCondLst>
                                            <p:cond delay="499"/>
                                          </p:stCondLst>
                                        </p:cTn>
                                        <p:tgtEl>
                                          <p:spTgt spid="55"/>
                                        </p:tgtEl>
                                        <p:attrNameLst>
                                          <p:attrName>style.visibility</p:attrName>
                                        </p:attrNameLst>
                                      </p:cBhvr>
                                      <p:to>
                                        <p:strVal val="hidden"/>
                                      </p:to>
                                    </p:set>
                                  </p:childTnLst>
                                </p:cTn>
                              </p:par>
                              <p:par>
                                <p:cTn id="41" presetID="2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Temperature</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sp>
        <p:nvSpPr>
          <p:cNvPr id="22" name="Rectangle 21"/>
          <p:cNvSpPr/>
          <p:nvPr/>
        </p:nvSpPr>
        <p:spPr>
          <a:xfrm>
            <a:off x="6726555" y="203113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752540" y="4538734"/>
            <a:ext cx="577202" cy="194421"/>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9363" t="17982" r="33054" b="16923"/>
          <a:stretch/>
        </p:blipFill>
        <p:spPr>
          <a:xfrm>
            <a:off x="1981200" y="1523999"/>
            <a:ext cx="990600" cy="914401"/>
          </a:xfrm>
          <a:prstGeom prst="rect">
            <a:avLst/>
          </a:prstGeom>
        </p:spPr>
      </p:pic>
      <p:sp>
        <p:nvSpPr>
          <p:cNvPr id="14" name="lower Sun"/>
          <p:cNvSpPr/>
          <p:nvPr/>
        </p:nvSpPr>
        <p:spPr>
          <a:xfrm>
            <a:off x="2457450" y="2308860"/>
            <a:ext cx="822960" cy="1497330"/>
          </a:xfrm>
          <a:custGeom>
            <a:avLst/>
            <a:gdLst>
              <a:gd name="connsiteX0" fmla="*/ 0 w 822960"/>
              <a:gd name="connsiteY0" fmla="*/ 22860 h 1497330"/>
              <a:gd name="connsiteX1" fmla="*/ 274320 w 822960"/>
              <a:gd name="connsiteY1" fmla="*/ 1497330 h 1497330"/>
              <a:gd name="connsiteX2" fmla="*/ 445770 w 822960"/>
              <a:gd name="connsiteY2" fmla="*/ 1485900 h 1497330"/>
              <a:gd name="connsiteX3" fmla="*/ 548640 w 822960"/>
              <a:gd name="connsiteY3" fmla="*/ 1451610 h 1497330"/>
              <a:gd name="connsiteX4" fmla="*/ 674370 w 822960"/>
              <a:gd name="connsiteY4" fmla="*/ 1428750 h 1497330"/>
              <a:gd name="connsiteX5" fmla="*/ 708660 w 822960"/>
              <a:gd name="connsiteY5" fmla="*/ 1417320 h 1497330"/>
              <a:gd name="connsiteX6" fmla="*/ 822960 w 822960"/>
              <a:gd name="connsiteY6" fmla="*/ 1440180 h 1497330"/>
              <a:gd name="connsiteX7" fmla="*/ 125730 w 822960"/>
              <a:gd name="connsiteY7" fmla="*/ 0 h 1497330"/>
              <a:gd name="connsiteX8" fmla="*/ 0 w 822960"/>
              <a:gd name="connsiteY8" fmla="*/ 22860 h 149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 h="1497330">
                <a:moveTo>
                  <a:pt x="0" y="22860"/>
                </a:moveTo>
                <a:lnTo>
                  <a:pt x="274320" y="1497330"/>
                </a:lnTo>
                <a:lnTo>
                  <a:pt x="445770" y="1485900"/>
                </a:lnTo>
                <a:cubicBezTo>
                  <a:pt x="480060" y="1474470"/>
                  <a:pt x="513886" y="1461540"/>
                  <a:pt x="548640" y="1451610"/>
                </a:cubicBezTo>
                <a:cubicBezTo>
                  <a:pt x="585042" y="1441209"/>
                  <a:pt x="638487" y="1436724"/>
                  <a:pt x="674370" y="1428750"/>
                </a:cubicBezTo>
                <a:cubicBezTo>
                  <a:pt x="686131" y="1426136"/>
                  <a:pt x="697230" y="1421130"/>
                  <a:pt x="708660" y="1417320"/>
                </a:cubicBezTo>
                <a:cubicBezTo>
                  <a:pt x="808554" y="1429807"/>
                  <a:pt x="772626" y="1415013"/>
                  <a:pt x="822960" y="1440180"/>
                </a:cubicBezTo>
                <a:lnTo>
                  <a:pt x="125730" y="0"/>
                </a:lnTo>
                <a:cubicBezTo>
                  <a:pt x="38787" y="62102"/>
                  <a:pt x="75035" y="71807"/>
                  <a:pt x="0" y="22860"/>
                </a:cubicBezTo>
                <a:close/>
              </a:path>
            </a:pathLst>
          </a:cu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op Sunbeam"/>
          <p:cNvSpPr/>
          <p:nvPr/>
        </p:nvSpPr>
        <p:spPr>
          <a:xfrm>
            <a:off x="2799471" y="1337310"/>
            <a:ext cx="5098659" cy="662940"/>
          </a:xfrm>
          <a:custGeom>
            <a:avLst/>
            <a:gdLst>
              <a:gd name="connsiteX0" fmla="*/ 11430 w 5052060"/>
              <a:gd name="connsiteY0" fmla="*/ 548640 h 662940"/>
              <a:gd name="connsiteX1" fmla="*/ 5052060 w 5052060"/>
              <a:gd name="connsiteY1" fmla="*/ 0 h 662940"/>
              <a:gd name="connsiteX2" fmla="*/ 4594860 w 5052060"/>
              <a:gd name="connsiteY2" fmla="*/ 514350 h 662940"/>
              <a:gd name="connsiteX3" fmla="*/ 0 w 5052060"/>
              <a:gd name="connsiteY3" fmla="*/ 662940 h 662940"/>
              <a:gd name="connsiteX4" fmla="*/ 11430 w 5052060"/>
              <a:gd name="connsiteY4" fmla="*/ 54864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2060" h="662940">
                <a:moveTo>
                  <a:pt x="11430" y="548640"/>
                </a:moveTo>
                <a:lnTo>
                  <a:pt x="5052060" y="0"/>
                </a:lnTo>
                <a:lnTo>
                  <a:pt x="4594860" y="514350"/>
                </a:lnTo>
                <a:lnTo>
                  <a:pt x="0" y="662940"/>
                </a:lnTo>
                <a:lnTo>
                  <a:pt x="11430" y="548640"/>
                </a:lnTo>
                <a:close/>
              </a:path>
            </a:pathLst>
          </a:cu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flipH="1">
            <a:off x="1752494" y="1583622"/>
            <a:ext cx="1219306" cy="841321"/>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5643" t="17681" r="37058" b="34203"/>
          <a:stretch/>
        </p:blipFill>
        <p:spPr>
          <a:xfrm>
            <a:off x="1981200" y="1640084"/>
            <a:ext cx="1219201" cy="838200"/>
          </a:xfrm>
          <a:prstGeom prst="rect">
            <a:avLst/>
          </a:prstGeom>
        </p:spPr>
      </p:pic>
      <p:cxnSp>
        <p:nvCxnSpPr>
          <p:cNvPr id="26" name="Curved Connector 25"/>
          <p:cNvCxnSpPr/>
          <p:nvPr/>
        </p:nvCxnSpPr>
        <p:spPr>
          <a:xfrm rot="16200000" flipV="1">
            <a:off x="7040645" y="1274233"/>
            <a:ext cx="625309" cy="208027"/>
          </a:xfrm>
          <a:prstGeom prst="curvedConnector3">
            <a:avLst>
              <a:gd name="adj1" fmla="val 50000"/>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48" name="Curved Connector 47"/>
          <p:cNvCxnSpPr/>
          <p:nvPr/>
        </p:nvCxnSpPr>
        <p:spPr>
          <a:xfrm rot="16200000" flipV="1">
            <a:off x="7311945" y="1079844"/>
            <a:ext cx="500289" cy="188978"/>
          </a:xfrm>
          <a:prstGeom prst="curvedConnector3">
            <a:avLst>
              <a:gd name="adj1" fmla="val 50000"/>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0" name="Curved Connector 49"/>
          <p:cNvCxnSpPr/>
          <p:nvPr/>
        </p:nvCxnSpPr>
        <p:spPr>
          <a:xfrm rot="5400000" flipH="1" flipV="1">
            <a:off x="8226345" y="1070056"/>
            <a:ext cx="500289" cy="188978"/>
          </a:xfrm>
          <a:prstGeom prst="curvedConnector3">
            <a:avLst>
              <a:gd name="adj1" fmla="val 50000"/>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1" name="Curved Connector 50"/>
          <p:cNvCxnSpPr/>
          <p:nvPr/>
        </p:nvCxnSpPr>
        <p:spPr>
          <a:xfrm rot="5400000" flipH="1" flipV="1">
            <a:off x="8422532" y="1275441"/>
            <a:ext cx="625309" cy="208027"/>
          </a:xfrm>
          <a:prstGeom prst="curvedConnector3">
            <a:avLst>
              <a:gd name="adj1" fmla="val 50000"/>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5" name="Right Curve"/>
          <p:cNvCxnSpPr/>
          <p:nvPr/>
        </p:nvCxnSpPr>
        <p:spPr>
          <a:xfrm rot="16200000" flipV="1">
            <a:off x="3384394" y="3322240"/>
            <a:ext cx="612136" cy="119063"/>
          </a:xfrm>
          <a:prstGeom prst="curvedConnector3">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7" name="Right Middle Curve"/>
          <p:cNvCxnSpPr/>
          <p:nvPr/>
        </p:nvCxnSpPr>
        <p:spPr>
          <a:xfrm rot="16200000" flipV="1">
            <a:off x="3063400" y="3294537"/>
            <a:ext cx="612136" cy="119063"/>
          </a:xfrm>
          <a:prstGeom prst="curvedConnector3">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8" name="Left Middle curve"/>
          <p:cNvCxnSpPr/>
          <p:nvPr/>
        </p:nvCxnSpPr>
        <p:spPr>
          <a:xfrm rot="5400000" flipH="1" flipV="1">
            <a:off x="2606200" y="3294537"/>
            <a:ext cx="612136" cy="119063"/>
          </a:xfrm>
          <a:prstGeom prst="curvedConnector3">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9" name="Left Road curve"/>
          <p:cNvCxnSpPr/>
          <p:nvPr/>
        </p:nvCxnSpPr>
        <p:spPr>
          <a:xfrm rot="5400000" flipH="1" flipV="1">
            <a:off x="2268064" y="3368200"/>
            <a:ext cx="612136" cy="119063"/>
          </a:xfrm>
          <a:prstGeom prst="curvedConnector3">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grpSp>
        <p:nvGrpSpPr>
          <p:cNvPr id="29" name="Group 28"/>
          <p:cNvGrpSpPr/>
          <p:nvPr/>
        </p:nvGrpSpPr>
        <p:grpSpPr>
          <a:xfrm>
            <a:off x="-1752600" y="1066800"/>
            <a:ext cx="1461434" cy="840702"/>
            <a:chOff x="-2416581" y="1137444"/>
            <a:chExt cx="1461434" cy="840702"/>
          </a:xfrm>
        </p:grpSpPr>
        <p:pic>
          <p:nvPicPr>
            <p:cNvPr id="30" name="Picture 3" descr="C:\Users\PadillaA\AppData\Local\Microsoft\Windows\Temporary Internet Files\Content.IE5\66HAWHKO\MC900311116[1].wmf"/>
            <p:cNvPicPr>
              <a:picLocks noChangeAspect="1" noChangeArrowheads="1"/>
            </p:cNvPicPr>
            <p:nvPr/>
          </p:nvPicPr>
          <p:blipFill>
            <a:blip r:embed="rId7" cstate="print">
              <a:lum bright="-5000" contrast="-79000"/>
              <a:extLst>
                <a:ext uri="{28A0092B-C50C-407E-A947-70E740481C1C}">
                  <a14:useLocalDpi xmlns:a14="http://schemas.microsoft.com/office/drawing/2010/main" val="0"/>
                </a:ext>
              </a:extLst>
            </a:blip>
            <a:srcRect/>
            <a:stretch>
              <a:fillRect/>
            </a:stretch>
          </p:blipFill>
          <p:spPr bwMode="auto">
            <a:xfrm>
              <a:off x="-2416581" y="1137444"/>
              <a:ext cx="651629" cy="428814"/>
            </a:xfrm>
            <a:prstGeom prst="rect">
              <a:avLst/>
            </a:prstGeom>
            <a:noFill/>
          </p:spPr>
        </p:pic>
        <p:pic>
          <p:nvPicPr>
            <p:cNvPr id="31" name="Picture 3" descr="C:\Users\PadillaA\AppData\Local\Microsoft\Windows\Temporary Internet Files\Content.IE5\66HAWHKO\MC900311116[1].wmf"/>
            <p:cNvPicPr>
              <a:picLocks noChangeAspect="1" noChangeArrowheads="1"/>
            </p:cNvPicPr>
            <p:nvPr/>
          </p:nvPicPr>
          <p:blipFill>
            <a:blip r:embed="rId7" cstate="print">
              <a:lum bright="-5000" contrast="-79000"/>
              <a:extLst>
                <a:ext uri="{28A0092B-C50C-407E-A947-70E740481C1C}">
                  <a14:useLocalDpi xmlns:a14="http://schemas.microsoft.com/office/drawing/2010/main" val="0"/>
                </a:ext>
              </a:extLst>
            </a:blip>
            <a:srcRect/>
            <a:stretch>
              <a:fillRect/>
            </a:stretch>
          </p:blipFill>
          <p:spPr bwMode="auto">
            <a:xfrm>
              <a:off x="-2090766" y="1230836"/>
              <a:ext cx="1135619" cy="747310"/>
            </a:xfrm>
            <a:prstGeom prst="rect">
              <a:avLst/>
            </a:prstGeom>
            <a:noFill/>
          </p:spPr>
        </p:pic>
      </p:grpSp>
      <p:pic>
        <p:nvPicPr>
          <p:cNvPr id="32" name="Rain" descr="C:\Users\PadillaA\AppData\Local\Microsoft\Windows\Temporary Internet Files\Content.IE5\X79T7YBJ\MM900172539[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90875" y="2022872"/>
            <a:ext cx="1381125" cy="181285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Road Top"/>
          <p:cNvGrpSpPr/>
          <p:nvPr/>
        </p:nvGrpSpPr>
        <p:grpSpPr>
          <a:xfrm>
            <a:off x="2327953" y="3495496"/>
            <a:ext cx="1699148" cy="207788"/>
            <a:chOff x="2327953" y="3495496"/>
            <a:chExt cx="1699148" cy="207788"/>
          </a:xfrm>
          <a:gradFill flip="none" rotWithShape="1">
            <a:gsLst>
              <a:gs pos="0">
                <a:schemeClr val="bg2"/>
              </a:gs>
              <a:gs pos="33000">
                <a:schemeClr val="accent1"/>
              </a:gs>
              <a:gs pos="66000">
                <a:srgbClr val="FF0000"/>
              </a:gs>
              <a:gs pos="100000">
                <a:srgbClr val="FF0000"/>
              </a:gs>
            </a:gsLst>
            <a:lin ang="5460000" scaled="0"/>
            <a:tileRect/>
          </a:gradFill>
        </p:grpSpPr>
        <p:sp>
          <p:nvSpPr>
            <p:cNvPr id="41" name="Road Right"/>
            <p:cNvSpPr/>
            <p:nvPr/>
          </p:nvSpPr>
          <p:spPr>
            <a:xfrm rot="11596342">
              <a:off x="3191373" y="3505884"/>
              <a:ext cx="835728" cy="197400"/>
            </a:xfrm>
            <a:prstGeom prst="lef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ad Left"/>
            <p:cNvSpPr/>
            <p:nvPr/>
          </p:nvSpPr>
          <p:spPr>
            <a:xfrm rot="21023100">
              <a:off x="2327953" y="3495496"/>
              <a:ext cx="739665" cy="197400"/>
            </a:xfrm>
            <a:prstGeom prst="lef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Left Arrow 55"/>
          <p:cNvSpPr/>
          <p:nvPr/>
        </p:nvSpPr>
        <p:spPr>
          <a:xfrm rot="21173705">
            <a:off x="2737215" y="4184729"/>
            <a:ext cx="902771" cy="1797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Road Middle"/>
          <p:cNvGrpSpPr/>
          <p:nvPr/>
        </p:nvGrpSpPr>
        <p:grpSpPr>
          <a:xfrm>
            <a:off x="2272787" y="3795638"/>
            <a:ext cx="1825965" cy="427274"/>
            <a:chOff x="2272787" y="3799506"/>
            <a:chExt cx="1825965" cy="427274"/>
          </a:xfrm>
        </p:grpSpPr>
        <p:sp>
          <p:nvSpPr>
            <p:cNvPr id="61" name="Left Arrow 60"/>
            <p:cNvSpPr/>
            <p:nvPr/>
          </p:nvSpPr>
          <p:spPr>
            <a:xfrm rot="16401556">
              <a:off x="2182583" y="3980682"/>
              <a:ext cx="336302" cy="155893"/>
            </a:xfrm>
            <a:prstGeom prst="leftArrow">
              <a:avLst/>
            </a:prstGeom>
            <a:gradFill flip="none" rotWithShape="1">
              <a:gsLst>
                <a:gs pos="0">
                  <a:srgbClr val="FF0000"/>
                </a:gs>
                <a:gs pos="100000">
                  <a:srgbClr val="FF0000"/>
                </a:gs>
                <a:gs pos="100000">
                  <a:schemeClr val="bg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 Arrow 61"/>
            <p:cNvSpPr/>
            <p:nvPr/>
          </p:nvSpPr>
          <p:spPr>
            <a:xfrm rot="16200000">
              <a:off x="3814547" y="3905785"/>
              <a:ext cx="390484" cy="177926"/>
            </a:xfrm>
            <a:prstGeom prst="leftArrow">
              <a:avLst/>
            </a:prstGeom>
            <a:gradFill flip="none" rotWithShape="1">
              <a:gsLst>
                <a:gs pos="0">
                  <a:srgbClr val="FF0000"/>
                </a:gs>
                <a:gs pos="100000">
                  <a:srgbClr val="FF0000"/>
                </a:gs>
                <a:gs pos="100000">
                  <a:schemeClr val="bg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Rain" descr="C:\Users\PadillaA\AppData\Local\Microsoft\Windows\Temporary Internet Files\Content.IE5\X79T7YBJ\MM900172539[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71675" y="2132568"/>
            <a:ext cx="1381125" cy="181285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5" name="Picture 3" descr="C:\Users\PadillaA\AppData\Local\Microsoft\Windows\Temporary Internet Files\Content.IE5\66HAWHKO\MC900311116[1].wmf"/>
          <p:cNvPicPr>
            <a:picLocks noChangeAspect="1" noChangeArrowheads="1"/>
          </p:cNvPicPr>
          <p:nvPr/>
        </p:nvPicPr>
        <p:blipFill>
          <a:blip r:embed="rId7" cstate="print">
            <a:lum bright="-5000" contrast="-79000"/>
            <a:extLst>
              <a:ext uri="{28A0092B-C50C-407E-A947-70E740481C1C}">
                <a14:useLocalDpi xmlns:a14="http://schemas.microsoft.com/office/drawing/2010/main" val="0"/>
              </a:ext>
            </a:extLst>
          </a:blip>
          <a:srcRect/>
          <a:stretch>
            <a:fillRect/>
          </a:stretch>
        </p:blipFill>
        <p:spPr bwMode="auto">
          <a:xfrm>
            <a:off x="-2637504" y="1480002"/>
            <a:ext cx="991644" cy="652566"/>
          </a:xfrm>
          <a:prstGeom prst="rect">
            <a:avLst/>
          </a:prstGeom>
          <a:noFill/>
        </p:spPr>
      </p:pic>
      <p:pic>
        <p:nvPicPr>
          <p:cNvPr id="66" name="Picture 3" descr="C:\Users\PadillaA\AppData\Local\Microsoft\Windows\Temporary Internet Files\Content.IE5\66HAWHKO\MC900311116[1].wmf"/>
          <p:cNvPicPr>
            <a:picLocks noChangeAspect="1" noChangeArrowheads="1"/>
          </p:cNvPicPr>
          <p:nvPr/>
        </p:nvPicPr>
        <p:blipFill>
          <a:blip r:embed="rId7" cstate="print">
            <a:lum bright="-5000" contrast="-79000"/>
            <a:extLst>
              <a:ext uri="{28A0092B-C50C-407E-A947-70E740481C1C}">
                <a14:useLocalDpi xmlns:a14="http://schemas.microsoft.com/office/drawing/2010/main" val="0"/>
              </a:ext>
            </a:extLst>
          </a:blip>
          <a:srcRect/>
          <a:stretch>
            <a:fillRect/>
          </a:stretch>
        </p:blipFill>
        <p:spPr bwMode="auto">
          <a:xfrm>
            <a:off x="-2357892" y="787213"/>
            <a:ext cx="991644" cy="652566"/>
          </a:xfrm>
          <a:prstGeom prst="rect">
            <a:avLst/>
          </a:prstGeom>
          <a:noFill/>
        </p:spPr>
      </p:pic>
      <p:sp>
        <p:nvSpPr>
          <p:cNvPr id="68" name="Dirty Water"/>
          <p:cNvSpPr/>
          <p:nvPr/>
        </p:nvSpPr>
        <p:spPr>
          <a:xfrm>
            <a:off x="664408" y="4410845"/>
            <a:ext cx="746725"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506" h="376517">
                <a:moveTo>
                  <a:pt x="620164"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20164" y="0"/>
                </a:lnTo>
                <a:close/>
              </a:path>
            </a:pathLst>
          </a:custGeom>
          <a:solidFill>
            <a:srgbClr val="F9AA1B"/>
          </a:solidFill>
          <a:ln>
            <a:solidFill>
              <a:srgbClr val="F9A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 Arrow 63"/>
          <p:cNvSpPr/>
          <p:nvPr/>
        </p:nvSpPr>
        <p:spPr>
          <a:xfrm rot="21173705">
            <a:off x="1531650" y="4322341"/>
            <a:ext cx="902771" cy="1797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Users\SchwartzC\Dropbox\Work\rumson-wx-06251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1719" y="3978077"/>
            <a:ext cx="3607247" cy="2705710"/>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Curved Connector 36"/>
          <p:cNvCxnSpPr/>
          <p:nvPr/>
        </p:nvCxnSpPr>
        <p:spPr>
          <a:xfrm rot="16200000" flipV="1">
            <a:off x="415547" y="3849324"/>
            <a:ext cx="625309" cy="208027"/>
          </a:xfrm>
          <a:prstGeom prst="curvedConnector3">
            <a:avLst>
              <a:gd name="adj1" fmla="val 50000"/>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38" name="Curved Connector 37"/>
          <p:cNvCxnSpPr/>
          <p:nvPr/>
        </p:nvCxnSpPr>
        <p:spPr>
          <a:xfrm rot="5400000" flipH="1" flipV="1">
            <a:off x="1045842" y="3810522"/>
            <a:ext cx="625309" cy="208027"/>
          </a:xfrm>
          <a:prstGeom prst="curvedConnector3">
            <a:avLst>
              <a:gd name="adj1" fmla="val 41270"/>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722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33333E-6 -1.48148E-6 L -0.10833 -0.03796 " pathEditMode="relative" rAng="0" ptsTypes="AA">
                                      <p:cBhvr>
                                        <p:cTn id="6" dur="2000" fill="hold"/>
                                        <p:tgtEl>
                                          <p:spTgt spid="8"/>
                                        </p:tgtEl>
                                        <p:attrNameLst>
                                          <p:attrName>ppt_x</p:attrName>
                                          <p:attrName>ppt_y</p:attrName>
                                        </p:attrNameLst>
                                      </p:cBhvr>
                                      <p:rCtr x="-5417" y="-1898"/>
                                    </p:animMotion>
                                  </p:childTnLst>
                                </p:cTn>
                              </p:par>
                              <p:par>
                                <p:cTn id="7" presetID="63" presetClass="path" presetSubtype="0" accel="50000" decel="50000" fill="hold" nodeType="withEffect">
                                  <p:stCondLst>
                                    <p:cond delay="0"/>
                                  </p:stCondLst>
                                  <p:childTnLst>
                                    <p:animMotion origin="layout" path="M -3.33333E-6 -1.11111E-6 L 0.09566 -0.04583 " pathEditMode="relative" rAng="0" ptsTypes="AA">
                                      <p:cBhvr>
                                        <p:cTn id="8" dur="2000" fill="hold"/>
                                        <p:tgtEl>
                                          <p:spTgt spid="10"/>
                                        </p:tgtEl>
                                        <p:attrNameLst>
                                          <p:attrName>ppt_x</p:attrName>
                                          <p:attrName>ppt_y</p:attrName>
                                        </p:attrNameLst>
                                      </p:cBhvr>
                                      <p:rCtr x="4774" y="-2292"/>
                                    </p:animMotion>
                                  </p:childTnLst>
                                </p:cTn>
                              </p:par>
                            </p:childTnLst>
                          </p:cTn>
                        </p:par>
                        <p:par>
                          <p:cTn id="9" fill="hold">
                            <p:stCondLst>
                              <p:cond delay="2000"/>
                            </p:stCondLst>
                            <p:childTnLst>
                              <p:par>
                                <p:cTn id="10" presetID="2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1000"/>
                                        <p:tgtEl>
                                          <p:spTgt spid="24"/>
                                        </p:tgtEl>
                                      </p:cBhvr>
                                    </p:animEffect>
                                  </p:childTnLst>
                                </p:cTn>
                              </p:par>
                            </p:childTnLst>
                          </p:cTn>
                        </p:par>
                        <p:par>
                          <p:cTn id="16" fill="hold">
                            <p:stCondLst>
                              <p:cond delay="3000"/>
                            </p:stCondLst>
                            <p:childTnLst>
                              <p:par>
                                <p:cTn id="17" presetID="26" presetClass="emph" presetSubtype="0" repeatCount="4000" fill="hold" grpId="1" nodeType="afterEffect">
                                  <p:stCondLst>
                                    <p:cond delay="0"/>
                                  </p:stCondLst>
                                  <p:childTnLst>
                                    <p:animEffect transition="out" filter="fade">
                                      <p:cBhvr>
                                        <p:cTn id="18" dur="1025" tmFilter="0, 0; .2, .5; .8, .5; 1, 0"/>
                                        <p:tgtEl>
                                          <p:spTgt spid="14"/>
                                        </p:tgtEl>
                                      </p:cBhvr>
                                    </p:animEffect>
                                    <p:animScale>
                                      <p:cBhvr>
                                        <p:cTn id="19" dur="513" autoRev="1" fill="hold"/>
                                        <p:tgtEl>
                                          <p:spTgt spid="14"/>
                                        </p:tgtEl>
                                      </p:cBhvr>
                                      <p:by x="105000" y="105000"/>
                                    </p:animScale>
                                  </p:childTnLst>
                                </p:cTn>
                              </p:par>
                              <p:par>
                                <p:cTn id="20" presetID="26" presetClass="emph" presetSubtype="0" repeatCount="4000" fill="hold" grpId="1" nodeType="withEffect">
                                  <p:stCondLst>
                                    <p:cond delay="0"/>
                                  </p:stCondLst>
                                  <p:childTnLst>
                                    <p:animEffect transition="out" filter="fade">
                                      <p:cBhvr>
                                        <p:cTn id="21" dur="1000" tmFilter="0, 0; .2, .5; .8, .5; 1, 0"/>
                                        <p:tgtEl>
                                          <p:spTgt spid="24"/>
                                        </p:tgtEl>
                                      </p:cBhvr>
                                    </p:animEffect>
                                    <p:animScale>
                                      <p:cBhvr>
                                        <p:cTn id="22" dur="500" autoRev="1" fill="hold"/>
                                        <p:tgtEl>
                                          <p:spTgt spid="2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4"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down)">
                                      <p:cBhvr>
                                        <p:cTn id="30" dur="500"/>
                                        <p:tgtEl>
                                          <p:spTgt spid="51"/>
                                        </p:tgtEl>
                                      </p:cBhvr>
                                    </p:animEffect>
                                  </p:childTnLst>
                                </p:cTn>
                              </p:par>
                              <p:par>
                                <p:cTn id="31" presetID="22" presetClass="entr" presetSubtype="4" fill="hold" nodeType="withEffect">
                                  <p:stCondLst>
                                    <p:cond delay="30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nodeType="withEffect">
                                  <p:stCondLst>
                                    <p:cond delay="30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par>
                                <p:cTn id="37" presetID="22" presetClass="entr" presetSubtype="4" fill="hold" nodeType="withEffect">
                                  <p:stCondLst>
                                    <p:cond delay="300"/>
                                  </p:stCondLst>
                                  <p:childTnLst>
                                    <p:set>
                                      <p:cBhvr>
                                        <p:cTn id="38" dur="1" fill="hold">
                                          <p:stCondLst>
                                            <p:cond delay="0"/>
                                          </p:stCondLst>
                                        </p:cTn>
                                        <p:tgtEl>
                                          <p:spTgt spid="59"/>
                                        </p:tgtEl>
                                        <p:attrNameLst>
                                          <p:attrName>style.visibility</p:attrName>
                                        </p:attrNameLst>
                                      </p:cBhvr>
                                      <p:to>
                                        <p:strVal val="visible"/>
                                      </p:to>
                                    </p:set>
                                    <p:animEffect transition="in" filter="wipe(down)">
                                      <p:cBhvr>
                                        <p:cTn id="39" dur="500"/>
                                        <p:tgtEl>
                                          <p:spTgt spid="59"/>
                                        </p:tgtEl>
                                      </p:cBhvr>
                                    </p:animEffect>
                                  </p:childTnLst>
                                </p:cTn>
                              </p:par>
                              <p:par>
                                <p:cTn id="40" presetID="22" presetClass="entr" presetSubtype="4" fill="hold" nodeType="withEffect">
                                  <p:stCondLst>
                                    <p:cond delay="30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par>
                                <p:cTn id="43" presetID="22" presetClass="entr" presetSubtype="4" fill="hold" nodeType="withEffect">
                                  <p:stCondLst>
                                    <p:cond delay="300"/>
                                  </p:stCondLst>
                                  <p:childTnLst>
                                    <p:set>
                                      <p:cBhvr>
                                        <p:cTn id="44" dur="1" fill="hold">
                                          <p:stCondLst>
                                            <p:cond delay="0"/>
                                          </p:stCondLst>
                                        </p:cTn>
                                        <p:tgtEl>
                                          <p:spTgt spid="57"/>
                                        </p:tgtEl>
                                        <p:attrNameLst>
                                          <p:attrName>style.visibility</p:attrName>
                                        </p:attrNameLst>
                                      </p:cBhvr>
                                      <p:to>
                                        <p:strVal val="visible"/>
                                      </p:to>
                                    </p:set>
                                    <p:animEffect transition="in" filter="wipe(down)">
                                      <p:cBhvr>
                                        <p:cTn id="45" dur="500"/>
                                        <p:tgtEl>
                                          <p:spTgt spid="57"/>
                                        </p:tgtEl>
                                      </p:cBhvr>
                                    </p:animEffect>
                                  </p:childTnLst>
                                </p:cTn>
                              </p:par>
                              <p:par>
                                <p:cTn id="46" presetID="22" presetClass="entr" presetSubtype="4" fill="hold" nodeType="withEffect">
                                  <p:stCondLst>
                                    <p:cond delay="300"/>
                                  </p:stCondLst>
                                  <p:childTnLst>
                                    <p:set>
                                      <p:cBhvr>
                                        <p:cTn id="47" dur="1" fill="hold">
                                          <p:stCondLst>
                                            <p:cond delay="0"/>
                                          </p:stCondLst>
                                        </p:cTn>
                                        <p:tgtEl>
                                          <p:spTgt spid="55"/>
                                        </p:tgtEl>
                                        <p:attrNameLst>
                                          <p:attrName>style.visibility</p:attrName>
                                        </p:attrNameLst>
                                      </p:cBhvr>
                                      <p:to>
                                        <p:strVal val="visible"/>
                                      </p:to>
                                    </p:set>
                                    <p:animEffect transition="in" filter="wipe(down)">
                                      <p:cBhvr>
                                        <p:cTn id="48" dur="500"/>
                                        <p:tgtEl>
                                          <p:spTgt spid="55"/>
                                        </p:tgtEl>
                                      </p:cBhvr>
                                    </p:animEffect>
                                  </p:childTnLst>
                                </p:cTn>
                              </p:par>
                            </p:childTnLst>
                          </p:cTn>
                        </p:par>
                        <p:par>
                          <p:cTn id="49" fill="hold">
                            <p:stCondLst>
                              <p:cond delay="800"/>
                            </p:stCondLst>
                            <p:childTnLst>
                              <p:par>
                                <p:cTn id="50" presetID="26" presetClass="emph" presetSubtype="0" repeatCount="4000" fill="hold" nodeType="afterEffect">
                                  <p:stCondLst>
                                    <p:cond delay="0"/>
                                  </p:stCondLst>
                                  <p:childTnLst>
                                    <p:animEffect transition="out" filter="fade">
                                      <p:cBhvr>
                                        <p:cTn id="51" dur="1000" tmFilter="0, 0; .2, .5; .8, .5; 1, 0"/>
                                        <p:tgtEl>
                                          <p:spTgt spid="26"/>
                                        </p:tgtEl>
                                      </p:cBhvr>
                                    </p:animEffect>
                                    <p:animScale>
                                      <p:cBhvr>
                                        <p:cTn id="52" dur="500" autoRev="1" fill="hold"/>
                                        <p:tgtEl>
                                          <p:spTgt spid="26"/>
                                        </p:tgtEl>
                                      </p:cBhvr>
                                      <p:by x="105000" y="105000"/>
                                    </p:animScale>
                                  </p:childTnLst>
                                </p:cTn>
                              </p:par>
                              <p:par>
                                <p:cTn id="53" presetID="26" presetClass="emph" presetSubtype="0" repeatCount="4000" fill="hold" nodeType="withEffect">
                                  <p:stCondLst>
                                    <p:cond delay="0"/>
                                  </p:stCondLst>
                                  <p:childTnLst>
                                    <p:animEffect transition="out" filter="fade">
                                      <p:cBhvr>
                                        <p:cTn id="54" dur="1000" tmFilter="0, 0; .2, .5; .8, .5; 1, 0"/>
                                        <p:tgtEl>
                                          <p:spTgt spid="51"/>
                                        </p:tgtEl>
                                      </p:cBhvr>
                                    </p:animEffect>
                                    <p:animScale>
                                      <p:cBhvr>
                                        <p:cTn id="55" dur="500" autoRev="1" fill="hold"/>
                                        <p:tgtEl>
                                          <p:spTgt spid="51"/>
                                        </p:tgtEl>
                                      </p:cBhvr>
                                      <p:by x="105000" y="105000"/>
                                    </p:animScale>
                                  </p:childTnLst>
                                </p:cTn>
                              </p:par>
                              <p:par>
                                <p:cTn id="56" presetID="26" presetClass="emph" presetSubtype="0" repeatCount="4000" fill="hold" nodeType="withEffect">
                                  <p:stCondLst>
                                    <p:cond delay="0"/>
                                  </p:stCondLst>
                                  <p:childTnLst>
                                    <p:animEffect transition="out" filter="fade">
                                      <p:cBhvr>
                                        <p:cTn id="57" dur="1000" tmFilter="0, 0; .2, .5; .8, .5; 1, 0"/>
                                        <p:tgtEl>
                                          <p:spTgt spid="48"/>
                                        </p:tgtEl>
                                      </p:cBhvr>
                                    </p:animEffect>
                                    <p:animScale>
                                      <p:cBhvr>
                                        <p:cTn id="58" dur="500" autoRev="1" fill="hold"/>
                                        <p:tgtEl>
                                          <p:spTgt spid="48"/>
                                        </p:tgtEl>
                                      </p:cBhvr>
                                      <p:by x="105000" y="105000"/>
                                    </p:animScale>
                                  </p:childTnLst>
                                </p:cTn>
                              </p:par>
                              <p:par>
                                <p:cTn id="59" presetID="26" presetClass="emph" presetSubtype="0" repeatCount="4000" fill="hold" nodeType="withEffect">
                                  <p:stCondLst>
                                    <p:cond delay="0"/>
                                  </p:stCondLst>
                                  <p:childTnLst>
                                    <p:animEffect transition="out" filter="fade">
                                      <p:cBhvr>
                                        <p:cTn id="60" dur="1000" tmFilter="0, 0; .2, .5; .8, .5; 1, 0"/>
                                        <p:tgtEl>
                                          <p:spTgt spid="50"/>
                                        </p:tgtEl>
                                      </p:cBhvr>
                                    </p:animEffect>
                                    <p:animScale>
                                      <p:cBhvr>
                                        <p:cTn id="61" dur="500" autoRev="1" fill="hold"/>
                                        <p:tgtEl>
                                          <p:spTgt spid="50"/>
                                        </p:tgtEl>
                                      </p:cBhvr>
                                      <p:by x="105000" y="105000"/>
                                    </p:animScale>
                                  </p:childTnLst>
                                </p:cTn>
                              </p:par>
                              <p:par>
                                <p:cTn id="62" presetID="26" presetClass="emph" presetSubtype="0" repeatCount="4000" fill="hold" nodeType="withEffect">
                                  <p:stCondLst>
                                    <p:cond delay="0"/>
                                  </p:stCondLst>
                                  <p:childTnLst>
                                    <p:animEffect transition="out" filter="fade">
                                      <p:cBhvr>
                                        <p:cTn id="63" dur="1000" tmFilter="0, 0; .2, .5; .8, .5; 1, 0"/>
                                        <p:tgtEl>
                                          <p:spTgt spid="59"/>
                                        </p:tgtEl>
                                      </p:cBhvr>
                                    </p:animEffect>
                                    <p:animScale>
                                      <p:cBhvr>
                                        <p:cTn id="64" dur="500" autoRev="1" fill="hold"/>
                                        <p:tgtEl>
                                          <p:spTgt spid="59"/>
                                        </p:tgtEl>
                                      </p:cBhvr>
                                      <p:by x="105000" y="105000"/>
                                    </p:animScale>
                                  </p:childTnLst>
                                </p:cTn>
                              </p:par>
                              <p:par>
                                <p:cTn id="65" presetID="26" presetClass="emph" presetSubtype="0" repeatCount="4000" fill="hold" nodeType="withEffect">
                                  <p:stCondLst>
                                    <p:cond delay="0"/>
                                  </p:stCondLst>
                                  <p:childTnLst>
                                    <p:animEffect transition="out" filter="fade">
                                      <p:cBhvr>
                                        <p:cTn id="66" dur="1000" tmFilter="0, 0; .2, .5; .8, .5; 1, 0"/>
                                        <p:tgtEl>
                                          <p:spTgt spid="58"/>
                                        </p:tgtEl>
                                      </p:cBhvr>
                                    </p:animEffect>
                                    <p:animScale>
                                      <p:cBhvr>
                                        <p:cTn id="67" dur="500" autoRev="1" fill="hold"/>
                                        <p:tgtEl>
                                          <p:spTgt spid="58"/>
                                        </p:tgtEl>
                                      </p:cBhvr>
                                      <p:by x="105000" y="105000"/>
                                    </p:animScale>
                                  </p:childTnLst>
                                </p:cTn>
                              </p:par>
                              <p:par>
                                <p:cTn id="68" presetID="26" presetClass="emph" presetSubtype="0" repeatCount="4000" fill="hold" nodeType="withEffect">
                                  <p:stCondLst>
                                    <p:cond delay="0"/>
                                  </p:stCondLst>
                                  <p:childTnLst>
                                    <p:animEffect transition="out" filter="fade">
                                      <p:cBhvr>
                                        <p:cTn id="69" dur="1000" tmFilter="0, 0; .2, .5; .8, .5; 1, 0"/>
                                        <p:tgtEl>
                                          <p:spTgt spid="57"/>
                                        </p:tgtEl>
                                      </p:cBhvr>
                                    </p:animEffect>
                                    <p:animScale>
                                      <p:cBhvr>
                                        <p:cTn id="70" dur="500" autoRev="1" fill="hold"/>
                                        <p:tgtEl>
                                          <p:spTgt spid="57"/>
                                        </p:tgtEl>
                                      </p:cBhvr>
                                      <p:by x="105000" y="105000"/>
                                    </p:animScale>
                                  </p:childTnLst>
                                </p:cTn>
                              </p:par>
                              <p:par>
                                <p:cTn id="71" presetID="26" presetClass="emph" presetSubtype="0" repeatCount="4000" fill="hold" nodeType="withEffect">
                                  <p:stCondLst>
                                    <p:cond delay="0"/>
                                  </p:stCondLst>
                                  <p:childTnLst>
                                    <p:animEffect transition="out" filter="fade">
                                      <p:cBhvr>
                                        <p:cTn id="72" dur="1000" tmFilter="0, 0; .2, .5; .8, .5; 1, 0"/>
                                        <p:tgtEl>
                                          <p:spTgt spid="55"/>
                                        </p:tgtEl>
                                      </p:cBhvr>
                                    </p:animEffect>
                                    <p:animScale>
                                      <p:cBhvr>
                                        <p:cTn id="73" dur="500" autoRev="1" fill="hold"/>
                                        <p:tgtEl>
                                          <p:spTgt spid="55"/>
                                        </p:tgtEl>
                                      </p:cBhvr>
                                      <p:by x="105000" y="105000"/>
                                    </p:animScale>
                                  </p:childTnLst>
                                </p:cTn>
                              </p:par>
                              <p:par>
                                <p:cTn id="74" presetID="32" presetClass="emph" presetSubtype="0" repeatCount="4000" fill="hold" nodeType="withEffect">
                                  <p:stCondLst>
                                    <p:cond delay="0"/>
                                  </p:stCondLst>
                                  <p:childTnLst>
                                    <p:animRot by="120000">
                                      <p:cBhvr>
                                        <p:cTn id="75" dur="100" fill="hold">
                                          <p:stCondLst>
                                            <p:cond delay="0"/>
                                          </p:stCondLst>
                                        </p:cTn>
                                        <p:tgtEl>
                                          <p:spTgt spid="26"/>
                                        </p:tgtEl>
                                        <p:attrNameLst>
                                          <p:attrName>r</p:attrName>
                                        </p:attrNameLst>
                                      </p:cBhvr>
                                    </p:animRot>
                                    <p:animRot by="-240000">
                                      <p:cBhvr>
                                        <p:cTn id="76" dur="200" fill="hold">
                                          <p:stCondLst>
                                            <p:cond delay="200"/>
                                          </p:stCondLst>
                                        </p:cTn>
                                        <p:tgtEl>
                                          <p:spTgt spid="26"/>
                                        </p:tgtEl>
                                        <p:attrNameLst>
                                          <p:attrName>r</p:attrName>
                                        </p:attrNameLst>
                                      </p:cBhvr>
                                    </p:animRot>
                                    <p:animRot by="240000">
                                      <p:cBhvr>
                                        <p:cTn id="77" dur="200" fill="hold">
                                          <p:stCondLst>
                                            <p:cond delay="400"/>
                                          </p:stCondLst>
                                        </p:cTn>
                                        <p:tgtEl>
                                          <p:spTgt spid="26"/>
                                        </p:tgtEl>
                                        <p:attrNameLst>
                                          <p:attrName>r</p:attrName>
                                        </p:attrNameLst>
                                      </p:cBhvr>
                                    </p:animRot>
                                    <p:animRot by="-240000">
                                      <p:cBhvr>
                                        <p:cTn id="78" dur="200" fill="hold">
                                          <p:stCondLst>
                                            <p:cond delay="600"/>
                                          </p:stCondLst>
                                        </p:cTn>
                                        <p:tgtEl>
                                          <p:spTgt spid="26"/>
                                        </p:tgtEl>
                                        <p:attrNameLst>
                                          <p:attrName>r</p:attrName>
                                        </p:attrNameLst>
                                      </p:cBhvr>
                                    </p:animRot>
                                    <p:animRot by="120000">
                                      <p:cBhvr>
                                        <p:cTn id="79" dur="200" fill="hold">
                                          <p:stCondLst>
                                            <p:cond delay="800"/>
                                          </p:stCondLst>
                                        </p:cTn>
                                        <p:tgtEl>
                                          <p:spTgt spid="26"/>
                                        </p:tgtEl>
                                        <p:attrNameLst>
                                          <p:attrName>r</p:attrName>
                                        </p:attrNameLst>
                                      </p:cBhvr>
                                    </p:animRot>
                                  </p:childTnLst>
                                </p:cTn>
                              </p:par>
                              <p:par>
                                <p:cTn id="80" presetID="32" presetClass="emph" presetSubtype="0" repeatCount="4000" fill="hold" nodeType="withEffect">
                                  <p:stCondLst>
                                    <p:cond delay="0"/>
                                  </p:stCondLst>
                                  <p:childTnLst>
                                    <p:animRot by="120000">
                                      <p:cBhvr>
                                        <p:cTn id="81" dur="100" fill="hold">
                                          <p:stCondLst>
                                            <p:cond delay="0"/>
                                          </p:stCondLst>
                                        </p:cTn>
                                        <p:tgtEl>
                                          <p:spTgt spid="51"/>
                                        </p:tgtEl>
                                        <p:attrNameLst>
                                          <p:attrName>r</p:attrName>
                                        </p:attrNameLst>
                                      </p:cBhvr>
                                    </p:animRot>
                                    <p:animRot by="-240000">
                                      <p:cBhvr>
                                        <p:cTn id="82" dur="200" fill="hold">
                                          <p:stCondLst>
                                            <p:cond delay="200"/>
                                          </p:stCondLst>
                                        </p:cTn>
                                        <p:tgtEl>
                                          <p:spTgt spid="51"/>
                                        </p:tgtEl>
                                        <p:attrNameLst>
                                          <p:attrName>r</p:attrName>
                                        </p:attrNameLst>
                                      </p:cBhvr>
                                    </p:animRot>
                                    <p:animRot by="240000">
                                      <p:cBhvr>
                                        <p:cTn id="83" dur="200" fill="hold">
                                          <p:stCondLst>
                                            <p:cond delay="400"/>
                                          </p:stCondLst>
                                        </p:cTn>
                                        <p:tgtEl>
                                          <p:spTgt spid="51"/>
                                        </p:tgtEl>
                                        <p:attrNameLst>
                                          <p:attrName>r</p:attrName>
                                        </p:attrNameLst>
                                      </p:cBhvr>
                                    </p:animRot>
                                    <p:animRot by="-240000">
                                      <p:cBhvr>
                                        <p:cTn id="84" dur="200" fill="hold">
                                          <p:stCondLst>
                                            <p:cond delay="600"/>
                                          </p:stCondLst>
                                        </p:cTn>
                                        <p:tgtEl>
                                          <p:spTgt spid="51"/>
                                        </p:tgtEl>
                                        <p:attrNameLst>
                                          <p:attrName>r</p:attrName>
                                        </p:attrNameLst>
                                      </p:cBhvr>
                                    </p:animRot>
                                    <p:animRot by="120000">
                                      <p:cBhvr>
                                        <p:cTn id="85" dur="200" fill="hold">
                                          <p:stCondLst>
                                            <p:cond delay="800"/>
                                          </p:stCondLst>
                                        </p:cTn>
                                        <p:tgtEl>
                                          <p:spTgt spid="51"/>
                                        </p:tgtEl>
                                        <p:attrNameLst>
                                          <p:attrName>r</p:attrName>
                                        </p:attrNameLst>
                                      </p:cBhvr>
                                    </p:animRot>
                                  </p:childTnLst>
                                </p:cTn>
                              </p:par>
                              <p:par>
                                <p:cTn id="86" presetID="32" presetClass="emph" presetSubtype="0" repeatCount="4000" fill="hold" nodeType="withEffect">
                                  <p:stCondLst>
                                    <p:cond delay="0"/>
                                  </p:stCondLst>
                                  <p:childTnLst>
                                    <p:animRot by="120000">
                                      <p:cBhvr>
                                        <p:cTn id="87" dur="100" fill="hold">
                                          <p:stCondLst>
                                            <p:cond delay="0"/>
                                          </p:stCondLst>
                                        </p:cTn>
                                        <p:tgtEl>
                                          <p:spTgt spid="48"/>
                                        </p:tgtEl>
                                        <p:attrNameLst>
                                          <p:attrName>r</p:attrName>
                                        </p:attrNameLst>
                                      </p:cBhvr>
                                    </p:animRot>
                                    <p:animRot by="-240000">
                                      <p:cBhvr>
                                        <p:cTn id="88" dur="200" fill="hold">
                                          <p:stCondLst>
                                            <p:cond delay="200"/>
                                          </p:stCondLst>
                                        </p:cTn>
                                        <p:tgtEl>
                                          <p:spTgt spid="48"/>
                                        </p:tgtEl>
                                        <p:attrNameLst>
                                          <p:attrName>r</p:attrName>
                                        </p:attrNameLst>
                                      </p:cBhvr>
                                    </p:animRot>
                                    <p:animRot by="240000">
                                      <p:cBhvr>
                                        <p:cTn id="89" dur="200" fill="hold">
                                          <p:stCondLst>
                                            <p:cond delay="400"/>
                                          </p:stCondLst>
                                        </p:cTn>
                                        <p:tgtEl>
                                          <p:spTgt spid="48"/>
                                        </p:tgtEl>
                                        <p:attrNameLst>
                                          <p:attrName>r</p:attrName>
                                        </p:attrNameLst>
                                      </p:cBhvr>
                                    </p:animRot>
                                    <p:animRot by="-240000">
                                      <p:cBhvr>
                                        <p:cTn id="90" dur="200" fill="hold">
                                          <p:stCondLst>
                                            <p:cond delay="600"/>
                                          </p:stCondLst>
                                        </p:cTn>
                                        <p:tgtEl>
                                          <p:spTgt spid="48"/>
                                        </p:tgtEl>
                                        <p:attrNameLst>
                                          <p:attrName>r</p:attrName>
                                        </p:attrNameLst>
                                      </p:cBhvr>
                                    </p:animRot>
                                    <p:animRot by="120000">
                                      <p:cBhvr>
                                        <p:cTn id="91" dur="200" fill="hold">
                                          <p:stCondLst>
                                            <p:cond delay="800"/>
                                          </p:stCondLst>
                                        </p:cTn>
                                        <p:tgtEl>
                                          <p:spTgt spid="48"/>
                                        </p:tgtEl>
                                        <p:attrNameLst>
                                          <p:attrName>r</p:attrName>
                                        </p:attrNameLst>
                                      </p:cBhvr>
                                    </p:animRot>
                                  </p:childTnLst>
                                </p:cTn>
                              </p:par>
                              <p:par>
                                <p:cTn id="92" presetID="32" presetClass="emph" presetSubtype="0" repeatCount="4000" fill="hold" nodeType="withEffect">
                                  <p:stCondLst>
                                    <p:cond delay="0"/>
                                  </p:stCondLst>
                                  <p:childTnLst>
                                    <p:animRot by="120000">
                                      <p:cBhvr>
                                        <p:cTn id="93" dur="100" fill="hold">
                                          <p:stCondLst>
                                            <p:cond delay="0"/>
                                          </p:stCondLst>
                                        </p:cTn>
                                        <p:tgtEl>
                                          <p:spTgt spid="50"/>
                                        </p:tgtEl>
                                        <p:attrNameLst>
                                          <p:attrName>r</p:attrName>
                                        </p:attrNameLst>
                                      </p:cBhvr>
                                    </p:animRot>
                                    <p:animRot by="-240000">
                                      <p:cBhvr>
                                        <p:cTn id="94" dur="200" fill="hold">
                                          <p:stCondLst>
                                            <p:cond delay="200"/>
                                          </p:stCondLst>
                                        </p:cTn>
                                        <p:tgtEl>
                                          <p:spTgt spid="50"/>
                                        </p:tgtEl>
                                        <p:attrNameLst>
                                          <p:attrName>r</p:attrName>
                                        </p:attrNameLst>
                                      </p:cBhvr>
                                    </p:animRot>
                                    <p:animRot by="240000">
                                      <p:cBhvr>
                                        <p:cTn id="95" dur="200" fill="hold">
                                          <p:stCondLst>
                                            <p:cond delay="400"/>
                                          </p:stCondLst>
                                        </p:cTn>
                                        <p:tgtEl>
                                          <p:spTgt spid="50"/>
                                        </p:tgtEl>
                                        <p:attrNameLst>
                                          <p:attrName>r</p:attrName>
                                        </p:attrNameLst>
                                      </p:cBhvr>
                                    </p:animRot>
                                    <p:animRot by="-240000">
                                      <p:cBhvr>
                                        <p:cTn id="96" dur="200" fill="hold">
                                          <p:stCondLst>
                                            <p:cond delay="600"/>
                                          </p:stCondLst>
                                        </p:cTn>
                                        <p:tgtEl>
                                          <p:spTgt spid="50"/>
                                        </p:tgtEl>
                                        <p:attrNameLst>
                                          <p:attrName>r</p:attrName>
                                        </p:attrNameLst>
                                      </p:cBhvr>
                                    </p:animRot>
                                    <p:animRot by="120000">
                                      <p:cBhvr>
                                        <p:cTn id="97" dur="200" fill="hold">
                                          <p:stCondLst>
                                            <p:cond delay="800"/>
                                          </p:stCondLst>
                                        </p:cTn>
                                        <p:tgtEl>
                                          <p:spTgt spid="50"/>
                                        </p:tgtEl>
                                        <p:attrNameLst>
                                          <p:attrName>r</p:attrName>
                                        </p:attrNameLst>
                                      </p:cBhvr>
                                    </p:animRot>
                                  </p:childTnLst>
                                </p:cTn>
                              </p:par>
                              <p:par>
                                <p:cTn id="98" presetID="32" presetClass="emph" presetSubtype="0" repeatCount="4000" fill="hold" nodeType="withEffect">
                                  <p:stCondLst>
                                    <p:cond delay="0"/>
                                  </p:stCondLst>
                                  <p:childTnLst>
                                    <p:animRot by="120000">
                                      <p:cBhvr>
                                        <p:cTn id="99" dur="100" fill="hold">
                                          <p:stCondLst>
                                            <p:cond delay="0"/>
                                          </p:stCondLst>
                                        </p:cTn>
                                        <p:tgtEl>
                                          <p:spTgt spid="59"/>
                                        </p:tgtEl>
                                        <p:attrNameLst>
                                          <p:attrName>r</p:attrName>
                                        </p:attrNameLst>
                                      </p:cBhvr>
                                    </p:animRot>
                                    <p:animRot by="-240000">
                                      <p:cBhvr>
                                        <p:cTn id="100" dur="200" fill="hold">
                                          <p:stCondLst>
                                            <p:cond delay="200"/>
                                          </p:stCondLst>
                                        </p:cTn>
                                        <p:tgtEl>
                                          <p:spTgt spid="59"/>
                                        </p:tgtEl>
                                        <p:attrNameLst>
                                          <p:attrName>r</p:attrName>
                                        </p:attrNameLst>
                                      </p:cBhvr>
                                    </p:animRot>
                                    <p:animRot by="240000">
                                      <p:cBhvr>
                                        <p:cTn id="101" dur="200" fill="hold">
                                          <p:stCondLst>
                                            <p:cond delay="400"/>
                                          </p:stCondLst>
                                        </p:cTn>
                                        <p:tgtEl>
                                          <p:spTgt spid="59"/>
                                        </p:tgtEl>
                                        <p:attrNameLst>
                                          <p:attrName>r</p:attrName>
                                        </p:attrNameLst>
                                      </p:cBhvr>
                                    </p:animRot>
                                    <p:animRot by="-240000">
                                      <p:cBhvr>
                                        <p:cTn id="102" dur="200" fill="hold">
                                          <p:stCondLst>
                                            <p:cond delay="600"/>
                                          </p:stCondLst>
                                        </p:cTn>
                                        <p:tgtEl>
                                          <p:spTgt spid="59"/>
                                        </p:tgtEl>
                                        <p:attrNameLst>
                                          <p:attrName>r</p:attrName>
                                        </p:attrNameLst>
                                      </p:cBhvr>
                                    </p:animRot>
                                    <p:animRot by="120000">
                                      <p:cBhvr>
                                        <p:cTn id="103" dur="200" fill="hold">
                                          <p:stCondLst>
                                            <p:cond delay="800"/>
                                          </p:stCondLst>
                                        </p:cTn>
                                        <p:tgtEl>
                                          <p:spTgt spid="59"/>
                                        </p:tgtEl>
                                        <p:attrNameLst>
                                          <p:attrName>r</p:attrName>
                                        </p:attrNameLst>
                                      </p:cBhvr>
                                    </p:animRot>
                                  </p:childTnLst>
                                </p:cTn>
                              </p:par>
                              <p:par>
                                <p:cTn id="104" presetID="32" presetClass="emph" presetSubtype="0" repeatCount="4000" fill="hold" nodeType="withEffect">
                                  <p:stCondLst>
                                    <p:cond delay="0"/>
                                  </p:stCondLst>
                                  <p:childTnLst>
                                    <p:animRot by="120000">
                                      <p:cBhvr>
                                        <p:cTn id="105" dur="100" fill="hold">
                                          <p:stCondLst>
                                            <p:cond delay="0"/>
                                          </p:stCondLst>
                                        </p:cTn>
                                        <p:tgtEl>
                                          <p:spTgt spid="58"/>
                                        </p:tgtEl>
                                        <p:attrNameLst>
                                          <p:attrName>r</p:attrName>
                                        </p:attrNameLst>
                                      </p:cBhvr>
                                    </p:animRot>
                                    <p:animRot by="-240000">
                                      <p:cBhvr>
                                        <p:cTn id="106" dur="200" fill="hold">
                                          <p:stCondLst>
                                            <p:cond delay="200"/>
                                          </p:stCondLst>
                                        </p:cTn>
                                        <p:tgtEl>
                                          <p:spTgt spid="58"/>
                                        </p:tgtEl>
                                        <p:attrNameLst>
                                          <p:attrName>r</p:attrName>
                                        </p:attrNameLst>
                                      </p:cBhvr>
                                    </p:animRot>
                                    <p:animRot by="240000">
                                      <p:cBhvr>
                                        <p:cTn id="107" dur="200" fill="hold">
                                          <p:stCondLst>
                                            <p:cond delay="400"/>
                                          </p:stCondLst>
                                        </p:cTn>
                                        <p:tgtEl>
                                          <p:spTgt spid="58"/>
                                        </p:tgtEl>
                                        <p:attrNameLst>
                                          <p:attrName>r</p:attrName>
                                        </p:attrNameLst>
                                      </p:cBhvr>
                                    </p:animRot>
                                    <p:animRot by="-240000">
                                      <p:cBhvr>
                                        <p:cTn id="108" dur="200" fill="hold">
                                          <p:stCondLst>
                                            <p:cond delay="600"/>
                                          </p:stCondLst>
                                        </p:cTn>
                                        <p:tgtEl>
                                          <p:spTgt spid="58"/>
                                        </p:tgtEl>
                                        <p:attrNameLst>
                                          <p:attrName>r</p:attrName>
                                        </p:attrNameLst>
                                      </p:cBhvr>
                                    </p:animRot>
                                    <p:animRot by="120000">
                                      <p:cBhvr>
                                        <p:cTn id="109" dur="200" fill="hold">
                                          <p:stCondLst>
                                            <p:cond delay="800"/>
                                          </p:stCondLst>
                                        </p:cTn>
                                        <p:tgtEl>
                                          <p:spTgt spid="58"/>
                                        </p:tgtEl>
                                        <p:attrNameLst>
                                          <p:attrName>r</p:attrName>
                                        </p:attrNameLst>
                                      </p:cBhvr>
                                    </p:animRot>
                                  </p:childTnLst>
                                </p:cTn>
                              </p:par>
                              <p:par>
                                <p:cTn id="110" presetID="32" presetClass="emph" presetSubtype="0" repeatCount="4000" fill="hold" nodeType="withEffect">
                                  <p:stCondLst>
                                    <p:cond delay="0"/>
                                  </p:stCondLst>
                                  <p:childTnLst>
                                    <p:animRot by="120000">
                                      <p:cBhvr>
                                        <p:cTn id="111" dur="100" fill="hold">
                                          <p:stCondLst>
                                            <p:cond delay="0"/>
                                          </p:stCondLst>
                                        </p:cTn>
                                        <p:tgtEl>
                                          <p:spTgt spid="57"/>
                                        </p:tgtEl>
                                        <p:attrNameLst>
                                          <p:attrName>r</p:attrName>
                                        </p:attrNameLst>
                                      </p:cBhvr>
                                    </p:animRot>
                                    <p:animRot by="-240000">
                                      <p:cBhvr>
                                        <p:cTn id="112" dur="200" fill="hold">
                                          <p:stCondLst>
                                            <p:cond delay="200"/>
                                          </p:stCondLst>
                                        </p:cTn>
                                        <p:tgtEl>
                                          <p:spTgt spid="57"/>
                                        </p:tgtEl>
                                        <p:attrNameLst>
                                          <p:attrName>r</p:attrName>
                                        </p:attrNameLst>
                                      </p:cBhvr>
                                    </p:animRot>
                                    <p:animRot by="240000">
                                      <p:cBhvr>
                                        <p:cTn id="113" dur="200" fill="hold">
                                          <p:stCondLst>
                                            <p:cond delay="400"/>
                                          </p:stCondLst>
                                        </p:cTn>
                                        <p:tgtEl>
                                          <p:spTgt spid="57"/>
                                        </p:tgtEl>
                                        <p:attrNameLst>
                                          <p:attrName>r</p:attrName>
                                        </p:attrNameLst>
                                      </p:cBhvr>
                                    </p:animRot>
                                    <p:animRot by="-240000">
                                      <p:cBhvr>
                                        <p:cTn id="114" dur="200" fill="hold">
                                          <p:stCondLst>
                                            <p:cond delay="600"/>
                                          </p:stCondLst>
                                        </p:cTn>
                                        <p:tgtEl>
                                          <p:spTgt spid="57"/>
                                        </p:tgtEl>
                                        <p:attrNameLst>
                                          <p:attrName>r</p:attrName>
                                        </p:attrNameLst>
                                      </p:cBhvr>
                                    </p:animRot>
                                    <p:animRot by="120000">
                                      <p:cBhvr>
                                        <p:cTn id="115" dur="200" fill="hold">
                                          <p:stCondLst>
                                            <p:cond delay="800"/>
                                          </p:stCondLst>
                                        </p:cTn>
                                        <p:tgtEl>
                                          <p:spTgt spid="57"/>
                                        </p:tgtEl>
                                        <p:attrNameLst>
                                          <p:attrName>r</p:attrName>
                                        </p:attrNameLst>
                                      </p:cBhvr>
                                    </p:animRot>
                                  </p:childTnLst>
                                </p:cTn>
                              </p:par>
                              <p:par>
                                <p:cTn id="116" presetID="32" presetClass="emph" presetSubtype="0" repeatCount="4000" fill="hold" nodeType="withEffect">
                                  <p:stCondLst>
                                    <p:cond delay="0"/>
                                  </p:stCondLst>
                                  <p:childTnLst>
                                    <p:animRot by="120000">
                                      <p:cBhvr>
                                        <p:cTn id="117" dur="100" fill="hold">
                                          <p:stCondLst>
                                            <p:cond delay="0"/>
                                          </p:stCondLst>
                                        </p:cTn>
                                        <p:tgtEl>
                                          <p:spTgt spid="55"/>
                                        </p:tgtEl>
                                        <p:attrNameLst>
                                          <p:attrName>r</p:attrName>
                                        </p:attrNameLst>
                                      </p:cBhvr>
                                    </p:animRot>
                                    <p:animRot by="-240000">
                                      <p:cBhvr>
                                        <p:cTn id="118" dur="200" fill="hold">
                                          <p:stCondLst>
                                            <p:cond delay="200"/>
                                          </p:stCondLst>
                                        </p:cTn>
                                        <p:tgtEl>
                                          <p:spTgt spid="55"/>
                                        </p:tgtEl>
                                        <p:attrNameLst>
                                          <p:attrName>r</p:attrName>
                                        </p:attrNameLst>
                                      </p:cBhvr>
                                    </p:animRot>
                                    <p:animRot by="240000">
                                      <p:cBhvr>
                                        <p:cTn id="119" dur="200" fill="hold">
                                          <p:stCondLst>
                                            <p:cond delay="400"/>
                                          </p:stCondLst>
                                        </p:cTn>
                                        <p:tgtEl>
                                          <p:spTgt spid="55"/>
                                        </p:tgtEl>
                                        <p:attrNameLst>
                                          <p:attrName>r</p:attrName>
                                        </p:attrNameLst>
                                      </p:cBhvr>
                                    </p:animRot>
                                    <p:animRot by="-240000">
                                      <p:cBhvr>
                                        <p:cTn id="120" dur="200" fill="hold">
                                          <p:stCondLst>
                                            <p:cond delay="600"/>
                                          </p:stCondLst>
                                        </p:cTn>
                                        <p:tgtEl>
                                          <p:spTgt spid="55"/>
                                        </p:tgtEl>
                                        <p:attrNameLst>
                                          <p:attrName>r</p:attrName>
                                        </p:attrNameLst>
                                      </p:cBhvr>
                                    </p:animRot>
                                    <p:animRot by="120000">
                                      <p:cBhvr>
                                        <p:cTn id="121" dur="200" fill="hold">
                                          <p:stCondLst>
                                            <p:cond delay="800"/>
                                          </p:stCondLst>
                                        </p:cTn>
                                        <p:tgtEl>
                                          <p:spTgt spid="55"/>
                                        </p:tgtEl>
                                        <p:attrNameLst>
                                          <p:attrName>r</p:attrName>
                                        </p:attrNameLst>
                                      </p:cBhvr>
                                    </p:animRot>
                                  </p:childTnLst>
                                </p:cTn>
                              </p:par>
                            </p:childTnLst>
                          </p:cTn>
                        </p:par>
                      </p:childTnLst>
                    </p:cTn>
                  </p:par>
                  <p:par>
                    <p:cTn id="122" fill="hold">
                      <p:stCondLst>
                        <p:cond delay="indefinite"/>
                      </p:stCondLst>
                      <p:childTnLst>
                        <p:par>
                          <p:cTn id="123" fill="hold">
                            <p:stCondLst>
                              <p:cond delay="0"/>
                            </p:stCondLst>
                            <p:childTnLst>
                              <p:par>
                                <p:cTn id="124" presetID="0" presetClass="path" presetSubtype="0" accel="50000" decel="50000" fill="hold" nodeType="clickEffect">
                                  <p:stCondLst>
                                    <p:cond delay="0"/>
                                  </p:stCondLst>
                                  <p:childTnLst>
                                    <p:animMotion origin="layout" path="M 0.01962 -0.01158 L 0.54166 -0.01412 " pathEditMode="relative" rAng="0" ptsTypes="AA">
                                      <p:cBhvr>
                                        <p:cTn id="125" dur="2000" fill="hold"/>
                                        <p:tgtEl>
                                          <p:spTgt spid="29"/>
                                        </p:tgtEl>
                                        <p:attrNameLst>
                                          <p:attrName>ppt_x</p:attrName>
                                          <p:attrName>ppt_y</p:attrName>
                                        </p:attrNameLst>
                                      </p:cBhvr>
                                      <p:rCtr x="26094" y="-139"/>
                                    </p:animMotion>
                                  </p:childTnLst>
                                </p:cTn>
                              </p:par>
                              <p:par>
                                <p:cTn id="126" presetID="42" presetClass="path" presetSubtype="0" accel="50000" decel="50000" fill="hold" nodeType="withEffect">
                                  <p:stCondLst>
                                    <p:cond delay="0"/>
                                  </p:stCondLst>
                                  <p:childTnLst>
                                    <p:animMotion origin="layout" path="M 0.50087 -0.01666 L 0.02917 -0.09745 " pathEditMode="relative" rAng="0" ptsTypes="AA">
                                      <p:cBhvr>
                                        <p:cTn id="127" dur="2000" spd="-100000" fill="hold"/>
                                        <p:tgtEl>
                                          <p:spTgt spid="65"/>
                                        </p:tgtEl>
                                        <p:attrNameLst>
                                          <p:attrName>ppt_x</p:attrName>
                                          <p:attrName>ppt_y</p:attrName>
                                        </p:attrNameLst>
                                      </p:cBhvr>
                                      <p:rCtr x="-23594" y="-4051"/>
                                    </p:animMotion>
                                  </p:childTnLst>
                                </p:cTn>
                              </p:par>
                              <p:par>
                                <p:cTn id="128" presetID="42" presetClass="path" presetSubtype="0" accel="50000" decel="50000" fill="hold" nodeType="withEffect">
                                  <p:stCondLst>
                                    <p:cond delay="0"/>
                                  </p:stCondLst>
                                  <p:childTnLst>
                                    <p:animMotion origin="layout" path="M 0.39931 -0.46713 L -0.10902 -0.45509 " pathEditMode="relative" rAng="0" ptsTypes="AA">
                                      <p:cBhvr>
                                        <p:cTn id="129" dur="2000" spd="-100000" fill="hold"/>
                                        <p:tgtEl>
                                          <p:spTgt spid="66"/>
                                        </p:tgtEl>
                                        <p:attrNameLst>
                                          <p:attrName>ppt_x</p:attrName>
                                          <p:attrName>ppt_y</p:attrName>
                                        </p:attrNameLst>
                                      </p:cBhvr>
                                      <p:rCtr x="-25417" y="602"/>
                                    </p:animMotion>
                                  </p:childTnLst>
                                </p:cTn>
                              </p:par>
                              <p:par>
                                <p:cTn id="130" presetID="22" presetClass="exit" presetSubtype="2" fill="hold" grpId="2" nodeType="withEffect">
                                  <p:stCondLst>
                                    <p:cond delay="0"/>
                                  </p:stCondLst>
                                  <p:childTnLst>
                                    <p:animEffect transition="out" filter="wipe(right)">
                                      <p:cBhvr>
                                        <p:cTn id="131" dur="1900"/>
                                        <p:tgtEl>
                                          <p:spTgt spid="24"/>
                                        </p:tgtEl>
                                      </p:cBhvr>
                                    </p:animEffect>
                                    <p:set>
                                      <p:cBhvr>
                                        <p:cTn id="132" dur="1" fill="hold">
                                          <p:stCondLst>
                                            <p:cond delay="1899"/>
                                          </p:stCondLst>
                                        </p:cTn>
                                        <p:tgtEl>
                                          <p:spTgt spid="24"/>
                                        </p:tgtEl>
                                        <p:attrNameLst>
                                          <p:attrName>style.visibility</p:attrName>
                                        </p:attrNameLst>
                                      </p:cBhvr>
                                      <p:to>
                                        <p:strVal val="hidden"/>
                                      </p:to>
                                    </p:set>
                                  </p:childTnLst>
                                </p:cTn>
                              </p:par>
                              <p:par>
                                <p:cTn id="133" presetID="22" presetClass="exit" presetSubtype="4" fill="hold" grpId="2" nodeType="withEffect">
                                  <p:stCondLst>
                                    <p:cond delay="0"/>
                                  </p:stCondLst>
                                  <p:childTnLst>
                                    <p:animEffect transition="out" filter="wipe(down)">
                                      <p:cBhvr>
                                        <p:cTn id="134" dur="1900"/>
                                        <p:tgtEl>
                                          <p:spTgt spid="14"/>
                                        </p:tgtEl>
                                      </p:cBhvr>
                                    </p:animEffect>
                                    <p:set>
                                      <p:cBhvr>
                                        <p:cTn id="135" dur="1" fill="hold">
                                          <p:stCondLst>
                                            <p:cond delay="1899"/>
                                          </p:stCondLst>
                                        </p:cTn>
                                        <p:tgtEl>
                                          <p:spTgt spid="14"/>
                                        </p:tgtEl>
                                        <p:attrNameLst>
                                          <p:attrName>style.visibility</p:attrName>
                                        </p:attrNameLst>
                                      </p:cBhvr>
                                      <p:to>
                                        <p:strVal val="hidden"/>
                                      </p:to>
                                    </p:set>
                                  </p:childTnLst>
                                </p:cTn>
                              </p:par>
                            </p:childTnLst>
                          </p:cTn>
                        </p:par>
                        <p:par>
                          <p:cTn id="136" fill="hold">
                            <p:stCondLst>
                              <p:cond delay="2000"/>
                            </p:stCondLst>
                            <p:childTnLst>
                              <p:par>
                                <p:cTn id="137" presetID="22" presetClass="entr" presetSubtype="1" fill="hold" nodeType="afterEffect">
                                  <p:stCondLst>
                                    <p:cond delay="0"/>
                                  </p:stCondLst>
                                  <p:childTnLst>
                                    <p:set>
                                      <p:cBhvr>
                                        <p:cTn id="138" dur="1" fill="hold">
                                          <p:stCondLst>
                                            <p:cond delay="0"/>
                                          </p:stCondLst>
                                        </p:cTn>
                                        <p:tgtEl>
                                          <p:spTgt spid="63"/>
                                        </p:tgtEl>
                                        <p:attrNameLst>
                                          <p:attrName>style.visibility</p:attrName>
                                        </p:attrNameLst>
                                      </p:cBhvr>
                                      <p:to>
                                        <p:strVal val="visible"/>
                                      </p:to>
                                    </p:set>
                                    <p:animEffect transition="in" filter="wipe(up)">
                                      <p:cBhvr>
                                        <p:cTn id="139" dur="300"/>
                                        <p:tgtEl>
                                          <p:spTgt spid="63"/>
                                        </p:tgtEl>
                                      </p:cBhvr>
                                    </p:animEffect>
                                  </p:childTnLst>
                                </p:cTn>
                              </p:par>
                              <p:par>
                                <p:cTn id="140" presetID="22" presetClass="entr" presetSubtype="1" fill="hold" nodeType="with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wipe(up)">
                                      <p:cBhvr>
                                        <p:cTn id="142" dur="300"/>
                                        <p:tgtEl>
                                          <p:spTgt spid="32"/>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37" fill="hold" nodeType="clickEffect">
                                  <p:stCondLst>
                                    <p:cond delay="0"/>
                                  </p:stCondLst>
                                  <p:childTnLst>
                                    <p:set>
                                      <p:cBhvr>
                                        <p:cTn id="146" dur="1" fill="hold">
                                          <p:stCondLst>
                                            <p:cond delay="0"/>
                                          </p:stCondLst>
                                        </p:cTn>
                                        <p:tgtEl>
                                          <p:spTgt spid="9"/>
                                        </p:tgtEl>
                                        <p:attrNameLst>
                                          <p:attrName>style.visibility</p:attrName>
                                        </p:attrNameLst>
                                      </p:cBhvr>
                                      <p:to>
                                        <p:strVal val="visible"/>
                                      </p:to>
                                    </p:set>
                                    <p:animEffect transition="in" filter="barn(outVertical)">
                                      <p:cBhvr>
                                        <p:cTn id="147" dur="1400"/>
                                        <p:tgtEl>
                                          <p:spTgt spid="9"/>
                                        </p:tgtEl>
                                      </p:cBhvr>
                                    </p:animEffect>
                                  </p:childTnLst>
                                </p:cTn>
                              </p:par>
                              <p:par>
                                <p:cTn id="148" presetID="16" presetClass="exit" presetSubtype="37" fill="hold" nodeType="withEffect">
                                  <p:stCondLst>
                                    <p:cond delay="900"/>
                                  </p:stCondLst>
                                  <p:childTnLst>
                                    <p:animEffect transition="out" filter="barn(outVertical)">
                                      <p:cBhvr>
                                        <p:cTn id="149" dur="1300"/>
                                        <p:tgtEl>
                                          <p:spTgt spid="9"/>
                                        </p:tgtEl>
                                      </p:cBhvr>
                                    </p:animEffect>
                                    <p:set>
                                      <p:cBhvr>
                                        <p:cTn id="150" dur="1" fill="hold">
                                          <p:stCondLst>
                                            <p:cond delay="1299"/>
                                          </p:stCondLst>
                                        </p:cTn>
                                        <p:tgtEl>
                                          <p:spTgt spid="9"/>
                                        </p:tgtEl>
                                        <p:attrNameLst>
                                          <p:attrName>style.visibility</p:attrName>
                                        </p:attrNameLst>
                                      </p:cBhvr>
                                      <p:to>
                                        <p:strVal val="hidden"/>
                                      </p:to>
                                    </p:set>
                                  </p:childTnLst>
                                </p:cTn>
                              </p:par>
                              <p:par>
                                <p:cTn id="151" presetID="22" presetClass="exit" presetSubtype="4" fill="hold" nodeType="withEffect">
                                  <p:stCondLst>
                                    <p:cond delay="300"/>
                                  </p:stCondLst>
                                  <p:childTnLst>
                                    <p:animEffect transition="out" filter="wipe(down)">
                                      <p:cBhvr>
                                        <p:cTn id="152" dur="1000"/>
                                        <p:tgtEl>
                                          <p:spTgt spid="59"/>
                                        </p:tgtEl>
                                      </p:cBhvr>
                                    </p:animEffect>
                                    <p:set>
                                      <p:cBhvr>
                                        <p:cTn id="153" dur="1" fill="hold">
                                          <p:stCondLst>
                                            <p:cond delay="999"/>
                                          </p:stCondLst>
                                        </p:cTn>
                                        <p:tgtEl>
                                          <p:spTgt spid="59"/>
                                        </p:tgtEl>
                                        <p:attrNameLst>
                                          <p:attrName>style.visibility</p:attrName>
                                        </p:attrNameLst>
                                      </p:cBhvr>
                                      <p:to>
                                        <p:strVal val="hidden"/>
                                      </p:to>
                                    </p:set>
                                  </p:childTnLst>
                                </p:cTn>
                              </p:par>
                              <p:par>
                                <p:cTn id="154" presetID="22" presetClass="exit" presetSubtype="4" fill="hold" nodeType="withEffect">
                                  <p:stCondLst>
                                    <p:cond delay="300"/>
                                  </p:stCondLst>
                                  <p:childTnLst>
                                    <p:animEffect transition="out" filter="wipe(down)">
                                      <p:cBhvr>
                                        <p:cTn id="155" dur="1000"/>
                                        <p:tgtEl>
                                          <p:spTgt spid="58"/>
                                        </p:tgtEl>
                                      </p:cBhvr>
                                    </p:animEffect>
                                    <p:set>
                                      <p:cBhvr>
                                        <p:cTn id="156" dur="1" fill="hold">
                                          <p:stCondLst>
                                            <p:cond delay="999"/>
                                          </p:stCondLst>
                                        </p:cTn>
                                        <p:tgtEl>
                                          <p:spTgt spid="58"/>
                                        </p:tgtEl>
                                        <p:attrNameLst>
                                          <p:attrName>style.visibility</p:attrName>
                                        </p:attrNameLst>
                                      </p:cBhvr>
                                      <p:to>
                                        <p:strVal val="hidden"/>
                                      </p:to>
                                    </p:set>
                                  </p:childTnLst>
                                </p:cTn>
                              </p:par>
                              <p:par>
                                <p:cTn id="157" presetID="22" presetClass="exit" presetSubtype="4" fill="hold" nodeType="withEffect">
                                  <p:stCondLst>
                                    <p:cond delay="300"/>
                                  </p:stCondLst>
                                  <p:childTnLst>
                                    <p:animEffect transition="out" filter="wipe(down)">
                                      <p:cBhvr>
                                        <p:cTn id="158" dur="1000"/>
                                        <p:tgtEl>
                                          <p:spTgt spid="57"/>
                                        </p:tgtEl>
                                      </p:cBhvr>
                                    </p:animEffect>
                                    <p:set>
                                      <p:cBhvr>
                                        <p:cTn id="159" dur="1" fill="hold">
                                          <p:stCondLst>
                                            <p:cond delay="999"/>
                                          </p:stCondLst>
                                        </p:cTn>
                                        <p:tgtEl>
                                          <p:spTgt spid="57"/>
                                        </p:tgtEl>
                                        <p:attrNameLst>
                                          <p:attrName>style.visibility</p:attrName>
                                        </p:attrNameLst>
                                      </p:cBhvr>
                                      <p:to>
                                        <p:strVal val="hidden"/>
                                      </p:to>
                                    </p:set>
                                  </p:childTnLst>
                                </p:cTn>
                              </p:par>
                              <p:par>
                                <p:cTn id="160" presetID="22" presetClass="exit" presetSubtype="4" fill="hold" nodeType="withEffect">
                                  <p:stCondLst>
                                    <p:cond delay="300"/>
                                  </p:stCondLst>
                                  <p:childTnLst>
                                    <p:animEffect transition="out" filter="wipe(down)">
                                      <p:cBhvr>
                                        <p:cTn id="161" dur="1000"/>
                                        <p:tgtEl>
                                          <p:spTgt spid="55"/>
                                        </p:tgtEl>
                                      </p:cBhvr>
                                    </p:animEffect>
                                    <p:set>
                                      <p:cBhvr>
                                        <p:cTn id="162" dur="1" fill="hold">
                                          <p:stCondLst>
                                            <p:cond delay="999"/>
                                          </p:stCondLst>
                                        </p:cTn>
                                        <p:tgtEl>
                                          <p:spTgt spid="55"/>
                                        </p:tgtEl>
                                        <p:attrNameLst>
                                          <p:attrName>style.visibility</p:attrName>
                                        </p:attrNameLst>
                                      </p:cBhvr>
                                      <p:to>
                                        <p:strVal val="hidden"/>
                                      </p:to>
                                    </p:set>
                                  </p:childTnLst>
                                </p:cTn>
                              </p:par>
                              <p:par>
                                <p:cTn id="163" presetID="22" presetClass="entr" presetSubtype="1" fill="hold" nodeType="withEffect">
                                  <p:stCondLst>
                                    <p:cond delay="1000"/>
                                  </p:stCondLst>
                                  <p:childTnLst>
                                    <p:set>
                                      <p:cBhvr>
                                        <p:cTn id="164" dur="1" fill="hold">
                                          <p:stCondLst>
                                            <p:cond delay="0"/>
                                          </p:stCondLst>
                                        </p:cTn>
                                        <p:tgtEl>
                                          <p:spTgt spid="11"/>
                                        </p:tgtEl>
                                        <p:attrNameLst>
                                          <p:attrName>style.visibility</p:attrName>
                                        </p:attrNameLst>
                                      </p:cBhvr>
                                      <p:to>
                                        <p:strVal val="visible"/>
                                      </p:to>
                                    </p:set>
                                    <p:animEffect transition="in" filter="wipe(up)">
                                      <p:cBhvr>
                                        <p:cTn id="165" dur="1200"/>
                                        <p:tgtEl>
                                          <p:spTgt spid="11"/>
                                        </p:tgtEl>
                                      </p:cBhvr>
                                    </p:animEffect>
                                  </p:childTnLst>
                                </p:cTn>
                              </p:par>
                              <p:par>
                                <p:cTn id="166" presetID="22" presetClass="entr" presetSubtype="2" fill="hold" grpId="0" nodeType="withEffect">
                                  <p:stCondLst>
                                    <p:cond delay="2000"/>
                                  </p:stCondLst>
                                  <p:childTnLst>
                                    <p:set>
                                      <p:cBhvr>
                                        <p:cTn id="167" dur="1" fill="hold">
                                          <p:stCondLst>
                                            <p:cond delay="0"/>
                                          </p:stCondLst>
                                        </p:cTn>
                                        <p:tgtEl>
                                          <p:spTgt spid="56"/>
                                        </p:tgtEl>
                                        <p:attrNameLst>
                                          <p:attrName>style.visibility</p:attrName>
                                        </p:attrNameLst>
                                      </p:cBhvr>
                                      <p:to>
                                        <p:strVal val="visible"/>
                                      </p:to>
                                    </p:set>
                                    <p:animEffect transition="in" filter="wipe(right)">
                                      <p:cBhvr>
                                        <p:cTn id="168" dur="1200"/>
                                        <p:tgtEl>
                                          <p:spTgt spid="56"/>
                                        </p:tgtEl>
                                      </p:cBhvr>
                                    </p:animEffect>
                                  </p:childTnLst>
                                </p:cTn>
                              </p:par>
                              <p:par>
                                <p:cTn id="169" presetID="22" presetClass="entr" presetSubtype="2" fill="hold" grpId="0" nodeType="withEffect">
                                  <p:stCondLst>
                                    <p:cond delay="2000"/>
                                  </p:stCondLst>
                                  <p:childTnLst>
                                    <p:set>
                                      <p:cBhvr>
                                        <p:cTn id="170" dur="1" fill="hold">
                                          <p:stCondLst>
                                            <p:cond delay="0"/>
                                          </p:stCondLst>
                                        </p:cTn>
                                        <p:tgtEl>
                                          <p:spTgt spid="64"/>
                                        </p:tgtEl>
                                        <p:attrNameLst>
                                          <p:attrName>style.visibility</p:attrName>
                                        </p:attrNameLst>
                                      </p:cBhvr>
                                      <p:to>
                                        <p:strVal val="visible"/>
                                      </p:to>
                                    </p:set>
                                    <p:animEffect transition="in" filter="wipe(right)">
                                      <p:cBhvr>
                                        <p:cTn id="171" dur="1200"/>
                                        <p:tgtEl>
                                          <p:spTgt spid="64"/>
                                        </p:tgtEl>
                                      </p:cBhvr>
                                    </p:animEffect>
                                  </p:childTnLst>
                                </p:cTn>
                              </p:par>
                              <p:par>
                                <p:cTn id="172" presetID="22" presetClass="exit" presetSubtype="1" fill="hold" nodeType="withEffect">
                                  <p:stCondLst>
                                    <p:cond delay="2100"/>
                                  </p:stCondLst>
                                  <p:childTnLst>
                                    <p:animEffect transition="out" filter="wipe(up)">
                                      <p:cBhvr>
                                        <p:cTn id="173" dur="700"/>
                                        <p:tgtEl>
                                          <p:spTgt spid="11"/>
                                        </p:tgtEl>
                                      </p:cBhvr>
                                    </p:animEffect>
                                    <p:set>
                                      <p:cBhvr>
                                        <p:cTn id="174" dur="1" fill="hold">
                                          <p:stCondLst>
                                            <p:cond delay="699"/>
                                          </p:stCondLst>
                                        </p:cTn>
                                        <p:tgtEl>
                                          <p:spTgt spid="11"/>
                                        </p:tgtEl>
                                        <p:attrNameLst>
                                          <p:attrName>style.visibility</p:attrName>
                                        </p:attrNameLst>
                                      </p:cBhvr>
                                      <p:to>
                                        <p:strVal val="hidden"/>
                                      </p:to>
                                    </p:set>
                                  </p:childTnLst>
                                </p:cTn>
                              </p:par>
                            </p:childTnLst>
                          </p:cTn>
                        </p:par>
                        <p:par>
                          <p:cTn id="175" fill="hold">
                            <p:stCondLst>
                              <p:cond delay="3200"/>
                            </p:stCondLst>
                            <p:childTnLst>
                              <p:par>
                                <p:cTn id="176" presetID="22" presetClass="exit" presetSubtype="2" fill="hold" grpId="1" nodeType="afterEffect">
                                  <p:stCondLst>
                                    <p:cond delay="0"/>
                                  </p:stCondLst>
                                  <p:childTnLst>
                                    <p:animEffect transition="out" filter="wipe(right)">
                                      <p:cBhvr>
                                        <p:cTn id="177" dur="700"/>
                                        <p:tgtEl>
                                          <p:spTgt spid="56"/>
                                        </p:tgtEl>
                                      </p:cBhvr>
                                    </p:animEffect>
                                    <p:set>
                                      <p:cBhvr>
                                        <p:cTn id="178" dur="1" fill="hold">
                                          <p:stCondLst>
                                            <p:cond delay="699"/>
                                          </p:stCondLst>
                                        </p:cTn>
                                        <p:tgtEl>
                                          <p:spTgt spid="56"/>
                                        </p:tgtEl>
                                        <p:attrNameLst>
                                          <p:attrName>style.visibility</p:attrName>
                                        </p:attrNameLst>
                                      </p:cBhvr>
                                      <p:to>
                                        <p:strVal val="hidden"/>
                                      </p:to>
                                    </p:set>
                                  </p:childTnLst>
                                </p:cTn>
                              </p:par>
                            </p:childTnLst>
                          </p:cTn>
                        </p:par>
                        <p:par>
                          <p:cTn id="179" fill="hold">
                            <p:stCondLst>
                              <p:cond delay="3900"/>
                            </p:stCondLst>
                            <p:childTnLst>
                              <p:par>
                                <p:cTn id="180" presetID="22" presetClass="exit" presetSubtype="2" fill="hold" grpId="1" nodeType="afterEffect">
                                  <p:stCondLst>
                                    <p:cond delay="0"/>
                                  </p:stCondLst>
                                  <p:childTnLst>
                                    <p:animEffect transition="out" filter="wipe(right)">
                                      <p:cBhvr>
                                        <p:cTn id="181" dur="700"/>
                                        <p:tgtEl>
                                          <p:spTgt spid="64"/>
                                        </p:tgtEl>
                                      </p:cBhvr>
                                    </p:animEffect>
                                    <p:set>
                                      <p:cBhvr>
                                        <p:cTn id="182" dur="1" fill="hold">
                                          <p:stCondLst>
                                            <p:cond delay="699"/>
                                          </p:stCondLst>
                                        </p:cTn>
                                        <p:tgtEl>
                                          <p:spTgt spid="64"/>
                                        </p:tgtEl>
                                        <p:attrNameLst>
                                          <p:attrName>style.visibility</p:attrName>
                                        </p:attrNameLst>
                                      </p:cBhvr>
                                      <p:to>
                                        <p:strVal val="hidden"/>
                                      </p:to>
                                    </p:set>
                                  </p:childTnLst>
                                </p:cTn>
                              </p:par>
                            </p:childTnLst>
                          </p:cTn>
                        </p:par>
                        <p:par>
                          <p:cTn id="183" fill="hold">
                            <p:stCondLst>
                              <p:cond delay="4600"/>
                            </p:stCondLst>
                            <p:childTnLst>
                              <p:par>
                                <p:cTn id="184" presetID="22" presetClass="entr" presetSubtype="4" fill="hold" grpId="0" nodeType="afterEffect">
                                  <p:stCondLst>
                                    <p:cond delay="0"/>
                                  </p:stCondLst>
                                  <p:childTnLst>
                                    <p:set>
                                      <p:cBhvr>
                                        <p:cTn id="185" dur="1" fill="hold">
                                          <p:stCondLst>
                                            <p:cond delay="0"/>
                                          </p:stCondLst>
                                        </p:cTn>
                                        <p:tgtEl>
                                          <p:spTgt spid="68"/>
                                        </p:tgtEl>
                                        <p:attrNameLst>
                                          <p:attrName>style.visibility</p:attrName>
                                        </p:attrNameLst>
                                      </p:cBhvr>
                                      <p:to>
                                        <p:strVal val="visible"/>
                                      </p:to>
                                    </p:set>
                                    <p:animEffect transition="in" filter="wipe(down)">
                                      <p:cBhvr>
                                        <p:cTn id="186" dur="1100"/>
                                        <p:tgtEl>
                                          <p:spTgt spid="68"/>
                                        </p:tgtEl>
                                      </p:cBhvr>
                                    </p:animEffect>
                                  </p:childTnLst>
                                </p:cTn>
                              </p:par>
                            </p:childTnLst>
                          </p:cTn>
                        </p:par>
                        <p:par>
                          <p:cTn id="187" fill="hold">
                            <p:stCondLst>
                              <p:cond delay="5700"/>
                            </p:stCondLst>
                            <p:childTnLst>
                              <p:par>
                                <p:cTn id="188" presetID="22" presetClass="entr" presetSubtype="4" fill="hold" nodeType="afterEffect">
                                  <p:stCondLst>
                                    <p:cond delay="0"/>
                                  </p:stCondLst>
                                  <p:childTnLst>
                                    <p:set>
                                      <p:cBhvr>
                                        <p:cTn id="189" dur="1" fill="hold">
                                          <p:stCondLst>
                                            <p:cond delay="0"/>
                                          </p:stCondLst>
                                        </p:cTn>
                                        <p:tgtEl>
                                          <p:spTgt spid="37"/>
                                        </p:tgtEl>
                                        <p:attrNameLst>
                                          <p:attrName>style.visibility</p:attrName>
                                        </p:attrNameLst>
                                      </p:cBhvr>
                                      <p:to>
                                        <p:strVal val="visible"/>
                                      </p:to>
                                    </p:set>
                                    <p:animEffect transition="in" filter="wipe(down)">
                                      <p:cBhvr>
                                        <p:cTn id="190" dur="500"/>
                                        <p:tgtEl>
                                          <p:spTgt spid="37"/>
                                        </p:tgtEl>
                                      </p:cBhvr>
                                    </p:animEffect>
                                  </p:childTnLst>
                                </p:cTn>
                              </p:par>
                              <p:par>
                                <p:cTn id="191" presetID="22" presetClass="entr" presetSubtype="4" fill="hold" nodeType="withEffect">
                                  <p:stCondLst>
                                    <p:cond delay="0"/>
                                  </p:stCondLst>
                                  <p:childTnLst>
                                    <p:set>
                                      <p:cBhvr>
                                        <p:cTn id="192" dur="1" fill="hold">
                                          <p:stCondLst>
                                            <p:cond delay="0"/>
                                          </p:stCondLst>
                                        </p:cTn>
                                        <p:tgtEl>
                                          <p:spTgt spid="38"/>
                                        </p:tgtEl>
                                        <p:attrNameLst>
                                          <p:attrName>style.visibility</p:attrName>
                                        </p:attrNameLst>
                                      </p:cBhvr>
                                      <p:to>
                                        <p:strVal val="visible"/>
                                      </p:to>
                                    </p:set>
                                    <p:animEffect transition="in" filter="wipe(down)">
                                      <p:cBhvr>
                                        <p:cTn id="193" dur="500"/>
                                        <p:tgtEl>
                                          <p:spTgt spid="38"/>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6146"/>
                                        </p:tgtEl>
                                        <p:attrNameLst>
                                          <p:attrName>style.visibility</p:attrName>
                                        </p:attrNameLst>
                                      </p:cBhvr>
                                      <p:to>
                                        <p:strVal val="visible"/>
                                      </p:to>
                                    </p:set>
                                    <p:animEffect transition="in" filter="fade">
                                      <p:cBhvr>
                                        <p:cTn id="19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24" grpId="0" animBg="1"/>
      <p:bldP spid="24" grpId="1" animBg="1"/>
      <p:bldP spid="24" grpId="2" animBg="1"/>
      <p:bldP spid="56" grpId="0" animBg="1"/>
      <p:bldP spid="56" grpId="1" animBg="1"/>
      <p:bldP spid="68" grpId="0" animBg="1"/>
      <p:bldP spid="64" grpId="0" animBg="1"/>
      <p:bldP spid="6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Temperature</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sp>
        <p:nvSpPr>
          <p:cNvPr id="22" name="Rectangle 21"/>
          <p:cNvSpPr/>
          <p:nvPr/>
        </p:nvSpPr>
        <p:spPr>
          <a:xfrm>
            <a:off x="6726555" y="203113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752540" y="4538734"/>
            <a:ext cx="577202" cy="194421"/>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9363" t="17982" r="33054" b="16923"/>
          <a:stretch/>
        </p:blipFill>
        <p:spPr>
          <a:xfrm>
            <a:off x="1981200" y="1523999"/>
            <a:ext cx="990600" cy="914401"/>
          </a:xfrm>
          <a:prstGeom prst="rect">
            <a:avLst/>
          </a:prstGeom>
        </p:spPr>
      </p:pic>
      <p:pic>
        <p:nvPicPr>
          <p:cNvPr id="10" name="Picture 9"/>
          <p:cNvPicPr>
            <a:picLocks noChangeAspect="1"/>
          </p:cNvPicPr>
          <p:nvPr/>
        </p:nvPicPr>
        <p:blipFill>
          <a:blip r:embed="rId5"/>
          <a:stretch>
            <a:fillRect/>
          </a:stretch>
        </p:blipFill>
        <p:spPr>
          <a:xfrm flipH="1">
            <a:off x="2707144" y="1322982"/>
            <a:ext cx="1219306" cy="841321"/>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5643" t="17681" r="37058" b="34203"/>
          <a:stretch/>
        </p:blipFill>
        <p:spPr>
          <a:xfrm>
            <a:off x="996862" y="1378246"/>
            <a:ext cx="1219201" cy="838200"/>
          </a:xfrm>
          <a:prstGeom prst="rect">
            <a:avLst/>
          </a:prstGeom>
        </p:spPr>
      </p:pic>
      <p:cxnSp>
        <p:nvCxnSpPr>
          <p:cNvPr id="26" name="Curved Connector 25"/>
          <p:cNvCxnSpPr/>
          <p:nvPr/>
        </p:nvCxnSpPr>
        <p:spPr>
          <a:xfrm rot="16200000" flipV="1">
            <a:off x="7040645" y="1274233"/>
            <a:ext cx="625309" cy="208027"/>
          </a:xfrm>
          <a:prstGeom prst="curvedConnector3">
            <a:avLst>
              <a:gd name="adj1" fmla="val 50000"/>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48" name="Curved Connector 47"/>
          <p:cNvCxnSpPr/>
          <p:nvPr/>
        </p:nvCxnSpPr>
        <p:spPr>
          <a:xfrm rot="16200000" flipV="1">
            <a:off x="7311945" y="1079844"/>
            <a:ext cx="500289" cy="188978"/>
          </a:xfrm>
          <a:prstGeom prst="curvedConnector3">
            <a:avLst>
              <a:gd name="adj1" fmla="val 50000"/>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0" name="Curved Connector 49"/>
          <p:cNvCxnSpPr/>
          <p:nvPr/>
        </p:nvCxnSpPr>
        <p:spPr>
          <a:xfrm rot="5400000" flipH="1" flipV="1">
            <a:off x="8226345" y="1070056"/>
            <a:ext cx="500289" cy="188978"/>
          </a:xfrm>
          <a:prstGeom prst="curvedConnector3">
            <a:avLst>
              <a:gd name="adj1" fmla="val 50000"/>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51" name="Curved Connector 50"/>
          <p:cNvCxnSpPr/>
          <p:nvPr/>
        </p:nvCxnSpPr>
        <p:spPr>
          <a:xfrm rot="5400000" flipH="1" flipV="1">
            <a:off x="8422532" y="1275441"/>
            <a:ext cx="625309" cy="208027"/>
          </a:xfrm>
          <a:prstGeom prst="curvedConnector3">
            <a:avLst>
              <a:gd name="adj1" fmla="val 50000"/>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pic>
        <p:nvPicPr>
          <p:cNvPr id="33" name="Picture 3" descr="C:\Users\PadillaA\AppData\Local\Microsoft\Windows\Temporary Internet Files\Content.IE5\66HAWHKO\MC900311116[1].wmf"/>
          <p:cNvPicPr>
            <a:picLocks noChangeAspect="1" noChangeArrowheads="1"/>
          </p:cNvPicPr>
          <p:nvPr/>
        </p:nvPicPr>
        <p:blipFill>
          <a:blip r:embed="rId7" cstate="print">
            <a:lum bright="-5000" contrast="-79000"/>
            <a:extLst>
              <a:ext uri="{28A0092B-C50C-407E-A947-70E740481C1C}">
                <a14:useLocalDpi xmlns:a14="http://schemas.microsoft.com/office/drawing/2010/main" val="0"/>
              </a:ext>
            </a:extLst>
          </a:blip>
          <a:srcRect/>
          <a:stretch>
            <a:fillRect/>
          </a:stretch>
        </p:blipFill>
        <p:spPr bwMode="auto">
          <a:xfrm>
            <a:off x="9323992" y="1328634"/>
            <a:ext cx="991644" cy="652566"/>
          </a:xfrm>
          <a:prstGeom prst="rect">
            <a:avLst/>
          </a:prstGeom>
          <a:noFill/>
        </p:spPr>
      </p:pic>
      <p:pic>
        <p:nvPicPr>
          <p:cNvPr id="34" name="Rain" descr="C:\Users\PadillaA\AppData\Local\Microsoft\Windows\Temporary Internet Files\Content.IE5\X79T7YBJ\MM900172539[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07280" y="1850444"/>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 name="Rain" descr="C:\Users\PadillaA\AppData\Local\Microsoft\Windows\Temporary Internet Files\Content.IE5\X79T7YBJ\MM900172539[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128547" y="1620362"/>
            <a:ext cx="1381125" cy="12277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 name="Picture 3" descr="C:\Users\PadillaA\AppData\Local\Microsoft\Windows\Temporary Internet Files\Content.IE5\66HAWHKO\MC900311116[1].wmf"/>
          <p:cNvPicPr>
            <a:picLocks noChangeAspect="1" noChangeArrowheads="1"/>
          </p:cNvPicPr>
          <p:nvPr/>
        </p:nvPicPr>
        <p:blipFill>
          <a:blip r:embed="rId7" cstate="print">
            <a:lum bright="-5000" contrast="-79000"/>
            <a:extLst>
              <a:ext uri="{28A0092B-C50C-407E-A947-70E740481C1C}">
                <a14:useLocalDpi xmlns:a14="http://schemas.microsoft.com/office/drawing/2010/main" val="0"/>
              </a:ext>
            </a:extLst>
          </a:blip>
          <a:srcRect/>
          <a:stretch>
            <a:fillRect/>
          </a:stretch>
        </p:blipFill>
        <p:spPr bwMode="auto">
          <a:xfrm>
            <a:off x="9451208" y="947634"/>
            <a:ext cx="991644" cy="652566"/>
          </a:xfrm>
          <a:prstGeom prst="rect">
            <a:avLst/>
          </a:prstGeom>
          <a:noFill/>
        </p:spPr>
      </p:pic>
      <p:grpSp>
        <p:nvGrpSpPr>
          <p:cNvPr id="6" name="Roof Arrows"/>
          <p:cNvGrpSpPr/>
          <p:nvPr/>
        </p:nvGrpSpPr>
        <p:grpSpPr>
          <a:xfrm>
            <a:off x="7325922" y="1230185"/>
            <a:ext cx="347522" cy="1829566"/>
            <a:chOff x="7325922" y="1230185"/>
            <a:chExt cx="347522" cy="1829566"/>
          </a:xfrm>
        </p:grpSpPr>
        <p:sp>
          <p:nvSpPr>
            <p:cNvPr id="37" name="Left Arrow 36"/>
            <p:cNvSpPr/>
            <p:nvPr/>
          </p:nvSpPr>
          <p:spPr>
            <a:xfrm rot="18570441">
              <a:off x="7259181" y="1447048"/>
              <a:ext cx="631125" cy="197400"/>
            </a:xfrm>
            <a:prstGeom prst="leftArrow">
              <a:avLst/>
            </a:prstGeom>
            <a:gradFill flip="none" rotWithShape="1">
              <a:gsLst>
                <a:gs pos="0">
                  <a:srgbClr val="FF0000"/>
                </a:gs>
                <a:gs pos="53000">
                  <a:srgbClr val="FF4B4B"/>
                </a:gs>
                <a:gs pos="76000">
                  <a:schemeClr val="accent1"/>
                </a:gs>
                <a:gs pos="100000">
                  <a:schemeClr val="bg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rot="15968739">
              <a:off x="7262325" y="2326031"/>
              <a:ext cx="275863" cy="1456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 Arrow 44"/>
            <p:cNvSpPr/>
            <p:nvPr/>
          </p:nvSpPr>
          <p:spPr>
            <a:xfrm rot="16200000">
              <a:off x="7260793" y="2849017"/>
              <a:ext cx="275863" cy="1456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Baby Pipe Arrow"/>
          <p:cNvSpPr/>
          <p:nvPr/>
        </p:nvSpPr>
        <p:spPr>
          <a:xfrm rot="20518077">
            <a:off x="4258987" y="3877106"/>
            <a:ext cx="456679" cy="1456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aby Ground Arrow"/>
          <p:cNvSpPr/>
          <p:nvPr/>
        </p:nvSpPr>
        <p:spPr>
          <a:xfrm rot="16401556">
            <a:off x="3921069" y="3777617"/>
            <a:ext cx="226277" cy="138643"/>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rty Water"/>
          <p:cNvSpPr/>
          <p:nvPr/>
        </p:nvSpPr>
        <p:spPr>
          <a:xfrm>
            <a:off x="664408" y="4410845"/>
            <a:ext cx="746725"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506" h="376517">
                <a:moveTo>
                  <a:pt x="620164"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20164" y="0"/>
                </a:lnTo>
                <a:close/>
              </a:path>
            </a:pathLst>
          </a:custGeom>
          <a:solidFill>
            <a:srgbClr val="F9AA1B"/>
          </a:solidFill>
          <a:ln>
            <a:solidFill>
              <a:srgbClr val="F9AA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883231" y="2840559"/>
            <a:ext cx="1039560" cy="639600"/>
            <a:chOff x="5883231" y="2840559"/>
            <a:chExt cx="1039560" cy="639600"/>
          </a:xfrm>
        </p:grpSpPr>
        <p:sp>
          <p:nvSpPr>
            <p:cNvPr id="70" name="Ground Right"/>
            <p:cNvSpPr/>
            <p:nvPr/>
          </p:nvSpPr>
          <p:spPr>
            <a:xfrm rot="20326680">
              <a:off x="5883231" y="2840559"/>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ipe Right"/>
            <p:cNvSpPr/>
            <p:nvPr/>
          </p:nvSpPr>
          <p:spPr>
            <a:xfrm rot="20732174">
              <a:off x="6087063" y="3282759"/>
              <a:ext cx="835728" cy="197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745349" y="3160992"/>
            <a:ext cx="1053302" cy="675835"/>
            <a:chOff x="4745349" y="3160992"/>
            <a:chExt cx="1053302" cy="675835"/>
          </a:xfrm>
        </p:grpSpPr>
        <p:sp>
          <p:nvSpPr>
            <p:cNvPr id="71" name="Ground Left"/>
            <p:cNvSpPr/>
            <p:nvPr/>
          </p:nvSpPr>
          <p:spPr>
            <a:xfrm rot="20732174">
              <a:off x="4745349" y="3160992"/>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ipe Left"/>
            <p:cNvSpPr/>
            <p:nvPr/>
          </p:nvSpPr>
          <p:spPr>
            <a:xfrm rot="20508029">
              <a:off x="4962923" y="3639427"/>
              <a:ext cx="835728" cy="197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Left Orange"/>
          <p:cNvSpPr/>
          <p:nvPr/>
        </p:nvSpPr>
        <p:spPr>
          <a:xfrm rot="21272366">
            <a:off x="1691802" y="4259367"/>
            <a:ext cx="835728" cy="197400"/>
          </a:xfrm>
          <a:prstGeom prst="leftArrow">
            <a:avLst/>
          </a:prstGeom>
          <a:solidFill>
            <a:srgbClr val="F9A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Orange"/>
          <p:cNvSpPr/>
          <p:nvPr/>
        </p:nvSpPr>
        <p:spPr>
          <a:xfrm rot="21126597">
            <a:off x="2981393" y="4121349"/>
            <a:ext cx="835728" cy="197400"/>
          </a:xfrm>
          <a:prstGeom prst="leftArrow">
            <a:avLst/>
          </a:prstGeom>
          <a:solidFill>
            <a:srgbClr val="F9A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SchwartzC\Dropbox\Work\Downspout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2558" y="3792509"/>
            <a:ext cx="3167747" cy="23673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chwartzC\Dropbox\Work\downspout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0157" y="4496083"/>
            <a:ext cx="3014311" cy="22607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65911" y="6159830"/>
            <a:ext cx="4699043" cy="523220"/>
          </a:xfrm>
          <a:prstGeom prst="rect">
            <a:avLst/>
          </a:prstGeom>
          <a:noFill/>
        </p:spPr>
        <p:txBody>
          <a:bodyPr wrap="none" rtlCol="0">
            <a:spAutoFit/>
          </a:bodyPr>
          <a:lstStyle/>
          <a:p>
            <a:r>
              <a:rPr lang="en-US" sz="2800" b="1" dirty="0" smtClean="0"/>
              <a:t>Disconnect Downspouts -&gt;</a:t>
            </a:r>
            <a:endParaRPr lang="en-US" sz="2800" b="1" dirty="0"/>
          </a:p>
        </p:txBody>
      </p:sp>
    </p:spTree>
    <p:extLst>
      <p:ext uri="{BB962C8B-B14F-4D97-AF65-F5344CB8AC3E}">
        <p14:creationId xmlns:p14="http://schemas.microsoft.com/office/powerpoint/2010/main" val="33629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066 0.03009 L -0.32518 0.02338 " pathEditMode="relative" rAng="0" ptsTypes="AA">
                                      <p:cBhvr>
                                        <p:cTn id="6" dur="2000" fill="hold"/>
                                        <p:tgtEl>
                                          <p:spTgt spid="36"/>
                                        </p:tgtEl>
                                        <p:attrNameLst>
                                          <p:attrName>ppt_x</p:attrName>
                                          <p:attrName>ppt_y</p:attrName>
                                        </p:attrNameLst>
                                      </p:cBhvr>
                                      <p:rCtr x="-15226" y="-347"/>
                                    </p:animMotion>
                                  </p:childTnLst>
                                </p:cTn>
                              </p:par>
                              <p:par>
                                <p:cTn id="7" presetID="42" presetClass="path" presetSubtype="0" accel="50000" decel="50000" fill="hold" nodeType="withEffect">
                                  <p:stCondLst>
                                    <p:cond delay="0"/>
                                  </p:stCondLst>
                                  <p:childTnLst>
                                    <p:animMotion origin="layout" path="M -4.72222E-6 -3.7037E-6 L -0.47378 0.00093 " pathEditMode="relative" rAng="0" ptsTypes="AA">
                                      <p:cBhvr>
                                        <p:cTn id="8" dur="2000" fill="hold"/>
                                        <p:tgtEl>
                                          <p:spTgt spid="33"/>
                                        </p:tgtEl>
                                        <p:attrNameLst>
                                          <p:attrName>ppt_x</p:attrName>
                                          <p:attrName>ppt_y</p:attrName>
                                        </p:attrNameLst>
                                      </p:cBhvr>
                                      <p:rCtr x="-23698" y="46"/>
                                    </p:animMotion>
                                  </p:childTnLst>
                                </p:cTn>
                              </p:par>
                            </p:childTnLst>
                          </p:cTn>
                        </p:par>
                        <p:par>
                          <p:cTn id="9" fill="hold">
                            <p:stCondLst>
                              <p:cond delay="2000"/>
                            </p:stCondLst>
                            <p:childTnLst>
                              <p:par>
                                <p:cTn id="10" presetID="22" presetClass="entr" presetSubtype="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22" presetClass="entr" presetSubtype="1"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1400"/>
                                        <p:tgtEl>
                                          <p:spTgt spid="6"/>
                                        </p:tgtEl>
                                      </p:cBhvr>
                                    </p:animEffect>
                                  </p:childTnLst>
                                </p:cTn>
                              </p:par>
                              <p:par>
                                <p:cTn id="21" presetID="22" presetClass="exit" presetSubtype="1" fill="hold" nodeType="withEffect">
                                  <p:stCondLst>
                                    <p:cond delay="300"/>
                                  </p:stCondLst>
                                  <p:childTnLst>
                                    <p:animEffect transition="out" filter="wipe(up)">
                                      <p:cBhvr>
                                        <p:cTn id="22" dur="1000"/>
                                        <p:tgtEl>
                                          <p:spTgt spid="26"/>
                                        </p:tgtEl>
                                      </p:cBhvr>
                                    </p:animEffect>
                                    <p:set>
                                      <p:cBhvr>
                                        <p:cTn id="23" dur="1" fill="hold">
                                          <p:stCondLst>
                                            <p:cond delay="999"/>
                                          </p:stCondLst>
                                        </p:cTn>
                                        <p:tgtEl>
                                          <p:spTgt spid="26"/>
                                        </p:tgtEl>
                                        <p:attrNameLst>
                                          <p:attrName>style.visibility</p:attrName>
                                        </p:attrNameLst>
                                      </p:cBhvr>
                                      <p:to>
                                        <p:strVal val="hidden"/>
                                      </p:to>
                                    </p:set>
                                  </p:childTnLst>
                                </p:cTn>
                              </p:par>
                              <p:par>
                                <p:cTn id="24" presetID="22" presetClass="exit" presetSubtype="1" fill="hold" nodeType="withEffect">
                                  <p:stCondLst>
                                    <p:cond delay="300"/>
                                  </p:stCondLst>
                                  <p:childTnLst>
                                    <p:animEffect transition="out" filter="wipe(up)">
                                      <p:cBhvr>
                                        <p:cTn id="25" dur="1000"/>
                                        <p:tgtEl>
                                          <p:spTgt spid="51"/>
                                        </p:tgtEl>
                                      </p:cBhvr>
                                    </p:animEffect>
                                    <p:set>
                                      <p:cBhvr>
                                        <p:cTn id="26" dur="1" fill="hold">
                                          <p:stCondLst>
                                            <p:cond delay="999"/>
                                          </p:stCondLst>
                                        </p:cTn>
                                        <p:tgtEl>
                                          <p:spTgt spid="51"/>
                                        </p:tgtEl>
                                        <p:attrNameLst>
                                          <p:attrName>style.visibility</p:attrName>
                                        </p:attrNameLst>
                                      </p:cBhvr>
                                      <p:to>
                                        <p:strVal val="hidden"/>
                                      </p:to>
                                    </p:set>
                                  </p:childTnLst>
                                </p:cTn>
                              </p:par>
                              <p:par>
                                <p:cTn id="27" presetID="22" presetClass="exit" presetSubtype="1" fill="hold" nodeType="withEffect">
                                  <p:stCondLst>
                                    <p:cond delay="300"/>
                                  </p:stCondLst>
                                  <p:childTnLst>
                                    <p:animEffect transition="out" filter="wipe(up)">
                                      <p:cBhvr>
                                        <p:cTn id="28" dur="1000"/>
                                        <p:tgtEl>
                                          <p:spTgt spid="48"/>
                                        </p:tgtEl>
                                      </p:cBhvr>
                                    </p:animEffect>
                                    <p:set>
                                      <p:cBhvr>
                                        <p:cTn id="29" dur="1" fill="hold">
                                          <p:stCondLst>
                                            <p:cond delay="999"/>
                                          </p:stCondLst>
                                        </p:cTn>
                                        <p:tgtEl>
                                          <p:spTgt spid="48"/>
                                        </p:tgtEl>
                                        <p:attrNameLst>
                                          <p:attrName>style.visibility</p:attrName>
                                        </p:attrNameLst>
                                      </p:cBhvr>
                                      <p:to>
                                        <p:strVal val="hidden"/>
                                      </p:to>
                                    </p:set>
                                  </p:childTnLst>
                                </p:cTn>
                              </p:par>
                              <p:par>
                                <p:cTn id="30" presetID="22" presetClass="exit" presetSubtype="1" fill="hold" nodeType="withEffect">
                                  <p:stCondLst>
                                    <p:cond delay="300"/>
                                  </p:stCondLst>
                                  <p:childTnLst>
                                    <p:animEffect transition="out" filter="wipe(up)">
                                      <p:cBhvr>
                                        <p:cTn id="31" dur="1000"/>
                                        <p:tgtEl>
                                          <p:spTgt spid="50"/>
                                        </p:tgtEl>
                                      </p:cBhvr>
                                    </p:animEffect>
                                    <p:set>
                                      <p:cBhvr>
                                        <p:cTn id="32" dur="1" fill="hold">
                                          <p:stCondLst>
                                            <p:cond delay="999"/>
                                          </p:stCondLst>
                                        </p:cTn>
                                        <p:tgtEl>
                                          <p:spTgt spid="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nodeType="clickEffect">
                                  <p:stCondLst>
                                    <p:cond delay="0"/>
                                  </p:stCondLst>
                                  <p:childTnLst>
                                    <p:animEffect transition="out" filter="wipe(up)">
                                      <p:cBhvr>
                                        <p:cTn id="41" dur="1000"/>
                                        <p:tgtEl>
                                          <p:spTgt spid="6"/>
                                        </p:tgtEl>
                                      </p:cBhvr>
                                    </p:animEffect>
                                    <p:set>
                                      <p:cBhvr>
                                        <p:cTn id="42" dur="1" fill="hold">
                                          <p:stCondLst>
                                            <p:cond delay="999"/>
                                          </p:stCondLst>
                                        </p:cTn>
                                        <p:tgtEl>
                                          <p:spTgt spid="6"/>
                                        </p:tgtEl>
                                        <p:attrNameLst>
                                          <p:attrName>style.visibility</p:attrName>
                                        </p:attrNameLst>
                                      </p:cBhvr>
                                      <p:to>
                                        <p:strVal val="hidden"/>
                                      </p:to>
                                    </p:set>
                                  </p:childTnLst>
                                </p:cTn>
                              </p:par>
                            </p:childTnLst>
                          </p:cTn>
                        </p:par>
                        <p:par>
                          <p:cTn id="43" fill="hold">
                            <p:stCondLst>
                              <p:cond delay="1000"/>
                            </p:stCondLst>
                            <p:childTnLst>
                              <p:par>
                                <p:cTn id="44" presetID="22" presetClass="entr" presetSubtype="2"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1200"/>
                                        <p:tgtEl>
                                          <p:spTgt spid="15"/>
                                        </p:tgtEl>
                                      </p:cBhvr>
                                    </p:animEffect>
                                  </p:childTnLst>
                                </p:cTn>
                              </p:par>
                            </p:childTnLst>
                          </p:cTn>
                        </p:par>
                        <p:par>
                          <p:cTn id="47" fill="hold">
                            <p:stCondLst>
                              <p:cond delay="2200"/>
                            </p:stCondLst>
                            <p:childTnLst>
                              <p:par>
                                <p:cTn id="48" presetID="22" presetClass="exit" presetSubtype="2" fill="hold" nodeType="afterEffect">
                                  <p:stCondLst>
                                    <p:cond delay="0"/>
                                  </p:stCondLst>
                                  <p:childTnLst>
                                    <p:animEffect transition="out" filter="wipe(right)">
                                      <p:cBhvr>
                                        <p:cTn id="49" dur="700"/>
                                        <p:tgtEl>
                                          <p:spTgt spid="15"/>
                                        </p:tgtEl>
                                      </p:cBhvr>
                                    </p:animEffect>
                                    <p:set>
                                      <p:cBhvr>
                                        <p:cTn id="50" dur="1" fill="hold">
                                          <p:stCondLst>
                                            <p:cond delay="699"/>
                                          </p:stCondLst>
                                        </p:cTn>
                                        <p:tgtEl>
                                          <p:spTgt spid="15"/>
                                        </p:tgtEl>
                                        <p:attrNameLst>
                                          <p:attrName>style.visibility</p:attrName>
                                        </p:attrNameLst>
                                      </p:cBhvr>
                                      <p:to>
                                        <p:strVal val="hidden"/>
                                      </p:to>
                                    </p:set>
                                  </p:childTnLst>
                                </p:cTn>
                              </p:par>
                              <p:par>
                                <p:cTn id="51" presetID="22" presetClass="entr" presetSubtype="2"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700"/>
                                        <p:tgtEl>
                                          <p:spTgt spid="16"/>
                                        </p:tgtEl>
                                      </p:cBhvr>
                                    </p:animEffect>
                                  </p:childTnLst>
                                </p:cTn>
                              </p:par>
                            </p:childTnLst>
                          </p:cTn>
                        </p:par>
                        <p:par>
                          <p:cTn id="54" fill="hold">
                            <p:stCondLst>
                              <p:cond delay="2900"/>
                            </p:stCondLst>
                            <p:childTnLst>
                              <p:par>
                                <p:cTn id="55" presetID="22" presetClass="exit" presetSubtype="2" fill="hold" nodeType="afterEffect">
                                  <p:stCondLst>
                                    <p:cond delay="0"/>
                                  </p:stCondLst>
                                  <p:childTnLst>
                                    <p:animEffect transition="out" filter="wipe(right)">
                                      <p:cBhvr>
                                        <p:cTn id="56" dur="600"/>
                                        <p:tgtEl>
                                          <p:spTgt spid="16"/>
                                        </p:tgtEl>
                                      </p:cBhvr>
                                    </p:animEffect>
                                    <p:set>
                                      <p:cBhvr>
                                        <p:cTn id="57" dur="1" fill="hold">
                                          <p:stCondLst>
                                            <p:cond delay="599"/>
                                          </p:stCondLst>
                                        </p:cTn>
                                        <p:tgtEl>
                                          <p:spTgt spid="16"/>
                                        </p:tgtEl>
                                        <p:attrNameLst>
                                          <p:attrName>style.visibility</p:attrName>
                                        </p:attrNameLst>
                                      </p:cBhvr>
                                      <p:to>
                                        <p:strVal val="hidden"/>
                                      </p:to>
                                    </p:set>
                                  </p:childTnLst>
                                </p:cTn>
                              </p:par>
                              <p:par>
                                <p:cTn id="58" presetID="22" presetClass="entr" presetSubtype="2"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right)">
                                      <p:cBhvr>
                                        <p:cTn id="60" dur="600"/>
                                        <p:tgtEl>
                                          <p:spTgt spid="52"/>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wipe(up)">
                                      <p:cBhvr>
                                        <p:cTn id="63" dur="600"/>
                                        <p:tgtEl>
                                          <p:spTgt spid="6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2" fill="hold" grpId="1" nodeType="clickEffect">
                                  <p:stCondLst>
                                    <p:cond delay="0"/>
                                  </p:stCondLst>
                                  <p:childTnLst>
                                    <p:animEffect transition="out" filter="wipe(right)">
                                      <p:cBhvr>
                                        <p:cTn id="67" dur="500"/>
                                        <p:tgtEl>
                                          <p:spTgt spid="52"/>
                                        </p:tgtEl>
                                      </p:cBhvr>
                                    </p:animEffect>
                                    <p:set>
                                      <p:cBhvr>
                                        <p:cTn id="68" dur="1" fill="hold">
                                          <p:stCondLst>
                                            <p:cond delay="499"/>
                                          </p:stCondLst>
                                        </p:cTn>
                                        <p:tgtEl>
                                          <p:spTgt spid="52"/>
                                        </p:tgtEl>
                                        <p:attrNameLst>
                                          <p:attrName>style.visibility</p:attrName>
                                        </p:attrNameLst>
                                      </p:cBhvr>
                                      <p:to>
                                        <p:strVal val="hidden"/>
                                      </p:to>
                                    </p:set>
                                  </p:childTnLst>
                                </p:cTn>
                              </p:par>
                              <p:par>
                                <p:cTn id="69" presetID="22" presetClass="exit" presetSubtype="1" fill="hold" grpId="1" nodeType="withEffect">
                                  <p:stCondLst>
                                    <p:cond delay="0"/>
                                  </p:stCondLst>
                                  <p:childTnLst>
                                    <p:animEffect transition="out" filter="wipe(up)">
                                      <p:cBhvr>
                                        <p:cTn id="70" dur="500"/>
                                        <p:tgtEl>
                                          <p:spTgt spid="62"/>
                                        </p:tgtEl>
                                      </p:cBhvr>
                                    </p:animEffect>
                                    <p:set>
                                      <p:cBhvr>
                                        <p:cTn id="71" dur="1" fill="hold">
                                          <p:stCondLst>
                                            <p:cond delay="499"/>
                                          </p:stCondLst>
                                        </p:cTn>
                                        <p:tgtEl>
                                          <p:spTgt spid="62"/>
                                        </p:tgtEl>
                                        <p:attrNameLst>
                                          <p:attrName>style.visibility</p:attrName>
                                        </p:attrNameLst>
                                      </p:cBhvr>
                                      <p:to>
                                        <p:strVal val="hidden"/>
                                      </p:to>
                                    </p:set>
                                  </p:childTnLst>
                                </p:cTn>
                              </p:par>
                              <p:par>
                                <p:cTn id="72" presetID="22" presetClass="entr" presetSubtype="2"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ipe(right)">
                                      <p:cBhvr>
                                        <p:cTn id="74" dur="600"/>
                                        <p:tgtEl>
                                          <p:spTgt spid="75"/>
                                        </p:tgtEl>
                                      </p:cBhvr>
                                    </p:animEffect>
                                  </p:childTnLst>
                                </p:cTn>
                              </p:par>
                            </p:childTnLst>
                          </p:cTn>
                        </p:par>
                        <p:par>
                          <p:cTn id="75" fill="hold">
                            <p:stCondLst>
                              <p:cond delay="600"/>
                            </p:stCondLst>
                            <p:childTnLst>
                              <p:par>
                                <p:cTn id="76" presetID="22" presetClass="exit" presetSubtype="2" fill="hold" grpId="1" nodeType="afterEffect">
                                  <p:stCondLst>
                                    <p:cond delay="0"/>
                                  </p:stCondLst>
                                  <p:childTnLst>
                                    <p:animEffect transition="out" filter="wipe(right)">
                                      <p:cBhvr>
                                        <p:cTn id="77" dur="600"/>
                                        <p:tgtEl>
                                          <p:spTgt spid="75"/>
                                        </p:tgtEl>
                                      </p:cBhvr>
                                    </p:animEffect>
                                    <p:set>
                                      <p:cBhvr>
                                        <p:cTn id="78" dur="1" fill="hold">
                                          <p:stCondLst>
                                            <p:cond delay="599"/>
                                          </p:stCondLst>
                                        </p:cTn>
                                        <p:tgtEl>
                                          <p:spTgt spid="75"/>
                                        </p:tgtEl>
                                        <p:attrNameLst>
                                          <p:attrName>style.visibility</p:attrName>
                                        </p:attrNameLst>
                                      </p:cBhvr>
                                      <p:to>
                                        <p:strVal val="hidden"/>
                                      </p:to>
                                    </p:set>
                                  </p:childTnLst>
                                </p:cTn>
                              </p:par>
                              <p:par>
                                <p:cTn id="79" presetID="22" presetClass="entr" presetSubtype="2"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wipe(right)">
                                      <p:cBhvr>
                                        <p:cTn id="81" dur="600"/>
                                        <p:tgtEl>
                                          <p:spTgt spid="74"/>
                                        </p:tgtEl>
                                      </p:cBhvr>
                                    </p:animEffect>
                                  </p:childTnLst>
                                </p:cTn>
                              </p:par>
                            </p:childTnLst>
                          </p:cTn>
                        </p:par>
                        <p:par>
                          <p:cTn id="82" fill="hold">
                            <p:stCondLst>
                              <p:cond delay="1200"/>
                            </p:stCondLst>
                            <p:childTnLst>
                              <p:par>
                                <p:cTn id="83" presetID="22" presetClass="exit" presetSubtype="2" fill="hold" grpId="1" nodeType="afterEffect">
                                  <p:stCondLst>
                                    <p:cond delay="0"/>
                                  </p:stCondLst>
                                  <p:childTnLst>
                                    <p:animEffect transition="out" filter="wipe(right)">
                                      <p:cBhvr>
                                        <p:cTn id="84" dur="600"/>
                                        <p:tgtEl>
                                          <p:spTgt spid="74"/>
                                        </p:tgtEl>
                                      </p:cBhvr>
                                    </p:animEffect>
                                    <p:set>
                                      <p:cBhvr>
                                        <p:cTn id="85" dur="1" fill="hold">
                                          <p:stCondLst>
                                            <p:cond delay="599"/>
                                          </p:stCondLst>
                                        </p:cTn>
                                        <p:tgtEl>
                                          <p:spTgt spid="74"/>
                                        </p:tgtEl>
                                        <p:attrNameLst>
                                          <p:attrName>style.visibility</p:attrName>
                                        </p:attrNameLst>
                                      </p:cBhvr>
                                      <p:to>
                                        <p:strVal val="hidden"/>
                                      </p:to>
                                    </p:set>
                                  </p:childTnLst>
                                </p:cTn>
                              </p:par>
                            </p:childTnLst>
                          </p:cTn>
                        </p:par>
                        <p:par>
                          <p:cTn id="86" fill="hold">
                            <p:stCondLst>
                              <p:cond delay="1800"/>
                            </p:stCondLst>
                            <p:childTnLst>
                              <p:par>
                                <p:cTn id="87" presetID="22" presetClass="entr" presetSubtype="4"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down)">
                                      <p:cBhvr>
                                        <p:cTn id="89" dur="500"/>
                                        <p:tgtEl>
                                          <p:spTgt spid="6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051"/>
                                        </p:tgtEl>
                                        <p:attrNameLst>
                                          <p:attrName>style.visibility</p:attrName>
                                        </p:attrNameLst>
                                      </p:cBhvr>
                                      <p:to>
                                        <p:strVal val="visible"/>
                                      </p:to>
                                    </p:set>
                                    <p:animEffect transition="in" filter="fade">
                                      <p:cBhvr>
                                        <p:cTn id="94" dur="500"/>
                                        <p:tgtEl>
                                          <p:spTgt spid="205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62" grpId="0" animBg="1"/>
      <p:bldP spid="62" grpId="1" animBg="1"/>
      <p:bldP spid="68" grpId="0" animBg="1"/>
      <p:bldP spid="74" grpId="0" animBg="1"/>
      <p:bldP spid="74" grpId="1" animBg="1"/>
      <p:bldP spid="75" grpId="0" animBg="1"/>
      <p:bldP spid="75" grpId="1"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Atmospheric Deposition</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sp>
        <p:nvSpPr>
          <p:cNvPr id="13" name="Rectangle 12"/>
          <p:cNvSpPr/>
          <p:nvPr/>
        </p:nvSpPr>
        <p:spPr>
          <a:xfrm>
            <a:off x="7239000" y="1981200"/>
            <a:ext cx="228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0380" y="30203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4580" y="3216659"/>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35052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3352800"/>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6957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p:cNvSpPr/>
          <p:nvPr/>
        </p:nvSpPr>
        <p:spPr>
          <a:xfrm flipH="1">
            <a:off x="4120624" y="3835724"/>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p:nvSpPr>
        <p:spPr>
          <a:xfrm>
            <a:off x="7239000" y="2888642"/>
            <a:ext cx="190500" cy="374124"/>
          </a:xfrm>
          <a:custGeom>
            <a:avLst/>
            <a:gdLst>
              <a:gd name="connsiteX0" fmla="*/ 0 w 190500"/>
              <a:gd name="connsiteY0" fmla="*/ 0 h 310624"/>
              <a:gd name="connsiteX1" fmla="*/ 190500 w 190500"/>
              <a:gd name="connsiteY1" fmla="*/ 0 h 310624"/>
              <a:gd name="connsiteX2" fmla="*/ 190500 w 190500"/>
              <a:gd name="connsiteY2" fmla="*/ 310624 h 310624"/>
              <a:gd name="connsiteX3" fmla="*/ 0 w 190500"/>
              <a:gd name="connsiteY3" fmla="*/ 310624 h 310624"/>
              <a:gd name="connsiteX4" fmla="*/ 0 w 190500"/>
              <a:gd name="connsiteY4" fmla="*/ 0 h 310624"/>
              <a:gd name="connsiteX0" fmla="*/ 50800 w 190500"/>
              <a:gd name="connsiteY0" fmla="*/ 0 h 340257"/>
              <a:gd name="connsiteX1" fmla="*/ 190500 w 190500"/>
              <a:gd name="connsiteY1" fmla="*/ 29633 h 340257"/>
              <a:gd name="connsiteX2" fmla="*/ 190500 w 190500"/>
              <a:gd name="connsiteY2" fmla="*/ 340257 h 340257"/>
              <a:gd name="connsiteX3" fmla="*/ 0 w 190500"/>
              <a:gd name="connsiteY3" fmla="*/ 340257 h 340257"/>
              <a:gd name="connsiteX4" fmla="*/ 50800 w 190500"/>
              <a:gd name="connsiteY4" fmla="*/ 0 h 340257"/>
              <a:gd name="connsiteX0" fmla="*/ 50800 w 190500"/>
              <a:gd name="connsiteY0" fmla="*/ 33867 h 374124"/>
              <a:gd name="connsiteX1" fmla="*/ 135466 w 190500"/>
              <a:gd name="connsiteY1" fmla="*/ 0 h 374124"/>
              <a:gd name="connsiteX2" fmla="*/ 190500 w 190500"/>
              <a:gd name="connsiteY2" fmla="*/ 374124 h 374124"/>
              <a:gd name="connsiteX3" fmla="*/ 0 w 190500"/>
              <a:gd name="connsiteY3" fmla="*/ 374124 h 374124"/>
              <a:gd name="connsiteX4" fmla="*/ 50800 w 190500"/>
              <a:gd name="connsiteY4" fmla="*/ 33867 h 37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74124">
                <a:moveTo>
                  <a:pt x="50800" y="33867"/>
                </a:moveTo>
                <a:lnTo>
                  <a:pt x="135466" y="0"/>
                </a:lnTo>
                <a:lnTo>
                  <a:pt x="190500" y="374124"/>
                </a:lnTo>
                <a:lnTo>
                  <a:pt x="0" y="374124"/>
                </a:lnTo>
                <a:lnTo>
                  <a:pt x="50800" y="338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19950" y="200153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Arrow 33"/>
          <p:cNvSpPr/>
          <p:nvPr/>
        </p:nvSpPr>
        <p:spPr>
          <a:xfrm rot="20732174">
            <a:off x="4203261" y="3283601"/>
            <a:ext cx="835728" cy="197400"/>
          </a:xfrm>
          <a:prstGeom prst="leftArrow">
            <a:avLst/>
          </a:prstGeom>
          <a:solidFill>
            <a:srgbClr val="4B4B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35"/>
          <p:cNvSpPr/>
          <p:nvPr/>
        </p:nvSpPr>
        <p:spPr>
          <a:xfrm rot="16200000">
            <a:off x="3751746" y="3747149"/>
            <a:ext cx="551117" cy="190232"/>
          </a:xfrm>
          <a:prstGeom prst="leftArrow">
            <a:avLst/>
          </a:prstGeom>
          <a:solidFill>
            <a:srgbClr val="4B4B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752540" y="4538734"/>
            <a:ext cx="577202" cy="194421"/>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Arrow 37"/>
          <p:cNvSpPr/>
          <p:nvPr/>
        </p:nvSpPr>
        <p:spPr>
          <a:xfrm rot="21189416">
            <a:off x="2858734" y="4084917"/>
            <a:ext cx="789585" cy="202979"/>
          </a:xfrm>
          <a:prstGeom prst="leftArrow">
            <a:avLst/>
          </a:prstGeom>
          <a:solidFill>
            <a:srgbClr val="4B4B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 Arrow 38"/>
          <p:cNvSpPr/>
          <p:nvPr/>
        </p:nvSpPr>
        <p:spPr>
          <a:xfrm rot="20978057">
            <a:off x="1669944" y="4267968"/>
            <a:ext cx="835728" cy="197400"/>
          </a:xfrm>
          <a:prstGeom prst="leftArrow">
            <a:avLst/>
          </a:prstGeom>
          <a:solidFill>
            <a:srgbClr val="4B4B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 Arrow 39"/>
          <p:cNvSpPr/>
          <p:nvPr/>
        </p:nvSpPr>
        <p:spPr>
          <a:xfrm rot="20326680">
            <a:off x="5338653" y="2942764"/>
            <a:ext cx="835728" cy="197400"/>
          </a:xfrm>
          <a:prstGeom prst="leftArrow">
            <a:avLst/>
          </a:prstGeom>
          <a:solidFill>
            <a:srgbClr val="4B4B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40"/>
          <p:cNvSpPr/>
          <p:nvPr/>
        </p:nvSpPr>
        <p:spPr>
          <a:xfrm rot="20978057">
            <a:off x="6505753" y="2673160"/>
            <a:ext cx="835728" cy="197400"/>
          </a:xfrm>
          <a:prstGeom prst="leftArrow">
            <a:avLst/>
          </a:prstGeom>
          <a:solidFill>
            <a:srgbClr val="4B4B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WAter Ditch"/>
          <p:cNvSpPr/>
          <p:nvPr/>
        </p:nvSpPr>
        <p:spPr>
          <a:xfrm>
            <a:off x="660734" y="4366668"/>
            <a:ext cx="760814"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rgbClr val="4B4B4B"/>
          </a:solidFill>
          <a:ln>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Smok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8095" flipH="1">
            <a:off x="447689" y="2005233"/>
            <a:ext cx="424146" cy="711479"/>
          </a:xfrm>
          <a:prstGeom prst="rect">
            <a:avLst/>
          </a:prstGeom>
        </p:spPr>
      </p:pic>
      <p:sp>
        <p:nvSpPr>
          <p:cNvPr id="4" name="background hill"/>
          <p:cNvSpPr/>
          <p:nvPr/>
        </p:nvSpPr>
        <p:spPr>
          <a:xfrm>
            <a:off x="-109728" y="3072384"/>
            <a:ext cx="2133600" cy="841248"/>
          </a:xfrm>
          <a:custGeom>
            <a:avLst/>
            <a:gdLst>
              <a:gd name="connsiteX0" fmla="*/ 2133600 w 2133600"/>
              <a:gd name="connsiteY0" fmla="*/ 841248 h 841248"/>
              <a:gd name="connsiteX1" fmla="*/ 2121408 w 2133600"/>
              <a:gd name="connsiteY1" fmla="*/ 768096 h 841248"/>
              <a:gd name="connsiteX2" fmla="*/ 1999488 w 2133600"/>
              <a:gd name="connsiteY2" fmla="*/ 670560 h 841248"/>
              <a:gd name="connsiteX3" fmla="*/ 1962912 w 2133600"/>
              <a:gd name="connsiteY3" fmla="*/ 646176 h 841248"/>
              <a:gd name="connsiteX4" fmla="*/ 1914144 w 2133600"/>
              <a:gd name="connsiteY4" fmla="*/ 621792 h 841248"/>
              <a:gd name="connsiteX5" fmla="*/ 1792224 w 2133600"/>
              <a:gd name="connsiteY5" fmla="*/ 524256 h 841248"/>
              <a:gd name="connsiteX6" fmla="*/ 1755648 w 2133600"/>
              <a:gd name="connsiteY6" fmla="*/ 512064 h 841248"/>
              <a:gd name="connsiteX7" fmla="*/ 1719072 w 2133600"/>
              <a:gd name="connsiteY7" fmla="*/ 438912 h 841248"/>
              <a:gd name="connsiteX8" fmla="*/ 1682496 w 2133600"/>
              <a:gd name="connsiteY8" fmla="*/ 414528 h 841248"/>
              <a:gd name="connsiteX9" fmla="*/ 1645920 w 2133600"/>
              <a:gd name="connsiteY9" fmla="*/ 377952 h 841248"/>
              <a:gd name="connsiteX10" fmla="*/ 1560576 w 2133600"/>
              <a:gd name="connsiteY10" fmla="*/ 316992 h 841248"/>
              <a:gd name="connsiteX11" fmla="*/ 1524000 w 2133600"/>
              <a:gd name="connsiteY11" fmla="*/ 304800 h 841248"/>
              <a:gd name="connsiteX12" fmla="*/ 1475232 w 2133600"/>
              <a:gd name="connsiteY12" fmla="*/ 268224 h 841248"/>
              <a:gd name="connsiteX13" fmla="*/ 1402080 w 2133600"/>
              <a:gd name="connsiteY13" fmla="*/ 207264 h 841248"/>
              <a:gd name="connsiteX14" fmla="*/ 1389888 w 2133600"/>
              <a:gd name="connsiteY14" fmla="*/ 170688 h 841248"/>
              <a:gd name="connsiteX15" fmla="*/ 1341120 w 2133600"/>
              <a:gd name="connsiteY15" fmla="*/ 146304 h 841248"/>
              <a:gd name="connsiteX16" fmla="*/ 1304544 w 2133600"/>
              <a:gd name="connsiteY16" fmla="*/ 121920 h 841248"/>
              <a:gd name="connsiteX17" fmla="*/ 1170432 w 2133600"/>
              <a:gd name="connsiteY17" fmla="*/ 60960 h 841248"/>
              <a:gd name="connsiteX18" fmla="*/ 1072896 w 2133600"/>
              <a:gd name="connsiteY18" fmla="*/ 36576 h 841248"/>
              <a:gd name="connsiteX19" fmla="*/ 1024128 w 2133600"/>
              <a:gd name="connsiteY19" fmla="*/ 24384 h 841248"/>
              <a:gd name="connsiteX20" fmla="*/ 975360 w 2133600"/>
              <a:gd name="connsiteY20" fmla="*/ 12192 h 841248"/>
              <a:gd name="connsiteX21" fmla="*/ 646176 w 2133600"/>
              <a:gd name="connsiteY21" fmla="*/ 0 h 841248"/>
              <a:gd name="connsiteX22" fmla="*/ 451104 w 2133600"/>
              <a:gd name="connsiteY22" fmla="*/ 12192 h 841248"/>
              <a:gd name="connsiteX23" fmla="*/ 365760 w 2133600"/>
              <a:gd name="connsiteY23" fmla="*/ 48768 h 841248"/>
              <a:gd name="connsiteX24" fmla="*/ 243840 w 2133600"/>
              <a:gd name="connsiteY24" fmla="*/ 85344 h 841248"/>
              <a:gd name="connsiteX25" fmla="*/ 158496 w 2133600"/>
              <a:gd name="connsiteY25" fmla="*/ 97536 h 841248"/>
              <a:gd name="connsiteX26" fmla="*/ 109728 w 2133600"/>
              <a:gd name="connsiteY26" fmla="*/ 121920 h 841248"/>
              <a:gd name="connsiteX27" fmla="*/ 73152 w 2133600"/>
              <a:gd name="connsiteY27" fmla="*/ 134112 h 841248"/>
              <a:gd name="connsiteX28" fmla="*/ 36576 w 2133600"/>
              <a:gd name="connsiteY28" fmla="*/ 158496 h 841248"/>
              <a:gd name="connsiteX29" fmla="*/ 0 w 2133600"/>
              <a:gd name="connsiteY29" fmla="*/ 170688 h 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33600" h="841248">
                <a:moveTo>
                  <a:pt x="2133600" y="841248"/>
                </a:moveTo>
                <a:cubicBezTo>
                  <a:pt x="2129536" y="816864"/>
                  <a:pt x="2133864" y="789449"/>
                  <a:pt x="2121408" y="768096"/>
                </a:cubicBezTo>
                <a:cubicBezTo>
                  <a:pt x="2079716" y="696624"/>
                  <a:pt x="2055745" y="702707"/>
                  <a:pt x="1999488" y="670560"/>
                </a:cubicBezTo>
                <a:cubicBezTo>
                  <a:pt x="1986766" y="663290"/>
                  <a:pt x="1975634" y="653446"/>
                  <a:pt x="1962912" y="646176"/>
                </a:cubicBezTo>
                <a:cubicBezTo>
                  <a:pt x="1947132" y="637159"/>
                  <a:pt x="1928336" y="633146"/>
                  <a:pt x="1914144" y="621792"/>
                </a:cubicBezTo>
                <a:cubicBezTo>
                  <a:pt x="1810879" y="539180"/>
                  <a:pt x="1880933" y="562274"/>
                  <a:pt x="1792224" y="524256"/>
                </a:cubicBezTo>
                <a:cubicBezTo>
                  <a:pt x="1780412" y="519194"/>
                  <a:pt x="1767840" y="516128"/>
                  <a:pt x="1755648" y="512064"/>
                </a:cubicBezTo>
                <a:cubicBezTo>
                  <a:pt x="1745732" y="482316"/>
                  <a:pt x="1742707" y="462547"/>
                  <a:pt x="1719072" y="438912"/>
                </a:cubicBezTo>
                <a:cubicBezTo>
                  <a:pt x="1708711" y="428551"/>
                  <a:pt x="1693753" y="423909"/>
                  <a:pt x="1682496" y="414528"/>
                </a:cubicBezTo>
                <a:cubicBezTo>
                  <a:pt x="1669250" y="403490"/>
                  <a:pt x="1659011" y="389173"/>
                  <a:pt x="1645920" y="377952"/>
                </a:cubicBezTo>
                <a:cubicBezTo>
                  <a:pt x="1638188" y="371325"/>
                  <a:pt x="1576014" y="324711"/>
                  <a:pt x="1560576" y="316992"/>
                </a:cubicBezTo>
                <a:cubicBezTo>
                  <a:pt x="1549081" y="311245"/>
                  <a:pt x="1536192" y="308864"/>
                  <a:pt x="1524000" y="304800"/>
                </a:cubicBezTo>
                <a:cubicBezTo>
                  <a:pt x="1507744" y="292608"/>
                  <a:pt x="1490660" y="281448"/>
                  <a:pt x="1475232" y="268224"/>
                </a:cubicBezTo>
                <a:cubicBezTo>
                  <a:pt x="1393092" y="197818"/>
                  <a:pt x="1482919" y="261157"/>
                  <a:pt x="1402080" y="207264"/>
                </a:cubicBezTo>
                <a:cubicBezTo>
                  <a:pt x="1398016" y="195072"/>
                  <a:pt x="1398975" y="179775"/>
                  <a:pt x="1389888" y="170688"/>
                </a:cubicBezTo>
                <a:cubicBezTo>
                  <a:pt x="1377037" y="157837"/>
                  <a:pt x="1356900" y="155321"/>
                  <a:pt x="1341120" y="146304"/>
                </a:cubicBezTo>
                <a:cubicBezTo>
                  <a:pt x="1328398" y="139034"/>
                  <a:pt x="1317408" y="128937"/>
                  <a:pt x="1304544" y="121920"/>
                </a:cubicBezTo>
                <a:cubicBezTo>
                  <a:pt x="1258349" y="96723"/>
                  <a:pt x="1219276" y="74281"/>
                  <a:pt x="1170432" y="60960"/>
                </a:cubicBezTo>
                <a:cubicBezTo>
                  <a:pt x="1138100" y="52142"/>
                  <a:pt x="1105408" y="44704"/>
                  <a:pt x="1072896" y="36576"/>
                </a:cubicBezTo>
                <a:lnTo>
                  <a:pt x="1024128" y="24384"/>
                </a:lnTo>
                <a:cubicBezTo>
                  <a:pt x="1007872" y="20320"/>
                  <a:pt x="992105" y="12812"/>
                  <a:pt x="975360" y="12192"/>
                </a:cubicBezTo>
                <a:lnTo>
                  <a:pt x="646176" y="0"/>
                </a:lnTo>
                <a:cubicBezTo>
                  <a:pt x="581152" y="4064"/>
                  <a:pt x="515932" y="5709"/>
                  <a:pt x="451104" y="12192"/>
                </a:cubicBezTo>
                <a:cubicBezTo>
                  <a:pt x="378278" y="19475"/>
                  <a:pt x="424885" y="22490"/>
                  <a:pt x="365760" y="48768"/>
                </a:cubicBezTo>
                <a:cubicBezTo>
                  <a:pt x="343737" y="58556"/>
                  <a:pt x="273848" y="79888"/>
                  <a:pt x="243840" y="85344"/>
                </a:cubicBezTo>
                <a:cubicBezTo>
                  <a:pt x="215567" y="90485"/>
                  <a:pt x="186944" y="93472"/>
                  <a:pt x="158496" y="97536"/>
                </a:cubicBezTo>
                <a:cubicBezTo>
                  <a:pt x="142240" y="105664"/>
                  <a:pt x="126433" y="114761"/>
                  <a:pt x="109728" y="121920"/>
                </a:cubicBezTo>
                <a:cubicBezTo>
                  <a:pt x="97916" y="126982"/>
                  <a:pt x="84647" y="128365"/>
                  <a:pt x="73152" y="134112"/>
                </a:cubicBezTo>
                <a:cubicBezTo>
                  <a:pt x="60046" y="140665"/>
                  <a:pt x="49682" y="151943"/>
                  <a:pt x="36576" y="158496"/>
                </a:cubicBezTo>
                <a:cubicBezTo>
                  <a:pt x="25081" y="164243"/>
                  <a:pt x="0" y="170688"/>
                  <a:pt x="0" y="170688"/>
                </a:cubicBezTo>
              </a:path>
            </a:pathLst>
          </a:custGeom>
          <a:noFill/>
          <a:ln>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mok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702" y="1981200"/>
            <a:ext cx="629676" cy="588747"/>
          </a:xfrm>
          <a:prstGeom prst="rect">
            <a:avLst/>
          </a:prstGeom>
        </p:spPr>
      </p:pic>
      <p:pic>
        <p:nvPicPr>
          <p:cNvPr id="2" name="factor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77374">
            <a:off x="-209301" y="2393198"/>
            <a:ext cx="2018250" cy="1075612"/>
          </a:xfrm>
          <a:prstGeom prst="rect">
            <a:avLst/>
          </a:prstGeom>
        </p:spPr>
      </p:pic>
      <p:pic>
        <p:nvPicPr>
          <p:cNvPr id="42" name="Picture 10" descr="C:\Users\PadillaA\AppData\Local\Microsoft\Windows\Temporary Internet Files\Content.IE5\X79T7YBJ\MM900172539[1].gif"/>
          <p:cNvPicPr>
            <a:picLocks noChangeAspect="1" noChangeArrowheads="1" noCrop="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5334000" y="2034943"/>
            <a:ext cx="1004012" cy="13178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3" name="Picture 10" descr="C:\Users\PadillaA\AppData\Local\Microsoft\Windows\Temporary Internet Files\Content.IE5\X79T7YBJ\MM900172539[1].gif"/>
          <p:cNvPicPr>
            <a:picLocks noChangeAspect="1" noChangeArrowheads="1" noCrop="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6093644" y="1870723"/>
            <a:ext cx="1004012" cy="13178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6" name="Picture 10" descr="C:\Users\PadillaA\AppData\Local\Microsoft\Windows\Temporary Internet Files\Content.IE5\X79T7YBJ\MM900172539[1].gif"/>
          <p:cNvPicPr>
            <a:picLocks noChangeAspect="1" noChangeArrowheads="1" noCrop="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5617300" y="1896062"/>
            <a:ext cx="1004012" cy="13178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dark cloud"/>
          <p:cNvPicPr>
            <a:picLocks noChangeAspect="1"/>
          </p:cNvPicPr>
          <p:nvPr/>
        </p:nvPicPr>
        <p:blipFill rotWithShape="1">
          <a:blip r:embed="rId8" cstate="print">
            <a:extLst>
              <a:ext uri="{28A0092B-C50C-407E-A947-70E740481C1C}">
                <a14:useLocalDpi xmlns:a14="http://schemas.microsoft.com/office/drawing/2010/main" val="0"/>
              </a:ext>
            </a:extLst>
          </a:blip>
          <a:srcRect l="12838" t="1972" r="22976" b="23723"/>
          <a:stretch/>
        </p:blipFill>
        <p:spPr>
          <a:xfrm>
            <a:off x="-76200" y="799422"/>
            <a:ext cx="2286000" cy="1410378"/>
          </a:xfrm>
          <a:prstGeom prst="rect">
            <a:avLst/>
          </a:prstGeom>
        </p:spPr>
      </p:pic>
      <p:pic>
        <p:nvPicPr>
          <p:cNvPr id="47" name="Picture 10" descr="C:\Users\PadillaA\AppData\Local\Microsoft\Windows\Temporary Internet Files\Content.IE5\X79T7YBJ\MM900172539[1].gif"/>
          <p:cNvPicPr>
            <a:picLocks noChangeAspect="1" noChangeArrowheads="1" noCrop="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6246044" y="2023123"/>
            <a:ext cx="1004012" cy="13178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7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1500"/>
                                        <p:tgtEl>
                                          <p:spTgt spid="9"/>
                                        </p:tgtEl>
                                      </p:cBhvr>
                                    </p:animEffect>
                                  </p:childTnLst>
                                </p:cTn>
                              </p:par>
                            </p:childTnLst>
                          </p:cTn>
                        </p:par>
                        <p:par>
                          <p:cTn id="15" fill="hold">
                            <p:stCondLst>
                              <p:cond delay="2000"/>
                            </p:stCondLst>
                            <p:childTnLst>
                              <p:par>
                                <p:cTn id="16" presetID="42" presetClass="path" presetSubtype="0" accel="50000" decel="50000" fill="hold" nodeType="afterEffect">
                                  <p:stCondLst>
                                    <p:cond delay="0"/>
                                  </p:stCondLst>
                                  <p:childTnLst>
                                    <p:animMotion origin="layout" path="M 3.33333E-6 -4.44444E-6 L 0.57413 -0.0037 " pathEditMode="relative" rAng="0" ptsTypes="AA">
                                      <p:cBhvr>
                                        <p:cTn id="17" dur="2000" fill="hold"/>
                                        <p:tgtEl>
                                          <p:spTgt spid="9"/>
                                        </p:tgtEl>
                                        <p:attrNameLst>
                                          <p:attrName>ppt_x</p:attrName>
                                          <p:attrName>ppt_y</p:attrName>
                                        </p:attrNameLst>
                                      </p:cBhvr>
                                      <p:rCtr x="28698" y="-185"/>
                                    </p:animMotion>
                                  </p:childTnLst>
                                </p:cTn>
                              </p:par>
                            </p:childTnLst>
                          </p:cTn>
                        </p:par>
                        <p:par>
                          <p:cTn id="18" fill="hold">
                            <p:stCondLst>
                              <p:cond delay="4000"/>
                            </p:stCondLst>
                            <p:childTnLst>
                              <p:par>
                                <p:cTn id="19" presetID="22" presetClass="entr" presetSubtype="1"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up)">
                                      <p:cBhvr>
                                        <p:cTn id="21" dur="300"/>
                                        <p:tgtEl>
                                          <p:spTgt spid="42"/>
                                        </p:tgtEl>
                                      </p:cBhvr>
                                    </p:animEffect>
                                  </p:childTnLst>
                                </p:cTn>
                              </p:par>
                              <p:par>
                                <p:cTn id="22" presetID="22" presetClass="entr" presetSubtype="1"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300"/>
                                        <p:tgtEl>
                                          <p:spTgt spid="43"/>
                                        </p:tgtEl>
                                      </p:cBhvr>
                                    </p:animEffect>
                                  </p:childTnLst>
                                </p:cTn>
                              </p:par>
                              <p:par>
                                <p:cTn id="25" presetID="22" presetClass="entr" presetSubtype="1"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300"/>
                                        <p:tgtEl>
                                          <p:spTgt spid="46"/>
                                        </p:tgtEl>
                                      </p:cBhvr>
                                    </p:animEffect>
                                  </p:childTnLst>
                                </p:cTn>
                              </p:par>
                            </p:childTnLst>
                          </p:cTn>
                        </p:par>
                        <p:par>
                          <p:cTn id="28" fill="hold">
                            <p:stCondLst>
                              <p:cond delay="4300"/>
                            </p:stCondLst>
                            <p:childTnLst>
                              <p:par>
                                <p:cTn id="29" presetID="22" presetClass="entr" presetSubtype="2"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right)">
                                      <p:cBhvr>
                                        <p:cTn id="31" dur="500"/>
                                        <p:tgtEl>
                                          <p:spTgt spid="41"/>
                                        </p:tgtEl>
                                      </p:cBhvr>
                                    </p:animEffect>
                                  </p:childTnLst>
                                </p:cTn>
                              </p:par>
                            </p:childTnLst>
                          </p:cTn>
                        </p:par>
                        <p:par>
                          <p:cTn id="32" fill="hold">
                            <p:stCondLst>
                              <p:cond delay="4800"/>
                            </p:stCondLst>
                            <p:childTnLst>
                              <p:par>
                                <p:cTn id="33" presetID="22" presetClass="exit" presetSubtype="2" fill="hold" grpId="1" nodeType="afterEffect">
                                  <p:stCondLst>
                                    <p:cond delay="0"/>
                                  </p:stCondLst>
                                  <p:childTnLst>
                                    <p:animEffect transition="out" filter="wipe(right)">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par>
                                <p:cTn id="36" presetID="22" presetClass="entr" presetSubtype="2"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right)">
                                      <p:cBhvr>
                                        <p:cTn id="38" dur="500"/>
                                        <p:tgtEl>
                                          <p:spTgt spid="40"/>
                                        </p:tgtEl>
                                      </p:cBhvr>
                                    </p:animEffect>
                                  </p:childTnLst>
                                </p:cTn>
                              </p:par>
                            </p:childTnLst>
                          </p:cTn>
                        </p:par>
                        <p:par>
                          <p:cTn id="39" fill="hold">
                            <p:stCondLst>
                              <p:cond delay="5300"/>
                            </p:stCondLst>
                            <p:childTnLst>
                              <p:par>
                                <p:cTn id="40" presetID="22" presetClass="exit" presetSubtype="2" fill="hold" grpId="1" nodeType="afterEffect">
                                  <p:stCondLst>
                                    <p:cond delay="0"/>
                                  </p:stCondLst>
                                  <p:childTnLst>
                                    <p:animEffect transition="out" filter="wipe(right)">
                                      <p:cBhvr>
                                        <p:cTn id="41" dur="500"/>
                                        <p:tgtEl>
                                          <p:spTgt spid="40"/>
                                        </p:tgtEl>
                                      </p:cBhvr>
                                    </p:animEffect>
                                    <p:set>
                                      <p:cBhvr>
                                        <p:cTn id="42" dur="1" fill="hold">
                                          <p:stCondLst>
                                            <p:cond delay="499"/>
                                          </p:stCondLst>
                                        </p:cTn>
                                        <p:tgtEl>
                                          <p:spTgt spid="40"/>
                                        </p:tgtEl>
                                        <p:attrNameLst>
                                          <p:attrName>style.visibility</p:attrName>
                                        </p:attrNameLst>
                                      </p:cBhvr>
                                      <p:to>
                                        <p:strVal val="hidden"/>
                                      </p:to>
                                    </p:set>
                                  </p:childTnLst>
                                </p:cTn>
                              </p:par>
                              <p:par>
                                <p:cTn id="43" presetID="22" presetClass="entr" presetSubtype="2"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right)">
                                      <p:cBhvr>
                                        <p:cTn id="45" dur="500"/>
                                        <p:tgtEl>
                                          <p:spTgt spid="34"/>
                                        </p:tgtEl>
                                      </p:cBhvr>
                                    </p:animEffect>
                                  </p:childTnLst>
                                </p:cTn>
                              </p:par>
                            </p:childTnLst>
                          </p:cTn>
                        </p:par>
                        <p:par>
                          <p:cTn id="46" fill="hold">
                            <p:stCondLst>
                              <p:cond delay="5800"/>
                            </p:stCondLst>
                            <p:childTnLst>
                              <p:par>
                                <p:cTn id="47" presetID="22" presetClass="exit" presetSubtype="2" fill="hold" grpId="1" nodeType="afterEffect">
                                  <p:stCondLst>
                                    <p:cond delay="0"/>
                                  </p:stCondLst>
                                  <p:childTnLst>
                                    <p:animEffect transition="out" filter="wipe(right)">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par>
                                <p:cTn id="50" presetID="22" presetClass="entr" presetSubtype="1"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up)">
                                      <p:cBhvr>
                                        <p:cTn id="52" dur="500"/>
                                        <p:tgtEl>
                                          <p:spTgt spid="36"/>
                                        </p:tgtEl>
                                      </p:cBhvr>
                                    </p:animEffect>
                                  </p:childTnLst>
                                </p:cTn>
                              </p:par>
                            </p:childTnLst>
                          </p:cTn>
                        </p:par>
                        <p:par>
                          <p:cTn id="53" fill="hold">
                            <p:stCondLst>
                              <p:cond delay="6300"/>
                            </p:stCondLst>
                            <p:childTnLst>
                              <p:par>
                                <p:cTn id="54" presetID="22" presetClass="exit" presetSubtype="1" fill="hold" grpId="1" nodeType="afterEffect">
                                  <p:stCondLst>
                                    <p:cond delay="0"/>
                                  </p:stCondLst>
                                  <p:childTnLst>
                                    <p:animEffect transition="out" filter="wipe(up)">
                                      <p:cBhvr>
                                        <p:cTn id="55" dur="500"/>
                                        <p:tgtEl>
                                          <p:spTgt spid="36"/>
                                        </p:tgtEl>
                                      </p:cBhvr>
                                    </p:animEffect>
                                    <p:set>
                                      <p:cBhvr>
                                        <p:cTn id="56" dur="1" fill="hold">
                                          <p:stCondLst>
                                            <p:cond delay="499"/>
                                          </p:stCondLst>
                                        </p:cTn>
                                        <p:tgtEl>
                                          <p:spTgt spid="36"/>
                                        </p:tgtEl>
                                        <p:attrNameLst>
                                          <p:attrName>style.visibility</p:attrName>
                                        </p:attrNameLst>
                                      </p:cBhvr>
                                      <p:to>
                                        <p:strVal val="hidden"/>
                                      </p:to>
                                    </p:set>
                                  </p:childTnLst>
                                </p:cTn>
                              </p:par>
                              <p:par>
                                <p:cTn id="57" presetID="22" presetClass="entr" presetSubtype="2"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800"/>
                            </p:stCondLst>
                            <p:childTnLst>
                              <p:par>
                                <p:cTn id="61" presetID="22" presetClass="exit" presetSubtype="2" fill="hold" grpId="1" nodeType="afterEffect">
                                  <p:stCondLst>
                                    <p:cond delay="0"/>
                                  </p:stCondLst>
                                  <p:childTnLst>
                                    <p:animEffect transition="out" filter="wipe(right)">
                                      <p:cBhvr>
                                        <p:cTn id="62" dur="500"/>
                                        <p:tgtEl>
                                          <p:spTgt spid="38"/>
                                        </p:tgtEl>
                                      </p:cBhvr>
                                    </p:animEffect>
                                    <p:set>
                                      <p:cBhvr>
                                        <p:cTn id="63" dur="1" fill="hold">
                                          <p:stCondLst>
                                            <p:cond delay="499"/>
                                          </p:stCondLst>
                                        </p:cTn>
                                        <p:tgtEl>
                                          <p:spTgt spid="38"/>
                                        </p:tgtEl>
                                        <p:attrNameLst>
                                          <p:attrName>style.visibility</p:attrName>
                                        </p:attrNameLst>
                                      </p:cBhvr>
                                      <p:to>
                                        <p:strVal val="hidden"/>
                                      </p:to>
                                    </p:set>
                                  </p:childTnLst>
                                </p:cTn>
                              </p:par>
                              <p:par>
                                <p:cTn id="64" presetID="22" presetClass="entr" presetSubtype="2"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right)">
                                      <p:cBhvr>
                                        <p:cTn id="66" dur="500"/>
                                        <p:tgtEl>
                                          <p:spTgt spid="39"/>
                                        </p:tgtEl>
                                      </p:cBhvr>
                                    </p:animEffect>
                                  </p:childTnLst>
                                </p:cTn>
                              </p:par>
                            </p:childTnLst>
                          </p:cTn>
                        </p:par>
                        <p:par>
                          <p:cTn id="67" fill="hold">
                            <p:stCondLst>
                              <p:cond delay="7300"/>
                            </p:stCondLst>
                            <p:childTnLst>
                              <p:par>
                                <p:cTn id="68" presetID="22" presetClass="exit" presetSubtype="2" fill="hold" grpId="1" nodeType="afterEffect">
                                  <p:stCondLst>
                                    <p:cond delay="0"/>
                                  </p:stCondLst>
                                  <p:childTnLst>
                                    <p:animEffect transition="out" filter="wipe(right)">
                                      <p:cBhvr>
                                        <p:cTn id="69" dur="500"/>
                                        <p:tgtEl>
                                          <p:spTgt spid="39"/>
                                        </p:tgtEl>
                                      </p:cBhvr>
                                    </p:animEffect>
                                    <p:set>
                                      <p:cBhvr>
                                        <p:cTn id="70" dur="1" fill="hold">
                                          <p:stCondLst>
                                            <p:cond delay="499"/>
                                          </p:stCondLst>
                                        </p:cTn>
                                        <p:tgtEl>
                                          <p:spTgt spid="39"/>
                                        </p:tgtEl>
                                        <p:attrNameLst>
                                          <p:attrName>style.visibility</p:attrName>
                                        </p:attrNameLst>
                                      </p:cBhvr>
                                      <p:to>
                                        <p:strVal val="hidden"/>
                                      </p:to>
                                    </p:set>
                                  </p:childTnLst>
                                </p:cTn>
                              </p:par>
                            </p:childTnLst>
                          </p:cTn>
                        </p:par>
                        <p:par>
                          <p:cTn id="71" fill="hold">
                            <p:stCondLst>
                              <p:cond delay="7800"/>
                            </p:stCondLst>
                            <p:childTnLst>
                              <p:par>
                                <p:cTn id="72" presetID="22" presetClass="entr" presetSubtype="4"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down)">
                                      <p:cBhvr>
                                        <p:cTn id="74" dur="500"/>
                                        <p:tgtEl>
                                          <p:spTgt spid="45"/>
                                        </p:tgtEl>
                                      </p:cBhvr>
                                    </p:animEffect>
                                  </p:childTnLst>
                                </p:cTn>
                              </p:par>
                            </p:childTnLst>
                          </p:cTn>
                        </p:par>
                        <p:par>
                          <p:cTn id="75" fill="hold">
                            <p:stCondLst>
                              <p:cond delay="8300"/>
                            </p:stCondLst>
                            <p:childTnLst>
                              <p:par>
                                <p:cTn id="76" presetID="22" presetClass="entr" presetSubtype="1" fill="hold" nodeType="after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ipe(up)">
                                      <p:cBhvr>
                                        <p:cTn id="78" dur="3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38" grpId="0" animBg="1"/>
      <p:bldP spid="38" grpId="1" animBg="1"/>
      <p:bldP spid="39" grpId="0" animBg="1"/>
      <p:bldP spid="39" grpId="1" animBg="1"/>
      <p:bldP spid="40" grpId="0" animBg="1"/>
      <p:bldP spid="40" grpId="1" animBg="1"/>
      <p:bldP spid="41" grpId="0" animBg="1"/>
      <p:bldP spid="41" grpId="1"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990600"/>
          </a:xfrm>
        </p:spPr>
        <p:txBody>
          <a:bodyPr anchor="t">
            <a:normAutofit fontScale="90000"/>
          </a:bodyPr>
          <a:lstStyle/>
          <a:p>
            <a:pPr algn="l"/>
            <a:r>
              <a:rPr lang="en-US" dirty="0" smtClean="0"/>
              <a:t>Brought To You By:</a:t>
            </a:r>
            <a:br>
              <a:rPr lang="en-US" dirty="0" smtClean="0"/>
            </a:br>
            <a:endParaRPr lang="en-US" dirty="0"/>
          </a:p>
        </p:txBody>
      </p:sp>
      <p:sp>
        <p:nvSpPr>
          <p:cNvPr id="3" name="Subtitle 2"/>
          <p:cNvSpPr>
            <a:spLocks noGrp="1"/>
          </p:cNvSpPr>
          <p:nvPr>
            <p:ph type="subTitle" idx="1"/>
          </p:nvPr>
        </p:nvSpPr>
        <p:spPr>
          <a:xfrm>
            <a:off x="533400" y="2819400"/>
            <a:ext cx="7854696" cy="3505200"/>
          </a:xfrm>
        </p:spPr>
        <p:txBody>
          <a:bodyPr>
            <a:normAutofit/>
          </a:bodyPr>
          <a:lstStyle/>
          <a:p>
            <a:pPr algn="l"/>
            <a:r>
              <a:rPr lang="en-US" dirty="0" smtClean="0"/>
              <a:t>Charley Schwartz, PE</a:t>
            </a:r>
          </a:p>
          <a:p>
            <a:pPr algn="l"/>
            <a:r>
              <a:rPr lang="en-US" sz="1800" dirty="0" smtClean="0"/>
              <a:t>Senior Environmental Engineer</a:t>
            </a:r>
          </a:p>
          <a:p>
            <a:pPr algn="l"/>
            <a:endParaRPr lang="en-US" sz="1800" dirty="0"/>
          </a:p>
          <a:p>
            <a:pPr algn="l"/>
            <a:r>
              <a:rPr lang="en-US" sz="1800" dirty="0" smtClean="0"/>
              <a:t>Leon County Development Support &amp; Environmental Management</a:t>
            </a:r>
          </a:p>
          <a:p>
            <a:pPr algn="l"/>
            <a:r>
              <a:rPr lang="en-US" sz="1800" dirty="0"/>
              <a:t>Renaissance Center, 2nd </a:t>
            </a:r>
            <a:r>
              <a:rPr lang="en-US" sz="1800" dirty="0" smtClean="0"/>
              <a:t>Floor</a:t>
            </a:r>
          </a:p>
          <a:p>
            <a:pPr algn="l"/>
            <a:r>
              <a:rPr lang="en-US" sz="1800" dirty="0" smtClean="0"/>
              <a:t>435 North Macomb Street</a:t>
            </a:r>
          </a:p>
          <a:p>
            <a:pPr algn="l"/>
            <a:r>
              <a:rPr lang="en-US" sz="1800" dirty="0" smtClean="0"/>
              <a:t>Tallahassee, FL 32301</a:t>
            </a:r>
          </a:p>
          <a:p>
            <a:pPr algn="l"/>
            <a:endParaRPr lang="en-US" sz="1800" dirty="0"/>
          </a:p>
          <a:p>
            <a:pPr algn="l"/>
            <a:r>
              <a:rPr lang="en-US" sz="1800" dirty="0" smtClean="0"/>
              <a:t>Phone: (850)606-1381</a:t>
            </a:r>
          </a:p>
          <a:p>
            <a:pPr algn="l"/>
            <a:r>
              <a:rPr lang="en-US" sz="1800" dirty="0" smtClean="0"/>
              <a:t>Email: schwartzc@leoncountyfl.gov</a:t>
            </a:r>
          </a:p>
          <a:p>
            <a:pPr algn="l"/>
            <a:endParaRPr lang="en-US" sz="1800" dirty="0"/>
          </a:p>
        </p:txBody>
      </p:sp>
      <p:pic>
        <p:nvPicPr>
          <p:cNvPr id="2050" name="Picture 2" descr="F:\CMS_Stuff\Presentations\SHRUG GIS DrainFloodAnal\Web Images\SchwartzThink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419600"/>
            <a:ext cx="30353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000" t="28109" r="30833"/>
          <a:stretch/>
        </p:blipFill>
        <p:spPr>
          <a:xfrm rot="20353607">
            <a:off x="6731813" y="2436217"/>
            <a:ext cx="1801566" cy="2366566"/>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rot="20338609">
            <a:off x="5576201" y="1488006"/>
            <a:ext cx="2990434" cy="954107"/>
          </a:xfrm>
          <a:prstGeom prst="rect">
            <a:avLst/>
          </a:prstGeom>
          <a:noFill/>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smtClean="0">
                <a:ln>
                  <a:solidFill>
                    <a:schemeClr val="bg1"/>
                  </a:solidFill>
                </a:ln>
                <a:solidFill>
                  <a:sysClr val="windowText" lastClr="000000"/>
                </a:solidFill>
              </a:rPr>
              <a:t>&amp; This Guy!</a:t>
            </a:r>
          </a:p>
          <a:p>
            <a:pPr algn="ctr"/>
            <a:r>
              <a:rPr lang="en-US" sz="2800" dirty="0" smtClean="0">
                <a:ln>
                  <a:solidFill>
                    <a:schemeClr val="bg1"/>
                  </a:solidFill>
                </a:ln>
                <a:solidFill>
                  <a:sysClr val="windowText" lastClr="000000"/>
                </a:solidFill>
              </a:rPr>
              <a:t>Maxwell Schwartz</a:t>
            </a:r>
            <a:endParaRPr lang="en-US" sz="2800" dirty="0">
              <a:ln>
                <a:solidFill>
                  <a:schemeClr val="bg1"/>
                </a:solidFill>
              </a:ln>
              <a:solidFill>
                <a:sysClr val="windowText" lastClr="000000"/>
              </a:solidFill>
            </a:endParaRPr>
          </a:p>
        </p:txBody>
      </p:sp>
      <p:sp>
        <p:nvSpPr>
          <p:cNvPr id="7" name="Title 1"/>
          <p:cNvSpPr txBox="1">
            <a:spLocks/>
          </p:cNvSpPr>
          <p:nvPr/>
        </p:nvSpPr>
        <p:spPr>
          <a:xfrm>
            <a:off x="533400" y="2080365"/>
            <a:ext cx="2819400" cy="990600"/>
          </a:xfrm>
          <a:prstGeom prst="rect">
            <a:avLst/>
          </a:prstGeom>
          <a:ln>
            <a:noFill/>
          </a:ln>
        </p:spPr>
        <p:txBody>
          <a:bodyPr vert="horz" lIns="0" tIns="0" rIns="18288" bIns="0" anchor="t">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n-US" dirty="0" smtClean="0"/>
              <a:t>This Guy!</a:t>
            </a:r>
            <a:endParaRPr lang="en-US" dirty="0"/>
          </a:p>
        </p:txBody>
      </p:sp>
    </p:spTree>
    <p:extLst>
      <p:ext uri="{BB962C8B-B14F-4D97-AF65-F5344CB8AC3E}">
        <p14:creationId xmlns:p14="http://schemas.microsoft.com/office/powerpoint/2010/main" val="19186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anim calcmode="lin" valueType="num">
                                      <p:cBhvr>
                                        <p:cTn id="8" dur="400" fill="hold"/>
                                        <p:tgtEl>
                                          <p:spTgt spid="7"/>
                                        </p:tgtEl>
                                        <p:attrNameLst>
                                          <p:attrName>ppt_w</p:attrName>
                                        </p:attrNameLst>
                                      </p:cBhvr>
                                      <p:tavLst>
                                        <p:tav tm="0" fmla="#ppt_w*sin(2.5*pi*$)">
                                          <p:val>
                                            <p:fltVal val="0"/>
                                          </p:val>
                                        </p:tav>
                                        <p:tav tm="100000">
                                          <p:val>
                                            <p:fltVal val="1"/>
                                          </p:val>
                                        </p:tav>
                                      </p:tavLst>
                                    </p:anim>
                                    <p:anim calcmode="lin" valueType="num">
                                      <p:cBhvr>
                                        <p:cTn id="9" dur="4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4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200" fill="hold"/>
                                        <p:tgtEl>
                                          <p:spTgt spid="5"/>
                                        </p:tgtEl>
                                        <p:attrNameLst>
                                          <p:attrName>ppt_w</p:attrName>
                                        </p:attrNameLst>
                                      </p:cBhvr>
                                      <p:tavLst>
                                        <p:tav tm="0">
                                          <p:val>
                                            <p:fltVal val="0"/>
                                          </p:val>
                                        </p:tav>
                                        <p:tav tm="100000">
                                          <p:val>
                                            <p:strVal val="#ppt_w"/>
                                          </p:val>
                                        </p:tav>
                                      </p:tavLst>
                                    </p:anim>
                                    <p:anim calcmode="lin" valueType="num">
                                      <p:cBhvr>
                                        <p:cTn id="43" dur="200" fill="hold"/>
                                        <p:tgtEl>
                                          <p:spTgt spid="5"/>
                                        </p:tgtEl>
                                        <p:attrNameLst>
                                          <p:attrName>ppt_h</p:attrName>
                                        </p:attrNameLst>
                                      </p:cBhvr>
                                      <p:tavLst>
                                        <p:tav tm="0">
                                          <p:val>
                                            <p:fltVal val="0"/>
                                          </p:val>
                                        </p:tav>
                                        <p:tav tm="100000">
                                          <p:val>
                                            <p:strVal val="#ppt_h"/>
                                          </p:val>
                                        </p:tav>
                                      </p:tavLst>
                                    </p:anim>
                                    <p:animEffect transition="in" filter="fade">
                                      <p:cBhvr>
                                        <p:cTn id="44" dur="200"/>
                                        <p:tgtEl>
                                          <p:spTgt spid="5"/>
                                        </p:tgtEl>
                                      </p:cBhvr>
                                    </p:animEffect>
                                  </p:childTnLst>
                                </p:cTn>
                              </p:par>
                              <p:par>
                                <p:cTn id="45" presetID="53" presetClass="entr" presetSubtype="16"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200" fill="hold"/>
                                        <p:tgtEl>
                                          <p:spTgt spid="4"/>
                                        </p:tgtEl>
                                        <p:attrNameLst>
                                          <p:attrName>ppt_w</p:attrName>
                                        </p:attrNameLst>
                                      </p:cBhvr>
                                      <p:tavLst>
                                        <p:tav tm="0">
                                          <p:val>
                                            <p:fltVal val="0"/>
                                          </p:val>
                                        </p:tav>
                                        <p:tav tm="100000">
                                          <p:val>
                                            <p:strVal val="#ppt_w"/>
                                          </p:val>
                                        </p:tav>
                                      </p:tavLst>
                                    </p:anim>
                                    <p:anim calcmode="lin" valueType="num">
                                      <p:cBhvr>
                                        <p:cTn id="48" dur="200" fill="hold"/>
                                        <p:tgtEl>
                                          <p:spTgt spid="4"/>
                                        </p:tgtEl>
                                        <p:attrNameLst>
                                          <p:attrName>ppt_h</p:attrName>
                                        </p:attrNameLst>
                                      </p:cBhvr>
                                      <p:tavLst>
                                        <p:tav tm="0">
                                          <p:val>
                                            <p:fltVal val="0"/>
                                          </p:val>
                                        </p:tav>
                                        <p:tav tm="100000">
                                          <p:val>
                                            <p:strVal val="#ppt_h"/>
                                          </p:val>
                                        </p:tav>
                                      </p:tavLst>
                                    </p:anim>
                                    <p:animEffect transition="in" filter="fade">
                                      <p:cBhvr>
                                        <p:cTn id="49"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3657600" cy="884711"/>
          </a:xfrm>
        </p:spPr>
        <p:txBody>
          <a:bodyPr>
            <a:normAutofit/>
          </a:bodyPr>
          <a:lstStyle/>
          <a:p>
            <a:pPr algn="l"/>
            <a:r>
              <a:rPr lang="en-US" sz="5400" dirty="0" smtClean="0"/>
              <a:t>Floatables</a:t>
            </a:r>
            <a:endParaRPr lang="en-US" sz="5400" dirty="0"/>
          </a:p>
        </p:txBody>
      </p:sp>
      <p:sp>
        <p:nvSpPr>
          <p:cNvPr id="31" name="Title 2"/>
          <p:cNvSpPr txBox="1">
            <a:spLocks/>
          </p:cNvSpPr>
          <p:nvPr/>
        </p:nvSpPr>
        <p:spPr>
          <a:xfrm>
            <a:off x="3733800" y="762000"/>
            <a:ext cx="4495800" cy="884711"/>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n-US" sz="5400" dirty="0" smtClean="0"/>
              <a:t>… &amp; </a:t>
            </a:r>
            <a:r>
              <a:rPr lang="en-US" sz="5400" dirty="0" err="1" smtClean="0"/>
              <a:t>Sinkables</a:t>
            </a:r>
            <a:r>
              <a:rPr lang="en-US" sz="5400" dirty="0" smtClean="0"/>
              <a:t>?</a:t>
            </a:r>
            <a:endParaRPr lang="en-US" sz="5400" dirty="0"/>
          </a:p>
        </p:txBody>
      </p:sp>
      <p:pic>
        <p:nvPicPr>
          <p:cNvPr id="3076" name="Picture 4" descr="C:\Users\SchwartzC\Dropbox\Work\Floa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524000"/>
            <a:ext cx="2360612" cy="341501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C:\Users\SchwartzC\Dropbox\Work\Floa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3871913"/>
            <a:ext cx="2628900" cy="17335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7" name="Picture 5" descr="C:\Users\SchwartzC\Dropbox\Work\Sinkabl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797293"/>
            <a:ext cx="4724400" cy="314172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C:\Users\SchwartzC\Dropbox\Work\Float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0224" y="4367719"/>
            <a:ext cx="3747706" cy="237886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0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077"/>
                                        </p:tgtEl>
                                        <p:attrNameLst>
                                          <p:attrName>style.visibility</p:attrName>
                                        </p:attrNameLst>
                                      </p:cBhvr>
                                      <p:to>
                                        <p:strVal val="visible"/>
                                      </p:to>
                                    </p:set>
                                    <p:animEffect transition="in" filter="fade">
                                      <p:cBhvr>
                                        <p:cTn id="31" dur="1000"/>
                                        <p:tgtEl>
                                          <p:spTgt spid="3077"/>
                                        </p:tgtEl>
                                      </p:cBhvr>
                                    </p:animEffect>
                                    <p:anim calcmode="lin" valueType="num">
                                      <p:cBhvr>
                                        <p:cTn id="32" dur="1000" fill="hold"/>
                                        <p:tgtEl>
                                          <p:spTgt spid="3077"/>
                                        </p:tgtEl>
                                        <p:attrNameLst>
                                          <p:attrName>ppt_x</p:attrName>
                                        </p:attrNameLst>
                                      </p:cBhvr>
                                      <p:tavLst>
                                        <p:tav tm="0">
                                          <p:val>
                                            <p:strVal val="#ppt_x"/>
                                          </p:val>
                                        </p:tav>
                                        <p:tav tm="100000">
                                          <p:val>
                                            <p:strVal val="#ppt_x"/>
                                          </p:val>
                                        </p:tav>
                                      </p:tavLst>
                                    </p:anim>
                                    <p:anim calcmode="lin" valueType="num">
                                      <p:cBhvr>
                                        <p:cTn id="33"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838200"/>
            <a:ext cx="7772400" cy="1362456"/>
          </a:xfrm>
        </p:spPr>
        <p:txBody>
          <a:bodyPr/>
          <a:lstStyle/>
          <a:p>
            <a:r>
              <a:rPr lang="en-US" sz="9600" dirty="0" smtClean="0"/>
              <a:t>SW Runoff 102</a:t>
            </a:r>
            <a:endParaRPr lang="en-US" sz="9600" dirty="0"/>
          </a:p>
        </p:txBody>
      </p:sp>
      <p:sp>
        <p:nvSpPr>
          <p:cNvPr id="3" name="Text Placeholder 2"/>
          <p:cNvSpPr>
            <a:spLocks noGrp="1"/>
          </p:cNvSpPr>
          <p:nvPr>
            <p:ph type="body" idx="1"/>
          </p:nvPr>
        </p:nvSpPr>
        <p:spPr>
          <a:xfrm>
            <a:off x="530352" y="2362200"/>
            <a:ext cx="7772400" cy="3467536"/>
          </a:xfrm>
        </p:spPr>
        <p:txBody>
          <a:bodyPr>
            <a:noAutofit/>
          </a:bodyPr>
          <a:lstStyle/>
          <a:p>
            <a:pPr algn="ctr"/>
            <a:r>
              <a:rPr lang="en-US" sz="7200" dirty="0" smtClean="0">
                <a:solidFill>
                  <a:srgbClr val="FF0000"/>
                </a:solidFill>
                <a:latin typeface="Impact" panose="020B0806030902050204" pitchFamily="34" charset="0"/>
              </a:rPr>
              <a:t>“REVENGE </a:t>
            </a:r>
          </a:p>
          <a:p>
            <a:pPr algn="ctr"/>
            <a:r>
              <a:rPr lang="en-US" sz="7200" dirty="0" smtClean="0">
                <a:solidFill>
                  <a:srgbClr val="FF0000"/>
                </a:solidFill>
                <a:latin typeface="Impact" panose="020B0806030902050204" pitchFamily="34" charset="0"/>
              </a:rPr>
              <a:t>OF THE </a:t>
            </a:r>
          </a:p>
          <a:p>
            <a:pPr algn="ctr"/>
            <a:r>
              <a:rPr lang="en-US" sz="7200" dirty="0" smtClean="0">
                <a:solidFill>
                  <a:srgbClr val="FF0000"/>
                </a:solidFill>
                <a:latin typeface="Impact" panose="020B0806030902050204" pitchFamily="34" charset="0"/>
              </a:rPr>
              <a:t>BMPS!”</a:t>
            </a:r>
            <a:endParaRPr lang="en-US" sz="7200" dirty="0">
              <a:solidFill>
                <a:srgbClr val="FF0000"/>
              </a:solidFill>
              <a:latin typeface="Impact" panose="020B0806030902050204" pitchFamily="34" charset="0"/>
            </a:endParaRPr>
          </a:p>
        </p:txBody>
      </p:sp>
      <p:sp>
        <p:nvSpPr>
          <p:cNvPr id="4" name="TextBox 3"/>
          <p:cNvSpPr txBox="1"/>
          <p:nvPr/>
        </p:nvSpPr>
        <p:spPr>
          <a:xfrm rot="20902676">
            <a:off x="1079495" y="1832745"/>
            <a:ext cx="6401229" cy="3046988"/>
          </a:xfrm>
          <a:prstGeom prst="rect">
            <a:avLst/>
          </a:prstGeom>
          <a:noFill/>
        </p:spPr>
        <p:txBody>
          <a:bodyPr wrap="square" rtlCol="0">
            <a:spAutoFit/>
          </a:bodyPr>
          <a:lstStyle/>
          <a:p>
            <a:pPr algn="ctr"/>
            <a:r>
              <a:rPr lang="en-US" sz="9600" b="1" dirty="0" smtClean="0">
                <a:ln>
                  <a:solidFill>
                    <a:srgbClr val="FFFF00"/>
                  </a:solidFill>
                </a:ln>
                <a:solidFill>
                  <a:srgbClr val="FFFF00"/>
                </a:solidFill>
              </a:rPr>
              <a:t>COMING SOON!</a:t>
            </a:r>
            <a:endParaRPr lang="en-US" sz="9600" b="1" dirty="0">
              <a:ln>
                <a:solidFill>
                  <a:srgbClr val="FFFF00"/>
                </a:solidFill>
              </a:ln>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343400"/>
            <a:ext cx="3047206" cy="2286000"/>
          </a:xfrm>
          <a:prstGeom prst="rect">
            <a:avLst/>
          </a:prstGeom>
        </p:spPr>
      </p:pic>
    </p:spTree>
    <p:extLst>
      <p:ext uri="{BB962C8B-B14F-4D97-AF65-F5344CB8AC3E}">
        <p14:creationId xmlns:p14="http://schemas.microsoft.com/office/powerpoint/2010/main" val="54299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00" fill="hold"/>
                                        <p:tgtEl>
                                          <p:spTgt spid="5"/>
                                        </p:tgtEl>
                                        <p:attrNameLst>
                                          <p:attrName>ppt_w</p:attrName>
                                        </p:attrNameLst>
                                      </p:cBhvr>
                                      <p:tavLst>
                                        <p:tav tm="0">
                                          <p:val>
                                            <p:fltVal val="0"/>
                                          </p:val>
                                        </p:tav>
                                        <p:tav tm="100000">
                                          <p:val>
                                            <p:strVal val="#ppt_w"/>
                                          </p:val>
                                        </p:tav>
                                      </p:tavLst>
                                    </p:anim>
                                    <p:anim calcmode="lin" valueType="num">
                                      <p:cBhvr>
                                        <p:cTn id="8" dur="700" fill="hold"/>
                                        <p:tgtEl>
                                          <p:spTgt spid="5"/>
                                        </p:tgtEl>
                                        <p:attrNameLst>
                                          <p:attrName>ppt_h</p:attrName>
                                        </p:attrNameLst>
                                      </p:cBhvr>
                                      <p:tavLst>
                                        <p:tav tm="0">
                                          <p:val>
                                            <p:fltVal val="0"/>
                                          </p:val>
                                        </p:tav>
                                        <p:tav tm="100000">
                                          <p:val>
                                            <p:strVal val="#ppt_h"/>
                                          </p:val>
                                        </p:tav>
                                      </p:tavLst>
                                    </p:anim>
                                    <p:animEffect transition="in" filter="fade">
                                      <p:cBhvr>
                                        <p:cTn id="9" dur="700"/>
                                        <p:tgtEl>
                                          <p:spTgt spid="5"/>
                                        </p:tgtEl>
                                      </p:cBhvr>
                                    </p:animEffect>
                                    <p:anim calcmode="lin" valueType="num">
                                      <p:cBhvr>
                                        <p:cTn id="10" dur="700" fill="hold"/>
                                        <p:tgtEl>
                                          <p:spTgt spid="5"/>
                                        </p:tgtEl>
                                        <p:attrNameLst>
                                          <p:attrName>ppt_x</p:attrName>
                                        </p:attrNameLst>
                                      </p:cBhvr>
                                      <p:tavLst>
                                        <p:tav tm="0">
                                          <p:val>
                                            <p:fltVal val="0.5"/>
                                          </p:val>
                                        </p:tav>
                                        <p:tav tm="100000">
                                          <p:val>
                                            <p:strVal val="#ppt_x"/>
                                          </p:val>
                                        </p:tav>
                                      </p:tavLst>
                                    </p:anim>
                                    <p:anim calcmode="lin" valueType="num">
                                      <p:cBhvr>
                                        <p:cTn id="11" dur="7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500"/>
                            </p:stCondLst>
                            <p:childTnLst>
                              <p:par>
                                <p:cTn id="20" presetID="10" presetClass="exit" presetSubtype="0" fill="hold" grpId="1" nodeType="after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
                                            <p:txEl>
                                              <p:pRg st="0" end="0"/>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p:cTn id="3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0" dur="500"/>
                                        <p:tgtEl>
                                          <p:spTgt spid="3">
                                            <p:txEl>
                                              <p:pRg st="1" end="1"/>
                                            </p:txEl>
                                          </p:spTgt>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p:cTn id="4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352" y="381000"/>
            <a:ext cx="7851648" cy="990600"/>
          </a:xfrm>
        </p:spPr>
        <p:txBody>
          <a:bodyPr anchor="t"/>
          <a:lstStyle/>
          <a:p>
            <a:pPr algn="l"/>
            <a:r>
              <a:rPr lang="en-US" dirty="0" smtClean="0"/>
              <a:t>Common Pollutants</a:t>
            </a:r>
            <a:endParaRPr lang="en-US" dirty="0"/>
          </a:p>
        </p:txBody>
      </p:sp>
      <p:sp>
        <p:nvSpPr>
          <p:cNvPr id="4" name="Subtitle 2"/>
          <p:cNvSpPr txBox="1">
            <a:spLocks/>
          </p:cNvSpPr>
          <p:nvPr/>
        </p:nvSpPr>
        <p:spPr>
          <a:xfrm>
            <a:off x="685800" y="1524000"/>
            <a:ext cx="7696200" cy="48006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342900" indent="-342900" algn="l">
              <a:buFont typeface="Arial" pitchFamily="34" charset="0"/>
              <a:buChar char="•"/>
            </a:pPr>
            <a:r>
              <a:rPr lang="en-US" sz="3200" b="1" dirty="0" smtClean="0"/>
              <a:t>Sediment</a:t>
            </a:r>
          </a:p>
          <a:p>
            <a:pPr marL="342900" indent="-342900" algn="l">
              <a:buFont typeface="Arial" pitchFamily="34" charset="0"/>
              <a:buChar char="•"/>
            </a:pPr>
            <a:r>
              <a:rPr lang="en-US" sz="3200" b="1" dirty="0" smtClean="0"/>
              <a:t>Nutrients</a:t>
            </a:r>
          </a:p>
          <a:p>
            <a:pPr marL="342900" indent="-342900" algn="l">
              <a:buFont typeface="Arial" pitchFamily="34" charset="0"/>
              <a:buChar char="•"/>
            </a:pPr>
            <a:r>
              <a:rPr lang="en-US" sz="3200" b="1" dirty="0" smtClean="0"/>
              <a:t>Dissolved Oxygen (Algae)</a:t>
            </a:r>
          </a:p>
          <a:p>
            <a:pPr marL="342900" indent="-342900" algn="l">
              <a:buFont typeface="Arial" pitchFamily="34" charset="0"/>
              <a:buChar char="•"/>
            </a:pPr>
            <a:r>
              <a:rPr lang="en-US" sz="3200" b="1" dirty="0" smtClean="0"/>
              <a:t>Bacteria (Fecal Coliforms)</a:t>
            </a:r>
          </a:p>
          <a:p>
            <a:pPr marL="342900" indent="-342900" algn="l">
              <a:buFont typeface="Arial" pitchFamily="34" charset="0"/>
              <a:buChar char="•"/>
            </a:pPr>
            <a:r>
              <a:rPr lang="en-US" sz="3200" b="1" dirty="0" smtClean="0"/>
              <a:t>Oil &amp; Grease/ Metals</a:t>
            </a:r>
          </a:p>
          <a:p>
            <a:pPr marL="342900" indent="-342900" algn="l">
              <a:buFont typeface="Arial" pitchFamily="34" charset="0"/>
              <a:buChar char="•"/>
            </a:pPr>
            <a:r>
              <a:rPr lang="en-US" sz="3200" b="1" dirty="0" smtClean="0"/>
              <a:t>Temperature</a:t>
            </a:r>
          </a:p>
          <a:p>
            <a:pPr marL="342900" indent="-342900" algn="l">
              <a:buFont typeface="Arial" pitchFamily="34" charset="0"/>
              <a:buChar char="•"/>
            </a:pPr>
            <a:r>
              <a:rPr lang="en-US" sz="3200" b="1" dirty="0" smtClean="0"/>
              <a:t>Atmospheric Deposition</a:t>
            </a:r>
          </a:p>
          <a:p>
            <a:pPr marL="342900" indent="-342900" algn="l">
              <a:buFont typeface="Arial" pitchFamily="34" charset="0"/>
              <a:buChar char="•"/>
            </a:pPr>
            <a:r>
              <a:rPr lang="en-US" sz="3200" b="1" dirty="0" smtClean="0"/>
              <a:t>Floatables (Litter)</a:t>
            </a:r>
          </a:p>
          <a:p>
            <a:pPr algn="l"/>
            <a:endParaRPr lang="en-US" sz="2400" dirty="0" smtClean="0"/>
          </a:p>
          <a:p>
            <a:pPr algn="l"/>
            <a:endParaRPr lang="en-US" sz="1800" dirty="0" smtClean="0"/>
          </a:p>
          <a:p>
            <a:pPr algn="l"/>
            <a:endParaRPr lang="en-US" sz="1800" dirty="0"/>
          </a:p>
        </p:txBody>
      </p:sp>
    </p:spTree>
    <p:extLst>
      <p:ext uri="{BB962C8B-B14F-4D97-AF65-F5344CB8AC3E}">
        <p14:creationId xmlns:p14="http://schemas.microsoft.com/office/powerpoint/2010/main" val="1912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err="1" smtClean="0"/>
              <a:t>Stormwater</a:t>
            </a:r>
            <a:r>
              <a:rPr lang="en-US" dirty="0" smtClean="0"/>
              <a:t> Runoff</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sp>
        <p:nvSpPr>
          <p:cNvPr id="13" name="Rectangle 12"/>
          <p:cNvSpPr/>
          <p:nvPr/>
        </p:nvSpPr>
        <p:spPr>
          <a:xfrm>
            <a:off x="7239000" y="1981200"/>
            <a:ext cx="228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sp>
        <p:nvSpPr>
          <p:cNvPr id="15" name="Rectangle 14"/>
          <p:cNvSpPr/>
          <p:nvPr/>
        </p:nvSpPr>
        <p:spPr>
          <a:xfrm>
            <a:off x="6850380" y="30203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4580" y="3216659"/>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35052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3352800"/>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6957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p:cNvSpPr/>
          <p:nvPr/>
        </p:nvSpPr>
        <p:spPr>
          <a:xfrm flipH="1">
            <a:off x="4120624" y="3835724"/>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p:nvSpPr>
        <p:spPr>
          <a:xfrm>
            <a:off x="7239000" y="2888642"/>
            <a:ext cx="190500" cy="374124"/>
          </a:xfrm>
          <a:custGeom>
            <a:avLst/>
            <a:gdLst>
              <a:gd name="connsiteX0" fmla="*/ 0 w 190500"/>
              <a:gd name="connsiteY0" fmla="*/ 0 h 310624"/>
              <a:gd name="connsiteX1" fmla="*/ 190500 w 190500"/>
              <a:gd name="connsiteY1" fmla="*/ 0 h 310624"/>
              <a:gd name="connsiteX2" fmla="*/ 190500 w 190500"/>
              <a:gd name="connsiteY2" fmla="*/ 310624 h 310624"/>
              <a:gd name="connsiteX3" fmla="*/ 0 w 190500"/>
              <a:gd name="connsiteY3" fmla="*/ 310624 h 310624"/>
              <a:gd name="connsiteX4" fmla="*/ 0 w 190500"/>
              <a:gd name="connsiteY4" fmla="*/ 0 h 310624"/>
              <a:gd name="connsiteX0" fmla="*/ 50800 w 190500"/>
              <a:gd name="connsiteY0" fmla="*/ 0 h 340257"/>
              <a:gd name="connsiteX1" fmla="*/ 190500 w 190500"/>
              <a:gd name="connsiteY1" fmla="*/ 29633 h 340257"/>
              <a:gd name="connsiteX2" fmla="*/ 190500 w 190500"/>
              <a:gd name="connsiteY2" fmla="*/ 340257 h 340257"/>
              <a:gd name="connsiteX3" fmla="*/ 0 w 190500"/>
              <a:gd name="connsiteY3" fmla="*/ 340257 h 340257"/>
              <a:gd name="connsiteX4" fmla="*/ 50800 w 190500"/>
              <a:gd name="connsiteY4" fmla="*/ 0 h 340257"/>
              <a:gd name="connsiteX0" fmla="*/ 50800 w 190500"/>
              <a:gd name="connsiteY0" fmla="*/ 33867 h 374124"/>
              <a:gd name="connsiteX1" fmla="*/ 135466 w 190500"/>
              <a:gd name="connsiteY1" fmla="*/ 0 h 374124"/>
              <a:gd name="connsiteX2" fmla="*/ 190500 w 190500"/>
              <a:gd name="connsiteY2" fmla="*/ 374124 h 374124"/>
              <a:gd name="connsiteX3" fmla="*/ 0 w 190500"/>
              <a:gd name="connsiteY3" fmla="*/ 374124 h 374124"/>
              <a:gd name="connsiteX4" fmla="*/ 50800 w 190500"/>
              <a:gd name="connsiteY4" fmla="*/ 33867 h 37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74124">
                <a:moveTo>
                  <a:pt x="50800" y="33867"/>
                </a:moveTo>
                <a:lnTo>
                  <a:pt x="135466" y="0"/>
                </a:lnTo>
                <a:lnTo>
                  <a:pt x="190500" y="374124"/>
                </a:lnTo>
                <a:lnTo>
                  <a:pt x="0" y="374124"/>
                </a:lnTo>
                <a:lnTo>
                  <a:pt x="50800" y="338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19950" y="200153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752600" y="1249311"/>
            <a:ext cx="1461434" cy="840702"/>
            <a:chOff x="-2416581" y="1137444"/>
            <a:chExt cx="1461434" cy="840702"/>
          </a:xfrm>
        </p:grpSpPr>
        <p:pic>
          <p:nvPicPr>
            <p:cNvPr id="11" name="Picture 3" descr="C:\Users\PadillaA\AppData\Local\Microsoft\Windows\Temporary Internet Files\Content.IE5\66HAWHKO\MC900311116[1].wmf"/>
            <p:cNvPicPr>
              <a:picLocks noChangeAspect="1" noChangeArrowheads="1"/>
            </p:cNvPicPr>
            <p:nvPr/>
          </p:nvPicPr>
          <p:blipFill>
            <a:blip r:embed="rId4" cstate="print">
              <a:lum bright="-5000" contrast="-79000"/>
              <a:extLst>
                <a:ext uri="{28A0092B-C50C-407E-A947-70E740481C1C}">
                  <a14:useLocalDpi xmlns:a14="http://schemas.microsoft.com/office/drawing/2010/main" val="0"/>
                </a:ext>
              </a:extLst>
            </a:blip>
            <a:srcRect/>
            <a:stretch>
              <a:fillRect/>
            </a:stretch>
          </p:blipFill>
          <p:spPr bwMode="auto">
            <a:xfrm>
              <a:off x="-2416581" y="1137444"/>
              <a:ext cx="651629" cy="428814"/>
            </a:xfrm>
            <a:prstGeom prst="rect">
              <a:avLst/>
            </a:prstGeom>
            <a:noFill/>
          </p:spPr>
        </p:pic>
        <p:pic>
          <p:nvPicPr>
            <p:cNvPr id="7" name="Picture 3" descr="C:\Users\PadillaA\AppData\Local\Microsoft\Windows\Temporary Internet Files\Content.IE5\66HAWHKO\MC900311116[1].wmf"/>
            <p:cNvPicPr>
              <a:picLocks noChangeAspect="1" noChangeArrowheads="1"/>
            </p:cNvPicPr>
            <p:nvPr/>
          </p:nvPicPr>
          <p:blipFill>
            <a:blip r:embed="rId4" cstate="print">
              <a:lum bright="-5000" contrast="-79000"/>
              <a:extLst>
                <a:ext uri="{28A0092B-C50C-407E-A947-70E740481C1C}">
                  <a14:useLocalDpi xmlns:a14="http://schemas.microsoft.com/office/drawing/2010/main" val="0"/>
                </a:ext>
              </a:extLst>
            </a:blip>
            <a:srcRect/>
            <a:stretch>
              <a:fillRect/>
            </a:stretch>
          </p:blipFill>
          <p:spPr bwMode="auto">
            <a:xfrm>
              <a:off x="-2090766" y="1230836"/>
              <a:ext cx="1135619" cy="747310"/>
            </a:xfrm>
            <a:prstGeom prst="rect">
              <a:avLst/>
            </a:prstGeom>
            <a:noFill/>
          </p:spPr>
        </p:pic>
      </p:grpSp>
      <p:pic>
        <p:nvPicPr>
          <p:cNvPr id="24"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90875" y="2022872"/>
            <a:ext cx="1381125" cy="18128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3" descr="C:\Users\PadillaA\AppData\Local\Microsoft\Windows\Temporary Internet Files\Content.IE5\66HAWHKO\MC900311116[1].wmf"/>
          <p:cNvPicPr>
            <a:picLocks noChangeAspect="1" noChangeArrowheads="1"/>
          </p:cNvPicPr>
          <p:nvPr/>
        </p:nvPicPr>
        <p:blipFill>
          <a:blip r:embed="rId4" cstate="print">
            <a:lum bright="-5000" contrast="-79000"/>
            <a:extLst>
              <a:ext uri="{28A0092B-C50C-407E-A947-70E740481C1C}">
                <a14:useLocalDpi xmlns:a14="http://schemas.microsoft.com/office/drawing/2010/main" val="0"/>
              </a:ext>
            </a:extLst>
          </a:blip>
          <a:srcRect/>
          <a:stretch>
            <a:fillRect/>
          </a:stretch>
        </p:blipFill>
        <p:spPr bwMode="auto">
          <a:xfrm>
            <a:off x="9323992" y="1246120"/>
            <a:ext cx="991644" cy="652566"/>
          </a:xfrm>
          <a:prstGeom prst="rect">
            <a:avLst/>
          </a:prstGeom>
          <a:noFill/>
        </p:spPr>
      </p:pic>
      <p:pic>
        <p:nvPicPr>
          <p:cNvPr id="31"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07280" y="1850444"/>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2" name="Picture 10" descr="C:\Users\PadillaA\AppData\Local\Microsoft\Windows\Temporary Internet Files\Content.IE5\X79T7YBJ\MM90017253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9868" y="1716358"/>
            <a:ext cx="1381125" cy="12277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3" descr="C:\Users\PadillaA\AppData\Local\Microsoft\Windows\Temporary Internet Files\Content.IE5\66HAWHKO\MC900311116[1].wmf"/>
          <p:cNvPicPr>
            <a:picLocks noChangeAspect="1" noChangeArrowheads="1"/>
          </p:cNvPicPr>
          <p:nvPr/>
        </p:nvPicPr>
        <p:blipFill>
          <a:blip r:embed="rId4" cstate="print">
            <a:lum bright="-5000" contrast="-79000"/>
            <a:extLst>
              <a:ext uri="{28A0092B-C50C-407E-A947-70E740481C1C}">
                <a14:useLocalDpi xmlns:a14="http://schemas.microsoft.com/office/drawing/2010/main" val="0"/>
              </a:ext>
            </a:extLst>
          </a:blip>
          <a:srcRect/>
          <a:stretch>
            <a:fillRect/>
          </a:stretch>
        </p:blipFill>
        <p:spPr bwMode="auto">
          <a:xfrm>
            <a:off x="9451208" y="1063792"/>
            <a:ext cx="991644" cy="652566"/>
          </a:xfrm>
          <a:prstGeom prst="rect">
            <a:avLst/>
          </a:prstGeom>
          <a:noFill/>
        </p:spPr>
      </p:pic>
      <p:sp>
        <p:nvSpPr>
          <p:cNvPr id="54" name="Left Arrow 53"/>
          <p:cNvSpPr/>
          <p:nvPr/>
        </p:nvSpPr>
        <p:spPr>
          <a:xfrm rot="20978057">
            <a:off x="6554110" y="2621698"/>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120241" y="2842967"/>
            <a:ext cx="3331419" cy="984232"/>
          </a:xfrm>
          <a:custGeom>
            <a:avLst/>
            <a:gdLst>
              <a:gd name="connsiteX0" fmla="*/ 3322166 w 3331419"/>
              <a:gd name="connsiteY0" fmla="*/ 37667 h 984232"/>
              <a:gd name="connsiteX1" fmla="*/ 3312976 w 3331419"/>
              <a:gd name="connsiteY1" fmla="*/ 14692 h 984232"/>
              <a:gd name="connsiteX2" fmla="*/ 3317571 w 3331419"/>
              <a:gd name="connsiteY2" fmla="*/ 907 h 984232"/>
              <a:gd name="connsiteX3" fmla="*/ 3234862 w 3331419"/>
              <a:gd name="connsiteY3" fmla="*/ 5502 h 984232"/>
              <a:gd name="connsiteX4" fmla="*/ 3221077 w 3331419"/>
              <a:gd name="connsiteY4" fmla="*/ 14692 h 984232"/>
              <a:gd name="connsiteX5" fmla="*/ 3161342 w 3331419"/>
              <a:gd name="connsiteY5" fmla="*/ 28477 h 984232"/>
              <a:gd name="connsiteX6" fmla="*/ 3129177 w 3331419"/>
              <a:gd name="connsiteY6" fmla="*/ 42262 h 984232"/>
              <a:gd name="connsiteX7" fmla="*/ 3106203 w 3331419"/>
              <a:gd name="connsiteY7" fmla="*/ 46857 h 984232"/>
              <a:gd name="connsiteX8" fmla="*/ 3092418 w 3331419"/>
              <a:gd name="connsiteY8" fmla="*/ 56047 h 984232"/>
              <a:gd name="connsiteX9" fmla="*/ 3051063 w 3331419"/>
              <a:gd name="connsiteY9" fmla="*/ 65237 h 984232"/>
              <a:gd name="connsiteX10" fmla="*/ 3018898 w 3331419"/>
              <a:gd name="connsiteY10" fmla="*/ 69832 h 984232"/>
              <a:gd name="connsiteX11" fmla="*/ 2991328 w 3331419"/>
              <a:gd name="connsiteY11" fmla="*/ 65237 h 984232"/>
              <a:gd name="connsiteX12" fmla="*/ 2982138 w 3331419"/>
              <a:gd name="connsiteY12" fmla="*/ 79022 h 984232"/>
              <a:gd name="connsiteX13" fmla="*/ 2968353 w 3331419"/>
              <a:gd name="connsiteY13" fmla="*/ 88212 h 984232"/>
              <a:gd name="connsiteX14" fmla="*/ 2949973 w 3331419"/>
              <a:gd name="connsiteY14" fmla="*/ 101997 h 984232"/>
              <a:gd name="connsiteX15" fmla="*/ 2922404 w 3331419"/>
              <a:gd name="connsiteY15" fmla="*/ 97402 h 984232"/>
              <a:gd name="connsiteX16" fmla="*/ 2904024 w 3331419"/>
              <a:gd name="connsiteY16" fmla="*/ 88212 h 984232"/>
              <a:gd name="connsiteX17" fmla="*/ 2885644 w 3331419"/>
              <a:gd name="connsiteY17" fmla="*/ 83617 h 984232"/>
              <a:gd name="connsiteX18" fmla="*/ 2848884 w 3331419"/>
              <a:gd name="connsiteY18" fmla="*/ 92807 h 984232"/>
              <a:gd name="connsiteX19" fmla="*/ 2821314 w 3331419"/>
              <a:gd name="connsiteY19" fmla="*/ 106592 h 984232"/>
              <a:gd name="connsiteX20" fmla="*/ 2747794 w 3331419"/>
              <a:gd name="connsiteY20" fmla="*/ 111187 h 984232"/>
              <a:gd name="connsiteX21" fmla="*/ 2734010 w 3331419"/>
              <a:gd name="connsiteY21" fmla="*/ 124972 h 984232"/>
              <a:gd name="connsiteX22" fmla="*/ 2706440 w 3331419"/>
              <a:gd name="connsiteY22" fmla="*/ 143351 h 984232"/>
              <a:gd name="connsiteX23" fmla="*/ 2701845 w 3331419"/>
              <a:gd name="connsiteY23" fmla="*/ 161731 h 984232"/>
              <a:gd name="connsiteX24" fmla="*/ 2688060 w 3331419"/>
              <a:gd name="connsiteY24" fmla="*/ 166326 h 984232"/>
              <a:gd name="connsiteX25" fmla="*/ 2674275 w 3331419"/>
              <a:gd name="connsiteY25" fmla="*/ 175516 h 984232"/>
              <a:gd name="connsiteX26" fmla="*/ 2614540 w 3331419"/>
              <a:gd name="connsiteY26" fmla="*/ 170921 h 984232"/>
              <a:gd name="connsiteX27" fmla="*/ 2577780 w 3331419"/>
              <a:gd name="connsiteY27" fmla="*/ 166326 h 984232"/>
              <a:gd name="connsiteX28" fmla="*/ 2490476 w 3331419"/>
              <a:gd name="connsiteY28" fmla="*/ 166326 h 984232"/>
              <a:gd name="connsiteX29" fmla="*/ 2462906 w 3331419"/>
              <a:gd name="connsiteY29" fmla="*/ 193896 h 984232"/>
              <a:gd name="connsiteX30" fmla="*/ 2444526 w 3331419"/>
              <a:gd name="connsiteY30" fmla="*/ 198491 h 984232"/>
              <a:gd name="connsiteX31" fmla="*/ 2416956 w 3331419"/>
              <a:gd name="connsiteY31" fmla="*/ 193896 h 984232"/>
              <a:gd name="connsiteX32" fmla="*/ 2403171 w 3331419"/>
              <a:gd name="connsiteY32" fmla="*/ 189301 h 984232"/>
              <a:gd name="connsiteX33" fmla="*/ 2375602 w 3331419"/>
              <a:gd name="connsiteY33" fmla="*/ 184706 h 984232"/>
              <a:gd name="connsiteX34" fmla="*/ 2315867 w 3331419"/>
              <a:gd name="connsiteY34" fmla="*/ 193896 h 984232"/>
              <a:gd name="connsiteX35" fmla="*/ 2288297 w 3331419"/>
              <a:gd name="connsiteY35" fmla="*/ 207681 h 984232"/>
              <a:gd name="connsiteX36" fmla="*/ 2269917 w 3331419"/>
              <a:gd name="connsiteY36" fmla="*/ 212276 h 984232"/>
              <a:gd name="connsiteX37" fmla="*/ 2242347 w 3331419"/>
              <a:gd name="connsiteY37" fmla="*/ 235251 h 984232"/>
              <a:gd name="connsiteX38" fmla="*/ 2223967 w 3331419"/>
              <a:gd name="connsiteY38" fmla="*/ 239846 h 984232"/>
              <a:gd name="connsiteX39" fmla="*/ 2191803 w 3331419"/>
              <a:gd name="connsiteY39" fmla="*/ 235251 h 984232"/>
              <a:gd name="connsiteX40" fmla="*/ 2178018 w 3331419"/>
              <a:gd name="connsiteY40" fmla="*/ 226061 h 984232"/>
              <a:gd name="connsiteX41" fmla="*/ 2173423 w 3331419"/>
              <a:gd name="connsiteY41" fmla="*/ 239846 h 984232"/>
              <a:gd name="connsiteX42" fmla="*/ 2159638 w 3331419"/>
              <a:gd name="connsiteY42" fmla="*/ 253631 h 984232"/>
              <a:gd name="connsiteX43" fmla="*/ 2145853 w 3331419"/>
              <a:gd name="connsiteY43" fmla="*/ 258226 h 984232"/>
              <a:gd name="connsiteX44" fmla="*/ 2118283 w 3331419"/>
              <a:gd name="connsiteY44" fmla="*/ 272011 h 984232"/>
              <a:gd name="connsiteX45" fmla="*/ 2076928 w 3331419"/>
              <a:gd name="connsiteY45" fmla="*/ 294986 h 984232"/>
              <a:gd name="connsiteX46" fmla="*/ 2063143 w 3331419"/>
              <a:gd name="connsiteY46" fmla="*/ 299581 h 984232"/>
              <a:gd name="connsiteX47" fmla="*/ 2049358 w 3331419"/>
              <a:gd name="connsiteY47" fmla="*/ 304176 h 984232"/>
              <a:gd name="connsiteX48" fmla="*/ 2017193 w 3331419"/>
              <a:gd name="connsiteY48" fmla="*/ 327150 h 984232"/>
              <a:gd name="connsiteX49" fmla="*/ 1998814 w 3331419"/>
              <a:gd name="connsiteY49" fmla="*/ 331745 h 984232"/>
              <a:gd name="connsiteX50" fmla="*/ 1980434 w 3331419"/>
              <a:gd name="connsiteY50" fmla="*/ 340935 h 984232"/>
              <a:gd name="connsiteX51" fmla="*/ 1966649 w 3331419"/>
              <a:gd name="connsiteY51" fmla="*/ 345530 h 984232"/>
              <a:gd name="connsiteX52" fmla="*/ 1939079 w 3331419"/>
              <a:gd name="connsiteY52" fmla="*/ 359315 h 984232"/>
              <a:gd name="connsiteX53" fmla="*/ 1906914 w 3331419"/>
              <a:gd name="connsiteY53" fmla="*/ 377695 h 984232"/>
              <a:gd name="connsiteX54" fmla="*/ 1879344 w 3331419"/>
              <a:gd name="connsiteY54" fmla="*/ 400670 h 984232"/>
              <a:gd name="connsiteX55" fmla="*/ 1851774 w 3331419"/>
              <a:gd name="connsiteY55" fmla="*/ 409860 h 984232"/>
              <a:gd name="connsiteX56" fmla="*/ 1833394 w 3331419"/>
              <a:gd name="connsiteY56" fmla="*/ 405265 h 984232"/>
              <a:gd name="connsiteX57" fmla="*/ 1819610 w 3331419"/>
              <a:gd name="connsiteY57" fmla="*/ 396075 h 984232"/>
              <a:gd name="connsiteX58" fmla="*/ 1787445 w 3331419"/>
              <a:gd name="connsiteY58" fmla="*/ 382290 h 984232"/>
              <a:gd name="connsiteX59" fmla="*/ 1773660 w 3331419"/>
              <a:gd name="connsiteY59" fmla="*/ 391480 h 984232"/>
              <a:gd name="connsiteX60" fmla="*/ 1759875 w 3331419"/>
              <a:gd name="connsiteY60" fmla="*/ 396075 h 984232"/>
              <a:gd name="connsiteX61" fmla="*/ 1732305 w 3331419"/>
              <a:gd name="connsiteY61" fmla="*/ 414455 h 984232"/>
              <a:gd name="connsiteX62" fmla="*/ 1718520 w 3331419"/>
              <a:gd name="connsiteY62" fmla="*/ 423645 h 984232"/>
              <a:gd name="connsiteX63" fmla="*/ 1704735 w 3331419"/>
              <a:gd name="connsiteY63" fmla="*/ 396075 h 984232"/>
              <a:gd name="connsiteX64" fmla="*/ 1700140 w 3331419"/>
              <a:gd name="connsiteY64" fmla="*/ 382290 h 984232"/>
              <a:gd name="connsiteX65" fmla="*/ 1686355 w 3331419"/>
              <a:gd name="connsiteY65" fmla="*/ 377695 h 984232"/>
              <a:gd name="connsiteX66" fmla="*/ 1672570 w 3331419"/>
              <a:gd name="connsiteY66" fmla="*/ 382290 h 984232"/>
              <a:gd name="connsiteX67" fmla="*/ 1663380 w 3331419"/>
              <a:gd name="connsiteY67" fmla="*/ 396075 h 984232"/>
              <a:gd name="connsiteX68" fmla="*/ 1645001 w 3331419"/>
              <a:gd name="connsiteY68" fmla="*/ 432835 h 984232"/>
              <a:gd name="connsiteX69" fmla="*/ 1635811 w 3331419"/>
              <a:gd name="connsiteY69" fmla="*/ 446620 h 984232"/>
              <a:gd name="connsiteX70" fmla="*/ 1608241 w 3331419"/>
              <a:gd name="connsiteY70" fmla="*/ 465000 h 984232"/>
              <a:gd name="connsiteX71" fmla="*/ 1594456 w 3331419"/>
              <a:gd name="connsiteY71" fmla="*/ 474190 h 984232"/>
              <a:gd name="connsiteX72" fmla="*/ 1534721 w 3331419"/>
              <a:gd name="connsiteY72" fmla="*/ 460405 h 984232"/>
              <a:gd name="connsiteX73" fmla="*/ 1520936 w 3331419"/>
              <a:gd name="connsiteY73" fmla="*/ 455810 h 984232"/>
              <a:gd name="connsiteX74" fmla="*/ 1507151 w 3331419"/>
              <a:gd name="connsiteY74" fmla="*/ 451215 h 984232"/>
              <a:gd name="connsiteX75" fmla="*/ 1493366 w 3331419"/>
              <a:gd name="connsiteY75" fmla="*/ 460405 h 984232"/>
              <a:gd name="connsiteX76" fmla="*/ 1479581 w 3331419"/>
              <a:gd name="connsiteY76" fmla="*/ 487975 h 984232"/>
              <a:gd name="connsiteX77" fmla="*/ 1378492 w 3331419"/>
              <a:gd name="connsiteY77" fmla="*/ 501759 h 984232"/>
              <a:gd name="connsiteX78" fmla="*/ 1346327 w 3331419"/>
              <a:gd name="connsiteY78" fmla="*/ 520139 h 984232"/>
              <a:gd name="connsiteX79" fmla="*/ 1323352 w 3331419"/>
              <a:gd name="connsiteY79" fmla="*/ 552304 h 984232"/>
              <a:gd name="connsiteX80" fmla="*/ 1309567 w 3331419"/>
              <a:gd name="connsiteY80" fmla="*/ 556899 h 984232"/>
              <a:gd name="connsiteX81" fmla="*/ 1295782 w 3331419"/>
              <a:gd name="connsiteY81" fmla="*/ 566089 h 984232"/>
              <a:gd name="connsiteX82" fmla="*/ 1203883 w 3331419"/>
              <a:gd name="connsiteY82" fmla="*/ 570684 h 984232"/>
              <a:gd name="connsiteX83" fmla="*/ 1176313 w 3331419"/>
              <a:gd name="connsiteY83" fmla="*/ 584469 h 984232"/>
              <a:gd name="connsiteX84" fmla="*/ 1162528 w 3331419"/>
              <a:gd name="connsiteY84" fmla="*/ 589064 h 984232"/>
              <a:gd name="connsiteX85" fmla="*/ 1148743 w 3331419"/>
              <a:gd name="connsiteY85" fmla="*/ 598254 h 984232"/>
              <a:gd name="connsiteX86" fmla="*/ 1084414 w 3331419"/>
              <a:gd name="connsiteY86" fmla="*/ 602849 h 984232"/>
              <a:gd name="connsiteX87" fmla="*/ 1020084 w 3331419"/>
              <a:gd name="connsiteY87" fmla="*/ 598254 h 984232"/>
              <a:gd name="connsiteX88" fmla="*/ 905210 w 3331419"/>
              <a:gd name="connsiteY88" fmla="*/ 607444 h 984232"/>
              <a:gd name="connsiteX89" fmla="*/ 863855 w 3331419"/>
              <a:gd name="connsiteY89" fmla="*/ 630419 h 984232"/>
              <a:gd name="connsiteX90" fmla="*/ 854665 w 3331419"/>
              <a:gd name="connsiteY90" fmla="*/ 644204 h 984232"/>
              <a:gd name="connsiteX91" fmla="*/ 827095 w 3331419"/>
              <a:gd name="connsiteY91" fmla="*/ 662584 h 984232"/>
              <a:gd name="connsiteX92" fmla="*/ 813310 w 3331419"/>
              <a:gd name="connsiteY92" fmla="*/ 671774 h 984232"/>
              <a:gd name="connsiteX93" fmla="*/ 799525 w 3331419"/>
              <a:gd name="connsiteY93" fmla="*/ 680963 h 984232"/>
              <a:gd name="connsiteX94" fmla="*/ 771955 w 3331419"/>
              <a:gd name="connsiteY94" fmla="*/ 694748 h 984232"/>
              <a:gd name="connsiteX95" fmla="*/ 735195 w 3331419"/>
              <a:gd name="connsiteY95" fmla="*/ 736103 h 984232"/>
              <a:gd name="connsiteX96" fmla="*/ 721411 w 3331419"/>
              <a:gd name="connsiteY96" fmla="*/ 740698 h 984232"/>
              <a:gd name="connsiteX97" fmla="*/ 689246 w 3331419"/>
              <a:gd name="connsiteY97" fmla="*/ 754483 h 984232"/>
              <a:gd name="connsiteX98" fmla="*/ 647891 w 3331419"/>
              <a:gd name="connsiteY98" fmla="*/ 777458 h 984232"/>
              <a:gd name="connsiteX99" fmla="*/ 638701 w 3331419"/>
              <a:gd name="connsiteY99" fmla="*/ 791243 h 984232"/>
              <a:gd name="connsiteX100" fmla="*/ 555991 w 3331419"/>
              <a:gd name="connsiteY100" fmla="*/ 791243 h 984232"/>
              <a:gd name="connsiteX101" fmla="*/ 555991 w 3331419"/>
              <a:gd name="connsiteY101" fmla="*/ 795838 h 984232"/>
              <a:gd name="connsiteX102" fmla="*/ 569776 w 3331419"/>
              <a:gd name="connsiteY102" fmla="*/ 800433 h 984232"/>
              <a:gd name="connsiteX103" fmla="*/ 588156 w 3331419"/>
              <a:gd name="connsiteY103" fmla="*/ 795838 h 984232"/>
              <a:gd name="connsiteX104" fmla="*/ 611131 w 3331419"/>
              <a:gd name="connsiteY104" fmla="*/ 777458 h 984232"/>
              <a:gd name="connsiteX105" fmla="*/ 624916 w 3331419"/>
              <a:gd name="connsiteY105" fmla="*/ 782053 h 984232"/>
              <a:gd name="connsiteX106" fmla="*/ 560586 w 3331419"/>
              <a:gd name="connsiteY106" fmla="*/ 772863 h 984232"/>
              <a:gd name="connsiteX107" fmla="*/ 533017 w 3331419"/>
              <a:gd name="connsiteY107" fmla="*/ 782053 h 984232"/>
              <a:gd name="connsiteX108" fmla="*/ 500852 w 3331419"/>
              <a:gd name="connsiteY108" fmla="*/ 809623 h 984232"/>
              <a:gd name="connsiteX109" fmla="*/ 491662 w 3331419"/>
              <a:gd name="connsiteY109" fmla="*/ 823408 h 984232"/>
              <a:gd name="connsiteX110" fmla="*/ 500852 w 3331419"/>
              <a:gd name="connsiteY110" fmla="*/ 786648 h 984232"/>
              <a:gd name="connsiteX111" fmla="*/ 514637 w 3331419"/>
              <a:gd name="connsiteY111" fmla="*/ 791243 h 984232"/>
              <a:gd name="connsiteX112" fmla="*/ 496257 w 3331419"/>
              <a:gd name="connsiteY112" fmla="*/ 795838 h 984232"/>
              <a:gd name="connsiteX113" fmla="*/ 482472 w 3331419"/>
              <a:gd name="connsiteY113" fmla="*/ 800433 h 984232"/>
              <a:gd name="connsiteX114" fmla="*/ 436522 w 3331419"/>
              <a:gd name="connsiteY114" fmla="*/ 809623 h 984232"/>
              <a:gd name="connsiteX115" fmla="*/ 418142 w 3331419"/>
              <a:gd name="connsiteY115" fmla="*/ 818813 h 984232"/>
              <a:gd name="connsiteX116" fmla="*/ 408952 w 3331419"/>
              <a:gd name="connsiteY116" fmla="*/ 832598 h 984232"/>
              <a:gd name="connsiteX117" fmla="*/ 390572 w 3331419"/>
              <a:gd name="connsiteY117" fmla="*/ 837193 h 984232"/>
              <a:gd name="connsiteX118" fmla="*/ 340028 w 3331419"/>
              <a:gd name="connsiteY118" fmla="*/ 846383 h 984232"/>
              <a:gd name="connsiteX119" fmla="*/ 326243 w 3331419"/>
              <a:gd name="connsiteY119" fmla="*/ 850978 h 984232"/>
              <a:gd name="connsiteX120" fmla="*/ 298673 w 3331419"/>
              <a:gd name="connsiteY120" fmla="*/ 869357 h 984232"/>
              <a:gd name="connsiteX121" fmla="*/ 271103 w 3331419"/>
              <a:gd name="connsiteY121" fmla="*/ 878547 h 984232"/>
              <a:gd name="connsiteX122" fmla="*/ 294078 w 3331419"/>
              <a:gd name="connsiteY122" fmla="*/ 883142 h 984232"/>
              <a:gd name="connsiteX123" fmla="*/ 340028 w 3331419"/>
              <a:gd name="connsiteY123" fmla="*/ 873952 h 984232"/>
              <a:gd name="connsiteX124" fmla="*/ 349218 w 3331419"/>
              <a:gd name="connsiteY124" fmla="*/ 860167 h 984232"/>
              <a:gd name="connsiteX125" fmla="*/ 349218 w 3331419"/>
              <a:gd name="connsiteY125" fmla="*/ 850978 h 984232"/>
              <a:gd name="connsiteX126" fmla="*/ 317053 w 3331419"/>
              <a:gd name="connsiteY126" fmla="*/ 860167 h 984232"/>
              <a:gd name="connsiteX127" fmla="*/ 303268 w 3331419"/>
              <a:gd name="connsiteY127" fmla="*/ 869357 h 984232"/>
              <a:gd name="connsiteX128" fmla="*/ 284888 w 3331419"/>
              <a:gd name="connsiteY128" fmla="*/ 873952 h 984232"/>
              <a:gd name="connsiteX129" fmla="*/ 238938 w 3331419"/>
              <a:gd name="connsiteY129" fmla="*/ 887737 h 984232"/>
              <a:gd name="connsiteX130" fmla="*/ 234343 w 3331419"/>
              <a:gd name="connsiteY130" fmla="*/ 901522 h 984232"/>
              <a:gd name="connsiteX131" fmla="*/ 220558 w 3331419"/>
              <a:gd name="connsiteY131" fmla="*/ 906117 h 984232"/>
              <a:gd name="connsiteX132" fmla="*/ 101089 w 3331419"/>
              <a:gd name="connsiteY132" fmla="*/ 901522 h 984232"/>
              <a:gd name="connsiteX133" fmla="*/ 64329 w 3331419"/>
              <a:gd name="connsiteY133" fmla="*/ 901522 h 984232"/>
              <a:gd name="connsiteX134" fmla="*/ 59734 w 3331419"/>
              <a:gd name="connsiteY134" fmla="*/ 915307 h 984232"/>
              <a:gd name="connsiteX135" fmla="*/ 45949 w 3331419"/>
              <a:gd name="connsiteY135" fmla="*/ 919902 h 984232"/>
              <a:gd name="connsiteX136" fmla="*/ 18379 w 3331419"/>
              <a:gd name="connsiteY136" fmla="*/ 938282 h 984232"/>
              <a:gd name="connsiteX137" fmla="*/ 0 w 3331419"/>
              <a:gd name="connsiteY137" fmla="*/ 947472 h 984232"/>
              <a:gd name="connsiteX138" fmla="*/ 9189 w 3331419"/>
              <a:gd name="connsiteY138" fmla="*/ 979637 h 984232"/>
              <a:gd name="connsiteX139" fmla="*/ 22974 w 3331419"/>
              <a:gd name="connsiteY139" fmla="*/ 984232 h 984232"/>
              <a:gd name="connsiteX140" fmla="*/ 68924 w 3331419"/>
              <a:gd name="connsiteY140" fmla="*/ 975042 h 984232"/>
              <a:gd name="connsiteX141" fmla="*/ 165419 w 3331419"/>
              <a:gd name="connsiteY141" fmla="*/ 979637 h 984232"/>
              <a:gd name="connsiteX142" fmla="*/ 252723 w 3331419"/>
              <a:gd name="connsiteY142" fmla="*/ 975042 h 984232"/>
              <a:gd name="connsiteX143" fmla="*/ 280293 w 3331419"/>
              <a:gd name="connsiteY143" fmla="*/ 970447 h 984232"/>
              <a:gd name="connsiteX144" fmla="*/ 326243 w 3331419"/>
              <a:gd name="connsiteY144" fmla="*/ 965852 h 984232"/>
              <a:gd name="connsiteX145" fmla="*/ 353813 w 3331419"/>
              <a:gd name="connsiteY145" fmla="*/ 956662 h 984232"/>
              <a:gd name="connsiteX146" fmla="*/ 372192 w 3331419"/>
              <a:gd name="connsiteY146" fmla="*/ 942877 h 984232"/>
              <a:gd name="connsiteX147" fmla="*/ 399762 w 3331419"/>
              <a:gd name="connsiteY147" fmla="*/ 929092 h 984232"/>
              <a:gd name="connsiteX148" fmla="*/ 473282 w 3331419"/>
              <a:gd name="connsiteY148" fmla="*/ 919902 h 984232"/>
              <a:gd name="connsiteX149" fmla="*/ 523827 w 3331419"/>
              <a:gd name="connsiteY149" fmla="*/ 910712 h 984232"/>
              <a:gd name="connsiteX150" fmla="*/ 551396 w 3331419"/>
              <a:gd name="connsiteY150" fmla="*/ 901522 h 984232"/>
              <a:gd name="connsiteX151" fmla="*/ 565181 w 3331419"/>
              <a:gd name="connsiteY151" fmla="*/ 896927 h 984232"/>
              <a:gd name="connsiteX152" fmla="*/ 578966 w 3331419"/>
              <a:gd name="connsiteY152" fmla="*/ 887737 h 984232"/>
              <a:gd name="connsiteX153" fmla="*/ 624916 w 3331419"/>
              <a:gd name="connsiteY153" fmla="*/ 869357 h 984232"/>
              <a:gd name="connsiteX154" fmla="*/ 657081 w 3331419"/>
              <a:gd name="connsiteY154" fmla="*/ 850978 h 984232"/>
              <a:gd name="connsiteX155" fmla="*/ 684651 w 3331419"/>
              <a:gd name="connsiteY155" fmla="*/ 841788 h 984232"/>
              <a:gd name="connsiteX156" fmla="*/ 726006 w 3331419"/>
              <a:gd name="connsiteY156" fmla="*/ 823408 h 984232"/>
              <a:gd name="connsiteX157" fmla="*/ 758170 w 3331419"/>
              <a:gd name="connsiteY157" fmla="*/ 814218 h 984232"/>
              <a:gd name="connsiteX158" fmla="*/ 785740 w 3331419"/>
              <a:gd name="connsiteY158" fmla="*/ 791243 h 984232"/>
              <a:gd name="connsiteX159" fmla="*/ 799525 w 3331419"/>
              <a:gd name="connsiteY159" fmla="*/ 782053 h 984232"/>
              <a:gd name="connsiteX160" fmla="*/ 822500 w 3331419"/>
              <a:gd name="connsiteY160" fmla="*/ 754483 h 984232"/>
              <a:gd name="connsiteX161" fmla="*/ 836285 w 3331419"/>
              <a:gd name="connsiteY161" fmla="*/ 745293 h 984232"/>
              <a:gd name="connsiteX162" fmla="*/ 850070 w 3331419"/>
              <a:gd name="connsiteY162" fmla="*/ 731508 h 984232"/>
              <a:gd name="connsiteX163" fmla="*/ 863855 w 3331419"/>
              <a:gd name="connsiteY163" fmla="*/ 722318 h 984232"/>
              <a:gd name="connsiteX164" fmla="*/ 877640 w 3331419"/>
              <a:gd name="connsiteY164" fmla="*/ 708533 h 984232"/>
              <a:gd name="connsiteX165" fmla="*/ 905210 w 3331419"/>
              <a:gd name="connsiteY165" fmla="*/ 699343 h 984232"/>
              <a:gd name="connsiteX166" fmla="*/ 951159 w 3331419"/>
              <a:gd name="connsiteY166" fmla="*/ 680963 h 984232"/>
              <a:gd name="connsiteX167" fmla="*/ 964944 w 3331419"/>
              <a:gd name="connsiteY167" fmla="*/ 676369 h 984232"/>
              <a:gd name="connsiteX168" fmla="*/ 978729 w 3331419"/>
              <a:gd name="connsiteY168" fmla="*/ 671774 h 984232"/>
              <a:gd name="connsiteX169" fmla="*/ 1231453 w 3331419"/>
              <a:gd name="connsiteY169" fmla="*/ 676369 h 984232"/>
              <a:gd name="connsiteX170" fmla="*/ 1304972 w 3331419"/>
              <a:gd name="connsiteY170" fmla="*/ 671774 h 984232"/>
              <a:gd name="connsiteX171" fmla="*/ 1337137 w 3331419"/>
              <a:gd name="connsiteY171" fmla="*/ 662584 h 984232"/>
              <a:gd name="connsiteX172" fmla="*/ 1360112 w 3331419"/>
              <a:gd name="connsiteY172" fmla="*/ 639609 h 984232"/>
              <a:gd name="connsiteX173" fmla="*/ 1373897 w 3331419"/>
              <a:gd name="connsiteY173" fmla="*/ 625824 h 984232"/>
              <a:gd name="connsiteX174" fmla="*/ 1383087 w 3331419"/>
              <a:gd name="connsiteY174" fmla="*/ 612039 h 984232"/>
              <a:gd name="connsiteX175" fmla="*/ 1396872 w 3331419"/>
              <a:gd name="connsiteY175" fmla="*/ 607444 h 984232"/>
              <a:gd name="connsiteX176" fmla="*/ 1410657 w 3331419"/>
              <a:gd name="connsiteY176" fmla="*/ 589064 h 984232"/>
              <a:gd name="connsiteX177" fmla="*/ 1424442 w 3331419"/>
              <a:gd name="connsiteY177" fmla="*/ 584469 h 984232"/>
              <a:gd name="connsiteX178" fmla="*/ 1456607 w 3331419"/>
              <a:gd name="connsiteY178" fmla="*/ 570684 h 984232"/>
              <a:gd name="connsiteX179" fmla="*/ 1470391 w 3331419"/>
              <a:gd name="connsiteY179" fmla="*/ 561494 h 984232"/>
              <a:gd name="connsiteX180" fmla="*/ 1548506 w 3331419"/>
              <a:gd name="connsiteY180" fmla="*/ 552304 h 984232"/>
              <a:gd name="connsiteX181" fmla="*/ 1622026 w 3331419"/>
              <a:gd name="connsiteY181" fmla="*/ 538519 h 984232"/>
              <a:gd name="connsiteX182" fmla="*/ 1649595 w 3331419"/>
              <a:gd name="connsiteY182" fmla="*/ 529329 h 984232"/>
              <a:gd name="connsiteX183" fmla="*/ 1667975 w 3331419"/>
              <a:gd name="connsiteY183" fmla="*/ 524734 h 984232"/>
              <a:gd name="connsiteX184" fmla="*/ 1681760 w 3331419"/>
              <a:gd name="connsiteY184" fmla="*/ 515544 h 984232"/>
              <a:gd name="connsiteX185" fmla="*/ 1695545 w 3331419"/>
              <a:gd name="connsiteY185" fmla="*/ 510949 h 984232"/>
              <a:gd name="connsiteX186" fmla="*/ 1713925 w 3331419"/>
              <a:gd name="connsiteY186" fmla="*/ 515544 h 984232"/>
              <a:gd name="connsiteX187" fmla="*/ 1727710 w 3331419"/>
              <a:gd name="connsiteY187" fmla="*/ 520139 h 984232"/>
              <a:gd name="connsiteX188" fmla="*/ 1764470 w 3331419"/>
              <a:gd name="connsiteY188" fmla="*/ 515544 h 984232"/>
              <a:gd name="connsiteX189" fmla="*/ 1805825 w 3331419"/>
              <a:gd name="connsiteY189" fmla="*/ 497164 h 984232"/>
              <a:gd name="connsiteX190" fmla="*/ 1860964 w 3331419"/>
              <a:gd name="connsiteY190" fmla="*/ 492570 h 984232"/>
              <a:gd name="connsiteX191" fmla="*/ 1916104 w 3331419"/>
              <a:gd name="connsiteY191" fmla="*/ 469595 h 984232"/>
              <a:gd name="connsiteX192" fmla="*/ 1943674 w 3331419"/>
              <a:gd name="connsiteY192" fmla="*/ 451215 h 984232"/>
              <a:gd name="connsiteX193" fmla="*/ 1994219 w 3331419"/>
              <a:gd name="connsiteY193" fmla="*/ 423645 h 984232"/>
              <a:gd name="connsiteX194" fmla="*/ 2008004 w 3331419"/>
              <a:gd name="connsiteY194" fmla="*/ 414455 h 984232"/>
              <a:gd name="connsiteX195" fmla="*/ 2026383 w 3331419"/>
              <a:gd name="connsiteY195" fmla="*/ 400670 h 984232"/>
              <a:gd name="connsiteX196" fmla="*/ 2053953 w 3331419"/>
              <a:gd name="connsiteY196" fmla="*/ 391480 h 984232"/>
              <a:gd name="connsiteX197" fmla="*/ 2058548 w 3331419"/>
              <a:gd name="connsiteY197" fmla="*/ 377695 h 984232"/>
              <a:gd name="connsiteX198" fmla="*/ 2081523 w 3331419"/>
              <a:gd name="connsiteY198" fmla="*/ 368505 h 984232"/>
              <a:gd name="connsiteX199" fmla="*/ 2095308 w 3331419"/>
              <a:gd name="connsiteY199" fmla="*/ 359315 h 984232"/>
              <a:gd name="connsiteX200" fmla="*/ 2118283 w 3331419"/>
              <a:gd name="connsiteY200" fmla="*/ 340935 h 984232"/>
              <a:gd name="connsiteX201" fmla="*/ 2127473 w 3331419"/>
              <a:gd name="connsiteY201" fmla="*/ 327150 h 984232"/>
              <a:gd name="connsiteX202" fmla="*/ 2145853 w 3331419"/>
              <a:gd name="connsiteY202" fmla="*/ 308771 h 984232"/>
              <a:gd name="connsiteX203" fmla="*/ 2173423 w 3331419"/>
              <a:gd name="connsiteY203" fmla="*/ 294986 h 984232"/>
              <a:gd name="connsiteX204" fmla="*/ 2191803 w 3331419"/>
              <a:gd name="connsiteY204" fmla="*/ 285796 h 984232"/>
              <a:gd name="connsiteX205" fmla="*/ 2214777 w 3331419"/>
              <a:gd name="connsiteY205" fmla="*/ 281201 h 984232"/>
              <a:gd name="connsiteX206" fmla="*/ 2233157 w 3331419"/>
              <a:gd name="connsiteY206" fmla="*/ 276606 h 984232"/>
              <a:gd name="connsiteX207" fmla="*/ 2384791 w 3331419"/>
              <a:gd name="connsiteY207" fmla="*/ 267416 h 984232"/>
              <a:gd name="connsiteX208" fmla="*/ 2403171 w 3331419"/>
              <a:gd name="connsiteY208" fmla="*/ 258226 h 984232"/>
              <a:gd name="connsiteX209" fmla="*/ 2573185 w 3331419"/>
              <a:gd name="connsiteY209" fmla="*/ 262821 h 984232"/>
              <a:gd name="connsiteX210" fmla="*/ 2747794 w 3331419"/>
              <a:gd name="connsiteY210" fmla="*/ 258226 h 984232"/>
              <a:gd name="connsiteX211" fmla="*/ 2775364 w 3331419"/>
              <a:gd name="connsiteY211" fmla="*/ 235251 h 984232"/>
              <a:gd name="connsiteX212" fmla="*/ 2793744 w 3331419"/>
              <a:gd name="connsiteY212" fmla="*/ 216871 h 984232"/>
              <a:gd name="connsiteX213" fmla="*/ 2807529 w 3331419"/>
              <a:gd name="connsiteY213" fmla="*/ 212276 h 984232"/>
              <a:gd name="connsiteX214" fmla="*/ 2821314 w 3331419"/>
              <a:gd name="connsiteY214" fmla="*/ 203086 h 984232"/>
              <a:gd name="connsiteX215" fmla="*/ 2894834 w 3331419"/>
              <a:gd name="connsiteY215" fmla="*/ 193896 h 984232"/>
              <a:gd name="connsiteX216" fmla="*/ 2926999 w 3331419"/>
              <a:gd name="connsiteY216" fmla="*/ 189301 h 984232"/>
              <a:gd name="connsiteX217" fmla="*/ 2991328 w 3331419"/>
              <a:gd name="connsiteY217" fmla="*/ 184706 h 984232"/>
              <a:gd name="connsiteX218" fmla="*/ 3018898 w 3331419"/>
              <a:gd name="connsiteY218" fmla="*/ 180111 h 984232"/>
              <a:gd name="connsiteX219" fmla="*/ 3051063 w 3331419"/>
              <a:gd name="connsiteY219" fmla="*/ 170921 h 984232"/>
              <a:gd name="connsiteX220" fmla="*/ 3074038 w 3331419"/>
              <a:gd name="connsiteY220" fmla="*/ 166326 h 984232"/>
              <a:gd name="connsiteX221" fmla="*/ 3101608 w 3331419"/>
              <a:gd name="connsiteY221" fmla="*/ 152541 h 984232"/>
              <a:gd name="connsiteX222" fmla="*/ 3119987 w 3331419"/>
              <a:gd name="connsiteY222" fmla="*/ 138756 h 984232"/>
              <a:gd name="connsiteX223" fmla="*/ 3147557 w 3331419"/>
              <a:gd name="connsiteY223" fmla="*/ 120377 h 984232"/>
              <a:gd name="connsiteX224" fmla="*/ 3161342 w 3331419"/>
              <a:gd name="connsiteY224" fmla="*/ 111187 h 984232"/>
              <a:gd name="connsiteX225" fmla="*/ 3175127 w 3331419"/>
              <a:gd name="connsiteY225" fmla="*/ 101997 h 984232"/>
              <a:gd name="connsiteX226" fmla="*/ 3188912 w 3331419"/>
              <a:gd name="connsiteY226" fmla="*/ 97402 h 984232"/>
              <a:gd name="connsiteX227" fmla="*/ 3207292 w 3331419"/>
              <a:gd name="connsiteY227" fmla="*/ 92807 h 984232"/>
              <a:gd name="connsiteX228" fmla="*/ 3322166 w 3331419"/>
              <a:gd name="connsiteY228" fmla="*/ 88212 h 984232"/>
              <a:gd name="connsiteX229" fmla="*/ 3331356 w 3331419"/>
              <a:gd name="connsiteY229" fmla="*/ 74427 h 984232"/>
              <a:gd name="connsiteX230" fmla="*/ 3322166 w 3331419"/>
              <a:gd name="connsiteY230" fmla="*/ 37667 h 9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3331419" h="984232">
                <a:moveTo>
                  <a:pt x="3322166" y="37667"/>
                </a:moveTo>
                <a:cubicBezTo>
                  <a:pt x="3319103" y="27711"/>
                  <a:pt x="3313999" y="22877"/>
                  <a:pt x="3312976" y="14692"/>
                </a:cubicBezTo>
                <a:cubicBezTo>
                  <a:pt x="3312375" y="9886"/>
                  <a:pt x="3322381" y="1473"/>
                  <a:pt x="3317571" y="907"/>
                </a:cubicBezTo>
                <a:cubicBezTo>
                  <a:pt x="3290148" y="-2319"/>
                  <a:pt x="3262432" y="3970"/>
                  <a:pt x="3234862" y="5502"/>
                </a:cubicBezTo>
                <a:cubicBezTo>
                  <a:pt x="3230267" y="8565"/>
                  <a:pt x="3226267" y="12805"/>
                  <a:pt x="3221077" y="14692"/>
                </a:cubicBezTo>
                <a:cubicBezTo>
                  <a:pt x="3195916" y="23842"/>
                  <a:pt x="3184845" y="22601"/>
                  <a:pt x="3161342" y="28477"/>
                </a:cubicBezTo>
                <a:cubicBezTo>
                  <a:pt x="3129225" y="36506"/>
                  <a:pt x="3168625" y="29112"/>
                  <a:pt x="3129177" y="42262"/>
                </a:cubicBezTo>
                <a:cubicBezTo>
                  <a:pt x="3121768" y="44732"/>
                  <a:pt x="3113861" y="45325"/>
                  <a:pt x="3106203" y="46857"/>
                </a:cubicBezTo>
                <a:cubicBezTo>
                  <a:pt x="3101608" y="49920"/>
                  <a:pt x="3097357" y="53577"/>
                  <a:pt x="3092418" y="56047"/>
                </a:cubicBezTo>
                <a:cubicBezTo>
                  <a:pt x="3081310" y="61601"/>
                  <a:pt x="3061260" y="63668"/>
                  <a:pt x="3051063" y="65237"/>
                </a:cubicBezTo>
                <a:cubicBezTo>
                  <a:pt x="3040358" y="66884"/>
                  <a:pt x="3029620" y="68300"/>
                  <a:pt x="3018898" y="69832"/>
                </a:cubicBezTo>
                <a:cubicBezTo>
                  <a:pt x="3009708" y="68300"/>
                  <a:pt x="3000367" y="62977"/>
                  <a:pt x="2991328" y="65237"/>
                </a:cubicBezTo>
                <a:cubicBezTo>
                  <a:pt x="2985970" y="66576"/>
                  <a:pt x="2986043" y="75117"/>
                  <a:pt x="2982138" y="79022"/>
                </a:cubicBezTo>
                <a:cubicBezTo>
                  <a:pt x="2978233" y="82927"/>
                  <a:pt x="2972847" y="85002"/>
                  <a:pt x="2968353" y="88212"/>
                </a:cubicBezTo>
                <a:cubicBezTo>
                  <a:pt x="2962121" y="92663"/>
                  <a:pt x="2956100" y="97402"/>
                  <a:pt x="2949973" y="101997"/>
                </a:cubicBezTo>
                <a:cubicBezTo>
                  <a:pt x="2940783" y="100465"/>
                  <a:pt x="2931328" y="100079"/>
                  <a:pt x="2922404" y="97402"/>
                </a:cubicBezTo>
                <a:cubicBezTo>
                  <a:pt x="2915843" y="95434"/>
                  <a:pt x="2910438" y="90617"/>
                  <a:pt x="2904024" y="88212"/>
                </a:cubicBezTo>
                <a:cubicBezTo>
                  <a:pt x="2898111" y="85995"/>
                  <a:pt x="2891771" y="85149"/>
                  <a:pt x="2885644" y="83617"/>
                </a:cubicBezTo>
                <a:cubicBezTo>
                  <a:pt x="2873391" y="86680"/>
                  <a:pt x="2859393" y="85801"/>
                  <a:pt x="2848884" y="92807"/>
                </a:cubicBezTo>
                <a:cubicBezTo>
                  <a:pt x="2839881" y="98809"/>
                  <a:pt x="2832610" y="105403"/>
                  <a:pt x="2821314" y="106592"/>
                </a:cubicBezTo>
                <a:cubicBezTo>
                  <a:pt x="2796894" y="109162"/>
                  <a:pt x="2772301" y="109655"/>
                  <a:pt x="2747794" y="111187"/>
                </a:cubicBezTo>
                <a:cubicBezTo>
                  <a:pt x="2743199" y="115782"/>
                  <a:pt x="2739139" y="120983"/>
                  <a:pt x="2734010" y="124972"/>
                </a:cubicBezTo>
                <a:cubicBezTo>
                  <a:pt x="2725292" y="131753"/>
                  <a:pt x="2706440" y="143351"/>
                  <a:pt x="2706440" y="143351"/>
                </a:cubicBezTo>
                <a:cubicBezTo>
                  <a:pt x="2704908" y="149478"/>
                  <a:pt x="2705790" y="156800"/>
                  <a:pt x="2701845" y="161731"/>
                </a:cubicBezTo>
                <a:cubicBezTo>
                  <a:pt x="2698819" y="165513"/>
                  <a:pt x="2692392" y="164160"/>
                  <a:pt x="2688060" y="166326"/>
                </a:cubicBezTo>
                <a:cubicBezTo>
                  <a:pt x="2683121" y="168796"/>
                  <a:pt x="2678870" y="172453"/>
                  <a:pt x="2674275" y="175516"/>
                </a:cubicBezTo>
                <a:cubicBezTo>
                  <a:pt x="2654363" y="173984"/>
                  <a:pt x="2633836" y="176067"/>
                  <a:pt x="2614540" y="170921"/>
                </a:cubicBezTo>
                <a:cubicBezTo>
                  <a:pt x="2570041" y="159054"/>
                  <a:pt x="2663100" y="137886"/>
                  <a:pt x="2577780" y="166326"/>
                </a:cubicBezTo>
                <a:cubicBezTo>
                  <a:pt x="2557480" y="164296"/>
                  <a:pt x="2511582" y="156476"/>
                  <a:pt x="2490476" y="166326"/>
                </a:cubicBezTo>
                <a:cubicBezTo>
                  <a:pt x="2478699" y="171822"/>
                  <a:pt x="2475515" y="190744"/>
                  <a:pt x="2462906" y="193896"/>
                </a:cubicBezTo>
                <a:lnTo>
                  <a:pt x="2444526" y="198491"/>
                </a:lnTo>
                <a:cubicBezTo>
                  <a:pt x="2435336" y="196959"/>
                  <a:pt x="2426051" y="195917"/>
                  <a:pt x="2416956" y="193896"/>
                </a:cubicBezTo>
                <a:cubicBezTo>
                  <a:pt x="2412228" y="192845"/>
                  <a:pt x="2407899" y="190352"/>
                  <a:pt x="2403171" y="189301"/>
                </a:cubicBezTo>
                <a:cubicBezTo>
                  <a:pt x="2394076" y="187280"/>
                  <a:pt x="2384792" y="186238"/>
                  <a:pt x="2375602" y="184706"/>
                </a:cubicBezTo>
                <a:cubicBezTo>
                  <a:pt x="2353281" y="187496"/>
                  <a:pt x="2336917" y="188633"/>
                  <a:pt x="2315867" y="193896"/>
                </a:cubicBezTo>
                <a:cubicBezTo>
                  <a:pt x="2284888" y="201641"/>
                  <a:pt x="2319743" y="194204"/>
                  <a:pt x="2288297" y="207681"/>
                </a:cubicBezTo>
                <a:cubicBezTo>
                  <a:pt x="2282492" y="210169"/>
                  <a:pt x="2276044" y="210744"/>
                  <a:pt x="2269917" y="212276"/>
                </a:cubicBezTo>
                <a:cubicBezTo>
                  <a:pt x="2261637" y="220556"/>
                  <a:pt x="2253542" y="230453"/>
                  <a:pt x="2242347" y="235251"/>
                </a:cubicBezTo>
                <a:cubicBezTo>
                  <a:pt x="2236542" y="237739"/>
                  <a:pt x="2230094" y="238314"/>
                  <a:pt x="2223967" y="239846"/>
                </a:cubicBezTo>
                <a:cubicBezTo>
                  <a:pt x="2213246" y="238314"/>
                  <a:pt x="2202176" y="238363"/>
                  <a:pt x="2191803" y="235251"/>
                </a:cubicBezTo>
                <a:cubicBezTo>
                  <a:pt x="2186513" y="233664"/>
                  <a:pt x="2183376" y="224722"/>
                  <a:pt x="2178018" y="226061"/>
                </a:cubicBezTo>
                <a:cubicBezTo>
                  <a:pt x="2173319" y="227236"/>
                  <a:pt x="2176110" y="235816"/>
                  <a:pt x="2173423" y="239846"/>
                </a:cubicBezTo>
                <a:cubicBezTo>
                  <a:pt x="2169818" y="245253"/>
                  <a:pt x="2165045" y="250026"/>
                  <a:pt x="2159638" y="253631"/>
                </a:cubicBezTo>
                <a:cubicBezTo>
                  <a:pt x="2155608" y="256318"/>
                  <a:pt x="2150185" y="256060"/>
                  <a:pt x="2145853" y="258226"/>
                </a:cubicBezTo>
                <a:cubicBezTo>
                  <a:pt x="2110223" y="276041"/>
                  <a:pt x="2152932" y="260461"/>
                  <a:pt x="2118283" y="272011"/>
                </a:cubicBezTo>
                <a:cubicBezTo>
                  <a:pt x="2097648" y="292646"/>
                  <a:pt x="2110663" y="283741"/>
                  <a:pt x="2076928" y="294986"/>
                </a:cubicBezTo>
                <a:lnTo>
                  <a:pt x="2063143" y="299581"/>
                </a:lnTo>
                <a:lnTo>
                  <a:pt x="2049358" y="304176"/>
                </a:lnTo>
                <a:cubicBezTo>
                  <a:pt x="2047268" y="305743"/>
                  <a:pt x="2022417" y="324911"/>
                  <a:pt x="2017193" y="327150"/>
                </a:cubicBezTo>
                <a:cubicBezTo>
                  <a:pt x="2011389" y="329638"/>
                  <a:pt x="2004727" y="329528"/>
                  <a:pt x="1998814" y="331745"/>
                </a:cubicBezTo>
                <a:cubicBezTo>
                  <a:pt x="1992400" y="334150"/>
                  <a:pt x="1986730" y="338237"/>
                  <a:pt x="1980434" y="340935"/>
                </a:cubicBezTo>
                <a:cubicBezTo>
                  <a:pt x="1975982" y="342843"/>
                  <a:pt x="1970981" y="343364"/>
                  <a:pt x="1966649" y="345530"/>
                </a:cubicBezTo>
                <a:cubicBezTo>
                  <a:pt x="1931019" y="363345"/>
                  <a:pt x="1973728" y="347765"/>
                  <a:pt x="1939079" y="359315"/>
                </a:cubicBezTo>
                <a:cubicBezTo>
                  <a:pt x="1912891" y="385503"/>
                  <a:pt x="1939312" y="363810"/>
                  <a:pt x="1906914" y="377695"/>
                </a:cubicBezTo>
                <a:cubicBezTo>
                  <a:pt x="1871089" y="393048"/>
                  <a:pt x="1916606" y="379969"/>
                  <a:pt x="1879344" y="400670"/>
                </a:cubicBezTo>
                <a:cubicBezTo>
                  <a:pt x="1870876" y="405374"/>
                  <a:pt x="1851774" y="409860"/>
                  <a:pt x="1851774" y="409860"/>
                </a:cubicBezTo>
                <a:cubicBezTo>
                  <a:pt x="1845647" y="408328"/>
                  <a:pt x="1839199" y="407753"/>
                  <a:pt x="1833394" y="405265"/>
                </a:cubicBezTo>
                <a:cubicBezTo>
                  <a:pt x="1828318" y="403090"/>
                  <a:pt x="1824405" y="398815"/>
                  <a:pt x="1819610" y="396075"/>
                </a:cubicBezTo>
                <a:cubicBezTo>
                  <a:pt x="1803713" y="386991"/>
                  <a:pt x="1802909" y="387445"/>
                  <a:pt x="1787445" y="382290"/>
                </a:cubicBezTo>
                <a:cubicBezTo>
                  <a:pt x="1782850" y="385353"/>
                  <a:pt x="1778599" y="389010"/>
                  <a:pt x="1773660" y="391480"/>
                </a:cubicBezTo>
                <a:cubicBezTo>
                  <a:pt x="1769328" y="393646"/>
                  <a:pt x="1764109" y="393723"/>
                  <a:pt x="1759875" y="396075"/>
                </a:cubicBezTo>
                <a:cubicBezTo>
                  <a:pt x="1750220" y="401439"/>
                  <a:pt x="1741495" y="408328"/>
                  <a:pt x="1732305" y="414455"/>
                </a:cubicBezTo>
                <a:lnTo>
                  <a:pt x="1718520" y="423645"/>
                </a:lnTo>
                <a:cubicBezTo>
                  <a:pt x="1706970" y="388996"/>
                  <a:pt x="1722550" y="431705"/>
                  <a:pt x="1704735" y="396075"/>
                </a:cubicBezTo>
                <a:cubicBezTo>
                  <a:pt x="1702569" y="391743"/>
                  <a:pt x="1703565" y="385715"/>
                  <a:pt x="1700140" y="382290"/>
                </a:cubicBezTo>
                <a:cubicBezTo>
                  <a:pt x="1696715" y="378865"/>
                  <a:pt x="1690950" y="379227"/>
                  <a:pt x="1686355" y="377695"/>
                </a:cubicBezTo>
                <a:cubicBezTo>
                  <a:pt x="1681760" y="379227"/>
                  <a:pt x="1676352" y="379264"/>
                  <a:pt x="1672570" y="382290"/>
                </a:cubicBezTo>
                <a:cubicBezTo>
                  <a:pt x="1668258" y="385740"/>
                  <a:pt x="1666024" y="391227"/>
                  <a:pt x="1663380" y="396075"/>
                </a:cubicBezTo>
                <a:cubicBezTo>
                  <a:pt x="1656820" y="408102"/>
                  <a:pt x="1652600" y="421436"/>
                  <a:pt x="1645001" y="432835"/>
                </a:cubicBezTo>
                <a:cubicBezTo>
                  <a:pt x="1641938" y="437430"/>
                  <a:pt x="1639967" y="442983"/>
                  <a:pt x="1635811" y="446620"/>
                </a:cubicBezTo>
                <a:cubicBezTo>
                  <a:pt x="1627499" y="453893"/>
                  <a:pt x="1617431" y="458873"/>
                  <a:pt x="1608241" y="465000"/>
                </a:cubicBezTo>
                <a:lnTo>
                  <a:pt x="1594456" y="474190"/>
                </a:lnTo>
                <a:cubicBezTo>
                  <a:pt x="1552701" y="468225"/>
                  <a:pt x="1572566" y="473020"/>
                  <a:pt x="1534721" y="460405"/>
                </a:cubicBezTo>
                <a:lnTo>
                  <a:pt x="1520936" y="455810"/>
                </a:lnTo>
                <a:lnTo>
                  <a:pt x="1507151" y="451215"/>
                </a:lnTo>
                <a:cubicBezTo>
                  <a:pt x="1502556" y="454278"/>
                  <a:pt x="1496816" y="456093"/>
                  <a:pt x="1493366" y="460405"/>
                </a:cubicBezTo>
                <a:cubicBezTo>
                  <a:pt x="1483852" y="472297"/>
                  <a:pt x="1495075" y="478292"/>
                  <a:pt x="1479581" y="487975"/>
                </a:cubicBezTo>
                <a:cubicBezTo>
                  <a:pt x="1455093" y="503280"/>
                  <a:pt x="1394821" y="500738"/>
                  <a:pt x="1378492" y="501759"/>
                </a:cubicBezTo>
                <a:cubicBezTo>
                  <a:pt x="1371284" y="505363"/>
                  <a:pt x="1352822" y="513644"/>
                  <a:pt x="1346327" y="520139"/>
                </a:cubicBezTo>
                <a:cubicBezTo>
                  <a:pt x="1329564" y="536902"/>
                  <a:pt x="1345061" y="534213"/>
                  <a:pt x="1323352" y="552304"/>
                </a:cubicBezTo>
                <a:cubicBezTo>
                  <a:pt x="1319631" y="555405"/>
                  <a:pt x="1313899" y="554733"/>
                  <a:pt x="1309567" y="556899"/>
                </a:cubicBezTo>
                <a:cubicBezTo>
                  <a:pt x="1304628" y="559369"/>
                  <a:pt x="1301258" y="565375"/>
                  <a:pt x="1295782" y="566089"/>
                </a:cubicBezTo>
                <a:cubicBezTo>
                  <a:pt x="1265368" y="570056"/>
                  <a:pt x="1234516" y="569152"/>
                  <a:pt x="1203883" y="570684"/>
                </a:cubicBezTo>
                <a:cubicBezTo>
                  <a:pt x="1169234" y="582234"/>
                  <a:pt x="1211943" y="566654"/>
                  <a:pt x="1176313" y="584469"/>
                </a:cubicBezTo>
                <a:cubicBezTo>
                  <a:pt x="1171981" y="586635"/>
                  <a:pt x="1166860" y="586898"/>
                  <a:pt x="1162528" y="589064"/>
                </a:cubicBezTo>
                <a:cubicBezTo>
                  <a:pt x="1157589" y="591534"/>
                  <a:pt x="1154181" y="597294"/>
                  <a:pt x="1148743" y="598254"/>
                </a:cubicBezTo>
                <a:cubicBezTo>
                  <a:pt x="1127572" y="601990"/>
                  <a:pt x="1105857" y="601317"/>
                  <a:pt x="1084414" y="602849"/>
                </a:cubicBezTo>
                <a:cubicBezTo>
                  <a:pt x="1062971" y="601317"/>
                  <a:pt x="1041582" y="598254"/>
                  <a:pt x="1020084" y="598254"/>
                </a:cubicBezTo>
                <a:cubicBezTo>
                  <a:pt x="991988" y="598254"/>
                  <a:pt x="936510" y="604314"/>
                  <a:pt x="905210" y="607444"/>
                </a:cubicBezTo>
                <a:cubicBezTo>
                  <a:pt x="878574" y="616323"/>
                  <a:pt x="879728" y="611371"/>
                  <a:pt x="863855" y="630419"/>
                </a:cubicBezTo>
                <a:cubicBezTo>
                  <a:pt x="860320" y="634662"/>
                  <a:pt x="858821" y="640567"/>
                  <a:pt x="854665" y="644204"/>
                </a:cubicBezTo>
                <a:cubicBezTo>
                  <a:pt x="846353" y="651477"/>
                  <a:pt x="836285" y="656457"/>
                  <a:pt x="827095" y="662584"/>
                </a:cubicBezTo>
                <a:lnTo>
                  <a:pt x="813310" y="671774"/>
                </a:lnTo>
                <a:cubicBezTo>
                  <a:pt x="808715" y="674837"/>
                  <a:pt x="804764" y="679217"/>
                  <a:pt x="799525" y="680963"/>
                </a:cubicBezTo>
                <a:cubicBezTo>
                  <a:pt x="780501" y="687304"/>
                  <a:pt x="789770" y="682871"/>
                  <a:pt x="771955" y="694748"/>
                </a:cubicBezTo>
                <a:cubicBezTo>
                  <a:pt x="763198" y="707883"/>
                  <a:pt x="748685" y="731606"/>
                  <a:pt x="735195" y="736103"/>
                </a:cubicBezTo>
                <a:cubicBezTo>
                  <a:pt x="730600" y="737635"/>
                  <a:pt x="725743" y="738532"/>
                  <a:pt x="721411" y="740698"/>
                </a:cubicBezTo>
                <a:cubicBezTo>
                  <a:pt x="689681" y="756564"/>
                  <a:pt x="727496" y="744920"/>
                  <a:pt x="689246" y="754483"/>
                </a:cubicBezTo>
                <a:cubicBezTo>
                  <a:pt x="657646" y="775550"/>
                  <a:pt x="672154" y="769370"/>
                  <a:pt x="647891" y="777458"/>
                </a:cubicBezTo>
                <a:cubicBezTo>
                  <a:pt x="644828" y="782053"/>
                  <a:pt x="643496" y="788503"/>
                  <a:pt x="638701" y="791243"/>
                </a:cubicBezTo>
                <a:cubicBezTo>
                  <a:pt x="620524" y="801630"/>
                  <a:pt x="561171" y="791641"/>
                  <a:pt x="555991" y="791243"/>
                </a:cubicBezTo>
                <a:cubicBezTo>
                  <a:pt x="552595" y="790111"/>
                  <a:pt x="520360" y="778022"/>
                  <a:pt x="555991" y="795838"/>
                </a:cubicBezTo>
                <a:cubicBezTo>
                  <a:pt x="560323" y="798004"/>
                  <a:pt x="565181" y="798901"/>
                  <a:pt x="569776" y="800433"/>
                </a:cubicBezTo>
                <a:cubicBezTo>
                  <a:pt x="575903" y="798901"/>
                  <a:pt x="582901" y="799341"/>
                  <a:pt x="588156" y="795838"/>
                </a:cubicBezTo>
                <a:cubicBezTo>
                  <a:pt x="629725" y="768126"/>
                  <a:pt x="566065" y="792480"/>
                  <a:pt x="611131" y="777458"/>
                </a:cubicBezTo>
                <a:cubicBezTo>
                  <a:pt x="615726" y="778990"/>
                  <a:pt x="629760" y="782053"/>
                  <a:pt x="624916" y="782053"/>
                </a:cubicBezTo>
                <a:cubicBezTo>
                  <a:pt x="584648" y="782053"/>
                  <a:pt x="586097" y="781367"/>
                  <a:pt x="560586" y="772863"/>
                </a:cubicBezTo>
                <a:cubicBezTo>
                  <a:pt x="551396" y="775926"/>
                  <a:pt x="538390" y="773993"/>
                  <a:pt x="533017" y="782053"/>
                </a:cubicBezTo>
                <a:cubicBezTo>
                  <a:pt x="518873" y="803269"/>
                  <a:pt x="528563" y="792997"/>
                  <a:pt x="500852" y="809623"/>
                </a:cubicBezTo>
                <a:cubicBezTo>
                  <a:pt x="497789" y="814218"/>
                  <a:pt x="491662" y="828931"/>
                  <a:pt x="491662" y="823408"/>
                </a:cubicBezTo>
                <a:cubicBezTo>
                  <a:pt x="491662" y="810778"/>
                  <a:pt x="493511" y="796926"/>
                  <a:pt x="500852" y="786648"/>
                </a:cubicBezTo>
                <a:cubicBezTo>
                  <a:pt x="503667" y="782707"/>
                  <a:pt x="510042" y="789711"/>
                  <a:pt x="514637" y="791243"/>
                </a:cubicBezTo>
                <a:cubicBezTo>
                  <a:pt x="508510" y="792775"/>
                  <a:pt x="502329" y="794103"/>
                  <a:pt x="496257" y="795838"/>
                </a:cubicBezTo>
                <a:cubicBezTo>
                  <a:pt x="491600" y="797169"/>
                  <a:pt x="487192" y="799344"/>
                  <a:pt x="482472" y="800433"/>
                </a:cubicBezTo>
                <a:cubicBezTo>
                  <a:pt x="467252" y="803945"/>
                  <a:pt x="436522" y="809623"/>
                  <a:pt x="436522" y="809623"/>
                </a:cubicBezTo>
                <a:cubicBezTo>
                  <a:pt x="430395" y="812686"/>
                  <a:pt x="423404" y="814428"/>
                  <a:pt x="418142" y="818813"/>
                </a:cubicBezTo>
                <a:cubicBezTo>
                  <a:pt x="413899" y="822348"/>
                  <a:pt x="413547" y="829535"/>
                  <a:pt x="408952" y="832598"/>
                </a:cubicBezTo>
                <a:cubicBezTo>
                  <a:pt x="403697" y="836101"/>
                  <a:pt x="396765" y="835954"/>
                  <a:pt x="390572" y="837193"/>
                </a:cubicBezTo>
                <a:cubicBezTo>
                  <a:pt x="370091" y="841289"/>
                  <a:pt x="359739" y="841455"/>
                  <a:pt x="340028" y="846383"/>
                </a:cubicBezTo>
                <a:cubicBezTo>
                  <a:pt x="335329" y="847558"/>
                  <a:pt x="330477" y="848626"/>
                  <a:pt x="326243" y="850978"/>
                </a:cubicBezTo>
                <a:cubicBezTo>
                  <a:pt x="316588" y="856342"/>
                  <a:pt x="309151" y="865864"/>
                  <a:pt x="298673" y="869357"/>
                </a:cubicBezTo>
                <a:lnTo>
                  <a:pt x="271103" y="878547"/>
                </a:lnTo>
                <a:cubicBezTo>
                  <a:pt x="278761" y="880079"/>
                  <a:pt x="286268" y="883142"/>
                  <a:pt x="294078" y="883142"/>
                </a:cubicBezTo>
                <a:cubicBezTo>
                  <a:pt x="315198" y="883142"/>
                  <a:pt x="323052" y="879611"/>
                  <a:pt x="340028" y="873952"/>
                </a:cubicBezTo>
                <a:cubicBezTo>
                  <a:pt x="343091" y="869357"/>
                  <a:pt x="344906" y="863617"/>
                  <a:pt x="349218" y="860167"/>
                </a:cubicBezTo>
                <a:cubicBezTo>
                  <a:pt x="360029" y="851519"/>
                  <a:pt x="375167" y="859628"/>
                  <a:pt x="349218" y="850978"/>
                </a:cubicBezTo>
                <a:cubicBezTo>
                  <a:pt x="343336" y="852449"/>
                  <a:pt x="323640" y="856874"/>
                  <a:pt x="317053" y="860167"/>
                </a:cubicBezTo>
                <a:cubicBezTo>
                  <a:pt x="312113" y="862637"/>
                  <a:pt x="308344" y="867182"/>
                  <a:pt x="303268" y="869357"/>
                </a:cubicBezTo>
                <a:cubicBezTo>
                  <a:pt x="297463" y="871845"/>
                  <a:pt x="290981" y="872290"/>
                  <a:pt x="284888" y="873952"/>
                </a:cubicBezTo>
                <a:cubicBezTo>
                  <a:pt x="255956" y="881842"/>
                  <a:pt x="259874" y="880758"/>
                  <a:pt x="238938" y="887737"/>
                </a:cubicBezTo>
                <a:cubicBezTo>
                  <a:pt x="237406" y="892332"/>
                  <a:pt x="237768" y="898097"/>
                  <a:pt x="234343" y="901522"/>
                </a:cubicBezTo>
                <a:cubicBezTo>
                  <a:pt x="230918" y="904947"/>
                  <a:pt x="225402" y="906117"/>
                  <a:pt x="220558" y="906117"/>
                </a:cubicBezTo>
                <a:cubicBezTo>
                  <a:pt x="180706" y="906117"/>
                  <a:pt x="140912" y="903054"/>
                  <a:pt x="101089" y="901522"/>
                </a:cubicBezTo>
                <a:cubicBezTo>
                  <a:pt x="89419" y="898605"/>
                  <a:pt x="75999" y="892186"/>
                  <a:pt x="64329" y="901522"/>
                </a:cubicBezTo>
                <a:cubicBezTo>
                  <a:pt x="60547" y="904548"/>
                  <a:pt x="63159" y="911882"/>
                  <a:pt x="59734" y="915307"/>
                </a:cubicBezTo>
                <a:cubicBezTo>
                  <a:pt x="56309" y="918732"/>
                  <a:pt x="50183" y="917550"/>
                  <a:pt x="45949" y="919902"/>
                </a:cubicBezTo>
                <a:cubicBezTo>
                  <a:pt x="36294" y="925266"/>
                  <a:pt x="28258" y="933342"/>
                  <a:pt x="18379" y="938282"/>
                </a:cubicBezTo>
                <a:lnTo>
                  <a:pt x="0" y="947472"/>
                </a:lnTo>
                <a:cubicBezTo>
                  <a:pt x="40" y="947633"/>
                  <a:pt x="6990" y="977438"/>
                  <a:pt x="9189" y="979637"/>
                </a:cubicBezTo>
                <a:cubicBezTo>
                  <a:pt x="12614" y="983062"/>
                  <a:pt x="18379" y="982700"/>
                  <a:pt x="22974" y="984232"/>
                </a:cubicBezTo>
                <a:cubicBezTo>
                  <a:pt x="35119" y="981196"/>
                  <a:pt x="57658" y="975042"/>
                  <a:pt x="68924" y="975042"/>
                </a:cubicBezTo>
                <a:cubicBezTo>
                  <a:pt x="101125" y="975042"/>
                  <a:pt x="133254" y="978105"/>
                  <a:pt x="165419" y="979637"/>
                </a:cubicBezTo>
                <a:cubicBezTo>
                  <a:pt x="194520" y="978105"/>
                  <a:pt x="223674" y="977366"/>
                  <a:pt x="252723" y="975042"/>
                </a:cubicBezTo>
                <a:cubicBezTo>
                  <a:pt x="262010" y="974299"/>
                  <a:pt x="271048" y="971603"/>
                  <a:pt x="280293" y="970447"/>
                </a:cubicBezTo>
                <a:cubicBezTo>
                  <a:pt x="295567" y="968538"/>
                  <a:pt x="310926" y="967384"/>
                  <a:pt x="326243" y="965852"/>
                </a:cubicBezTo>
                <a:cubicBezTo>
                  <a:pt x="335433" y="962789"/>
                  <a:pt x="346063" y="962474"/>
                  <a:pt x="353813" y="956662"/>
                </a:cubicBezTo>
                <a:cubicBezTo>
                  <a:pt x="359939" y="952067"/>
                  <a:pt x="365960" y="947328"/>
                  <a:pt x="372192" y="942877"/>
                </a:cubicBezTo>
                <a:cubicBezTo>
                  <a:pt x="381643" y="936126"/>
                  <a:pt x="388074" y="930937"/>
                  <a:pt x="399762" y="929092"/>
                </a:cubicBezTo>
                <a:cubicBezTo>
                  <a:pt x="424157" y="925240"/>
                  <a:pt x="448792" y="923096"/>
                  <a:pt x="473282" y="919902"/>
                </a:cubicBezTo>
                <a:cubicBezTo>
                  <a:pt x="494275" y="917164"/>
                  <a:pt x="505100" y="916330"/>
                  <a:pt x="523827" y="910712"/>
                </a:cubicBezTo>
                <a:cubicBezTo>
                  <a:pt x="533105" y="907928"/>
                  <a:pt x="542206" y="904585"/>
                  <a:pt x="551396" y="901522"/>
                </a:cubicBezTo>
                <a:cubicBezTo>
                  <a:pt x="555991" y="899990"/>
                  <a:pt x="561151" y="899614"/>
                  <a:pt x="565181" y="896927"/>
                </a:cubicBezTo>
                <a:cubicBezTo>
                  <a:pt x="569776" y="893864"/>
                  <a:pt x="573919" y="889980"/>
                  <a:pt x="578966" y="887737"/>
                </a:cubicBezTo>
                <a:cubicBezTo>
                  <a:pt x="621330" y="868908"/>
                  <a:pt x="592005" y="888163"/>
                  <a:pt x="624916" y="869357"/>
                </a:cubicBezTo>
                <a:cubicBezTo>
                  <a:pt x="644261" y="858303"/>
                  <a:pt x="633934" y="860236"/>
                  <a:pt x="657081" y="850978"/>
                </a:cubicBezTo>
                <a:cubicBezTo>
                  <a:pt x="666075" y="847380"/>
                  <a:pt x="676591" y="847161"/>
                  <a:pt x="684651" y="841788"/>
                </a:cubicBezTo>
                <a:cubicBezTo>
                  <a:pt x="702756" y="829718"/>
                  <a:pt x="699758" y="829970"/>
                  <a:pt x="726006" y="823408"/>
                </a:cubicBezTo>
                <a:cubicBezTo>
                  <a:pt x="731894" y="821936"/>
                  <a:pt x="751579" y="817514"/>
                  <a:pt x="758170" y="814218"/>
                </a:cubicBezTo>
                <a:cubicBezTo>
                  <a:pt x="775283" y="805662"/>
                  <a:pt x="770497" y="803946"/>
                  <a:pt x="785740" y="791243"/>
                </a:cubicBezTo>
                <a:cubicBezTo>
                  <a:pt x="789983" y="787708"/>
                  <a:pt x="794930" y="785116"/>
                  <a:pt x="799525" y="782053"/>
                </a:cubicBezTo>
                <a:cubicBezTo>
                  <a:pt x="808561" y="768499"/>
                  <a:pt x="809233" y="765539"/>
                  <a:pt x="822500" y="754483"/>
                </a:cubicBezTo>
                <a:cubicBezTo>
                  <a:pt x="826743" y="750948"/>
                  <a:pt x="832042" y="748828"/>
                  <a:pt x="836285" y="745293"/>
                </a:cubicBezTo>
                <a:cubicBezTo>
                  <a:pt x="841277" y="741133"/>
                  <a:pt x="845078" y="735668"/>
                  <a:pt x="850070" y="731508"/>
                </a:cubicBezTo>
                <a:cubicBezTo>
                  <a:pt x="854313" y="727973"/>
                  <a:pt x="859612" y="725853"/>
                  <a:pt x="863855" y="722318"/>
                </a:cubicBezTo>
                <a:cubicBezTo>
                  <a:pt x="868847" y="718158"/>
                  <a:pt x="871959" y="711689"/>
                  <a:pt x="877640" y="708533"/>
                </a:cubicBezTo>
                <a:cubicBezTo>
                  <a:pt x="886108" y="703829"/>
                  <a:pt x="896546" y="703675"/>
                  <a:pt x="905210" y="699343"/>
                </a:cubicBezTo>
                <a:cubicBezTo>
                  <a:pt x="932250" y="685822"/>
                  <a:pt x="917096" y="692317"/>
                  <a:pt x="951159" y="680963"/>
                </a:cubicBezTo>
                <a:lnTo>
                  <a:pt x="964944" y="676369"/>
                </a:lnTo>
                <a:lnTo>
                  <a:pt x="978729" y="671774"/>
                </a:lnTo>
                <a:lnTo>
                  <a:pt x="1231453" y="676369"/>
                </a:lnTo>
                <a:cubicBezTo>
                  <a:pt x="1256007" y="676369"/>
                  <a:pt x="1280540" y="674217"/>
                  <a:pt x="1304972" y="671774"/>
                </a:cubicBezTo>
                <a:cubicBezTo>
                  <a:pt x="1313215" y="670950"/>
                  <a:pt x="1328740" y="665383"/>
                  <a:pt x="1337137" y="662584"/>
                </a:cubicBezTo>
                <a:cubicBezTo>
                  <a:pt x="1353985" y="637311"/>
                  <a:pt x="1337137" y="658755"/>
                  <a:pt x="1360112" y="639609"/>
                </a:cubicBezTo>
                <a:cubicBezTo>
                  <a:pt x="1365104" y="635449"/>
                  <a:pt x="1369737" y="630816"/>
                  <a:pt x="1373897" y="625824"/>
                </a:cubicBezTo>
                <a:cubicBezTo>
                  <a:pt x="1377432" y="621581"/>
                  <a:pt x="1378775" y="615489"/>
                  <a:pt x="1383087" y="612039"/>
                </a:cubicBezTo>
                <a:cubicBezTo>
                  <a:pt x="1386869" y="609013"/>
                  <a:pt x="1392277" y="608976"/>
                  <a:pt x="1396872" y="607444"/>
                </a:cubicBezTo>
                <a:cubicBezTo>
                  <a:pt x="1401467" y="601317"/>
                  <a:pt x="1404774" y="593967"/>
                  <a:pt x="1410657" y="589064"/>
                </a:cubicBezTo>
                <a:cubicBezTo>
                  <a:pt x="1414378" y="585963"/>
                  <a:pt x="1420110" y="586635"/>
                  <a:pt x="1424442" y="584469"/>
                </a:cubicBezTo>
                <a:cubicBezTo>
                  <a:pt x="1456175" y="568603"/>
                  <a:pt x="1418354" y="580247"/>
                  <a:pt x="1456607" y="570684"/>
                </a:cubicBezTo>
                <a:cubicBezTo>
                  <a:pt x="1461202" y="567621"/>
                  <a:pt x="1465220" y="563433"/>
                  <a:pt x="1470391" y="561494"/>
                </a:cubicBezTo>
                <a:cubicBezTo>
                  <a:pt x="1486815" y="555335"/>
                  <a:pt x="1543764" y="552699"/>
                  <a:pt x="1548506" y="552304"/>
                </a:cubicBezTo>
                <a:cubicBezTo>
                  <a:pt x="1590679" y="538246"/>
                  <a:pt x="1566437" y="544078"/>
                  <a:pt x="1622026" y="538519"/>
                </a:cubicBezTo>
                <a:cubicBezTo>
                  <a:pt x="1631216" y="535456"/>
                  <a:pt x="1640317" y="532113"/>
                  <a:pt x="1649595" y="529329"/>
                </a:cubicBezTo>
                <a:cubicBezTo>
                  <a:pt x="1655644" y="527514"/>
                  <a:pt x="1662170" y="527222"/>
                  <a:pt x="1667975" y="524734"/>
                </a:cubicBezTo>
                <a:cubicBezTo>
                  <a:pt x="1673051" y="522559"/>
                  <a:pt x="1676821" y="518014"/>
                  <a:pt x="1681760" y="515544"/>
                </a:cubicBezTo>
                <a:cubicBezTo>
                  <a:pt x="1686092" y="513378"/>
                  <a:pt x="1690950" y="512481"/>
                  <a:pt x="1695545" y="510949"/>
                </a:cubicBezTo>
                <a:cubicBezTo>
                  <a:pt x="1701672" y="512481"/>
                  <a:pt x="1707853" y="513809"/>
                  <a:pt x="1713925" y="515544"/>
                </a:cubicBezTo>
                <a:cubicBezTo>
                  <a:pt x="1718582" y="516875"/>
                  <a:pt x="1722866" y="520139"/>
                  <a:pt x="1727710" y="520139"/>
                </a:cubicBezTo>
                <a:cubicBezTo>
                  <a:pt x="1740059" y="520139"/>
                  <a:pt x="1752217" y="517076"/>
                  <a:pt x="1764470" y="515544"/>
                </a:cubicBezTo>
                <a:cubicBezTo>
                  <a:pt x="1773396" y="511081"/>
                  <a:pt x="1796758" y="498764"/>
                  <a:pt x="1805825" y="497164"/>
                </a:cubicBezTo>
                <a:cubicBezTo>
                  <a:pt x="1823988" y="493959"/>
                  <a:pt x="1842584" y="494101"/>
                  <a:pt x="1860964" y="492570"/>
                </a:cubicBezTo>
                <a:cubicBezTo>
                  <a:pt x="1886894" y="483927"/>
                  <a:pt x="1891948" y="483686"/>
                  <a:pt x="1916104" y="469595"/>
                </a:cubicBezTo>
                <a:cubicBezTo>
                  <a:pt x="1925644" y="464030"/>
                  <a:pt x="1934267" y="457004"/>
                  <a:pt x="1943674" y="451215"/>
                </a:cubicBezTo>
                <a:cubicBezTo>
                  <a:pt x="2029875" y="398168"/>
                  <a:pt x="1938119" y="455702"/>
                  <a:pt x="1994219" y="423645"/>
                </a:cubicBezTo>
                <a:cubicBezTo>
                  <a:pt x="1999014" y="420905"/>
                  <a:pt x="2003510" y="417665"/>
                  <a:pt x="2008004" y="414455"/>
                </a:cubicBezTo>
                <a:cubicBezTo>
                  <a:pt x="2014236" y="410004"/>
                  <a:pt x="2019533" y="404095"/>
                  <a:pt x="2026383" y="400670"/>
                </a:cubicBezTo>
                <a:cubicBezTo>
                  <a:pt x="2035047" y="396338"/>
                  <a:pt x="2053953" y="391480"/>
                  <a:pt x="2053953" y="391480"/>
                </a:cubicBezTo>
                <a:cubicBezTo>
                  <a:pt x="2055485" y="386885"/>
                  <a:pt x="2054827" y="380796"/>
                  <a:pt x="2058548" y="377695"/>
                </a:cubicBezTo>
                <a:cubicBezTo>
                  <a:pt x="2064885" y="372415"/>
                  <a:pt x="2074146" y="372194"/>
                  <a:pt x="2081523" y="368505"/>
                </a:cubicBezTo>
                <a:cubicBezTo>
                  <a:pt x="2086462" y="366035"/>
                  <a:pt x="2090713" y="362378"/>
                  <a:pt x="2095308" y="359315"/>
                </a:cubicBezTo>
                <a:cubicBezTo>
                  <a:pt x="2121645" y="319809"/>
                  <a:pt x="2086576" y="366300"/>
                  <a:pt x="2118283" y="340935"/>
                </a:cubicBezTo>
                <a:cubicBezTo>
                  <a:pt x="2122595" y="337485"/>
                  <a:pt x="2123879" y="331343"/>
                  <a:pt x="2127473" y="327150"/>
                </a:cubicBezTo>
                <a:cubicBezTo>
                  <a:pt x="2133112" y="320572"/>
                  <a:pt x="2139275" y="314409"/>
                  <a:pt x="2145853" y="308771"/>
                </a:cubicBezTo>
                <a:cubicBezTo>
                  <a:pt x="2160572" y="296156"/>
                  <a:pt x="2157115" y="301975"/>
                  <a:pt x="2173423" y="294986"/>
                </a:cubicBezTo>
                <a:cubicBezTo>
                  <a:pt x="2179719" y="292288"/>
                  <a:pt x="2185305" y="287962"/>
                  <a:pt x="2191803" y="285796"/>
                </a:cubicBezTo>
                <a:cubicBezTo>
                  <a:pt x="2199212" y="283326"/>
                  <a:pt x="2207153" y="282895"/>
                  <a:pt x="2214777" y="281201"/>
                </a:cubicBezTo>
                <a:cubicBezTo>
                  <a:pt x="2220942" y="279831"/>
                  <a:pt x="2226862" y="277116"/>
                  <a:pt x="2233157" y="276606"/>
                </a:cubicBezTo>
                <a:cubicBezTo>
                  <a:pt x="2283629" y="272514"/>
                  <a:pt x="2384791" y="267416"/>
                  <a:pt x="2384791" y="267416"/>
                </a:cubicBezTo>
                <a:cubicBezTo>
                  <a:pt x="2390918" y="264353"/>
                  <a:pt x="2396323" y="258393"/>
                  <a:pt x="2403171" y="258226"/>
                </a:cubicBezTo>
                <a:cubicBezTo>
                  <a:pt x="2459846" y="256844"/>
                  <a:pt x="2516493" y="262821"/>
                  <a:pt x="2573185" y="262821"/>
                </a:cubicBezTo>
                <a:cubicBezTo>
                  <a:pt x="2631408" y="262821"/>
                  <a:pt x="2689591" y="259758"/>
                  <a:pt x="2747794" y="258226"/>
                </a:cubicBezTo>
                <a:cubicBezTo>
                  <a:pt x="2795595" y="210425"/>
                  <a:pt x="2730583" y="273635"/>
                  <a:pt x="2775364" y="235251"/>
                </a:cubicBezTo>
                <a:cubicBezTo>
                  <a:pt x="2781943" y="229612"/>
                  <a:pt x="2786693" y="221907"/>
                  <a:pt x="2793744" y="216871"/>
                </a:cubicBezTo>
                <a:cubicBezTo>
                  <a:pt x="2797685" y="214056"/>
                  <a:pt x="2803197" y="214442"/>
                  <a:pt x="2807529" y="212276"/>
                </a:cubicBezTo>
                <a:cubicBezTo>
                  <a:pt x="2812468" y="209806"/>
                  <a:pt x="2816375" y="205556"/>
                  <a:pt x="2821314" y="203086"/>
                </a:cubicBezTo>
                <a:cubicBezTo>
                  <a:pt x="2841310" y="193088"/>
                  <a:pt x="2882775" y="195102"/>
                  <a:pt x="2894834" y="193896"/>
                </a:cubicBezTo>
                <a:cubicBezTo>
                  <a:pt x="2905611" y="192818"/>
                  <a:pt x="2916217" y="190328"/>
                  <a:pt x="2926999" y="189301"/>
                </a:cubicBezTo>
                <a:cubicBezTo>
                  <a:pt x="2948400" y="187263"/>
                  <a:pt x="2969885" y="186238"/>
                  <a:pt x="2991328" y="184706"/>
                </a:cubicBezTo>
                <a:cubicBezTo>
                  <a:pt x="3000518" y="183174"/>
                  <a:pt x="3009820" y="182206"/>
                  <a:pt x="3018898" y="180111"/>
                </a:cubicBezTo>
                <a:cubicBezTo>
                  <a:pt x="3029763" y="177604"/>
                  <a:pt x="3040245" y="173625"/>
                  <a:pt x="3051063" y="170921"/>
                </a:cubicBezTo>
                <a:cubicBezTo>
                  <a:pt x="3058640" y="169027"/>
                  <a:pt x="3066380" y="167858"/>
                  <a:pt x="3074038" y="166326"/>
                </a:cubicBezTo>
                <a:cubicBezTo>
                  <a:pt x="3146094" y="118288"/>
                  <a:pt x="3035011" y="190597"/>
                  <a:pt x="3101608" y="152541"/>
                </a:cubicBezTo>
                <a:cubicBezTo>
                  <a:pt x="3108257" y="148741"/>
                  <a:pt x="3113713" y="143148"/>
                  <a:pt x="3119987" y="138756"/>
                </a:cubicBezTo>
                <a:cubicBezTo>
                  <a:pt x="3129035" y="132422"/>
                  <a:pt x="3138367" y="126503"/>
                  <a:pt x="3147557" y="120377"/>
                </a:cubicBezTo>
                <a:lnTo>
                  <a:pt x="3161342" y="111187"/>
                </a:lnTo>
                <a:cubicBezTo>
                  <a:pt x="3165937" y="108124"/>
                  <a:pt x="3169888" y="103743"/>
                  <a:pt x="3175127" y="101997"/>
                </a:cubicBezTo>
                <a:cubicBezTo>
                  <a:pt x="3179722" y="100465"/>
                  <a:pt x="3184255" y="98733"/>
                  <a:pt x="3188912" y="97402"/>
                </a:cubicBezTo>
                <a:cubicBezTo>
                  <a:pt x="3194984" y="95667"/>
                  <a:pt x="3200992" y="93242"/>
                  <a:pt x="3207292" y="92807"/>
                </a:cubicBezTo>
                <a:cubicBezTo>
                  <a:pt x="3245523" y="90170"/>
                  <a:pt x="3283875" y="89744"/>
                  <a:pt x="3322166" y="88212"/>
                </a:cubicBezTo>
                <a:cubicBezTo>
                  <a:pt x="3325229" y="83617"/>
                  <a:pt x="3330448" y="79874"/>
                  <a:pt x="3331356" y="74427"/>
                </a:cubicBezTo>
                <a:cubicBezTo>
                  <a:pt x="3332152" y="69649"/>
                  <a:pt x="3325229" y="47623"/>
                  <a:pt x="3322166" y="37667"/>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805001" y="4538944"/>
            <a:ext cx="472280" cy="194421"/>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 Arrow 63"/>
          <p:cNvSpPr/>
          <p:nvPr/>
        </p:nvSpPr>
        <p:spPr>
          <a:xfrm rot="20326680">
            <a:off x="5332146" y="2966500"/>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 Arrow 64"/>
          <p:cNvSpPr/>
          <p:nvPr/>
        </p:nvSpPr>
        <p:spPr>
          <a:xfrm rot="20732174">
            <a:off x="4203261" y="3283601"/>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 Arrow 65"/>
          <p:cNvSpPr/>
          <p:nvPr/>
        </p:nvSpPr>
        <p:spPr>
          <a:xfrm rot="16200000">
            <a:off x="3751746" y="3747149"/>
            <a:ext cx="551117" cy="190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 Arrow 36"/>
          <p:cNvSpPr/>
          <p:nvPr/>
        </p:nvSpPr>
        <p:spPr>
          <a:xfrm rot="21189416">
            <a:off x="2986903" y="4094314"/>
            <a:ext cx="789585" cy="2029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rot="20978057">
            <a:off x="1669944" y="4267968"/>
            <a:ext cx="835728" cy="19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18198" y="4366668"/>
            <a:ext cx="645886"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chwartzC\Dropbox\Work\Stre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5491" y="1745583"/>
            <a:ext cx="3386851" cy="14328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chwartzC\Dropbox\Work\stream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901" y="5257800"/>
            <a:ext cx="2180759"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chwartzC\Dropbox\Work\CurbInle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6675" y="3506788"/>
            <a:ext cx="20383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chwartzC\Dropbox\Work\Drop Bo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7077" y="4857750"/>
            <a:ext cx="2390775" cy="1905000"/>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p:cNvSpPr/>
          <p:nvPr/>
        </p:nvSpPr>
        <p:spPr>
          <a:xfrm>
            <a:off x="3190875" y="2330246"/>
            <a:ext cx="741313" cy="4891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5" idx="5"/>
            <a:endCxn id="18" idx="3"/>
          </p:cNvCxnSpPr>
          <p:nvPr/>
        </p:nvCxnSpPr>
        <p:spPr>
          <a:xfrm>
            <a:off x="3823625" y="2747765"/>
            <a:ext cx="2424775" cy="72746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267200" y="3905250"/>
            <a:ext cx="2076317" cy="2380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571807" y="3554038"/>
            <a:ext cx="741313" cy="4891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33400" y="3817008"/>
            <a:ext cx="1247403" cy="9799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flipH="1">
            <a:off x="1169791" y="4796923"/>
            <a:ext cx="45720" cy="46087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1055491" y="3178482"/>
            <a:ext cx="856321" cy="72676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4437752" y="3178482"/>
            <a:ext cx="0" cy="4491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027304" y="4538944"/>
            <a:ext cx="0" cy="31880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539510" y="4561545"/>
            <a:ext cx="209406" cy="26110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706378" y="3581630"/>
            <a:ext cx="1247403" cy="9799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243661" y="3508569"/>
            <a:ext cx="1247403" cy="9799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4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22" presetClass="entr" presetSubtype="4"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500"/>
                                        <p:tgtEl>
                                          <p:spTgt spid="5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xit" presetSubtype="0" fill="hold" nodeType="with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7"/>
                                        </p:tgtEl>
                                      </p:cBhvr>
                                    </p:animEffect>
                                    <p:set>
                                      <p:cBhvr>
                                        <p:cTn id="25" dur="1" fill="hold">
                                          <p:stCondLst>
                                            <p:cond delay="499"/>
                                          </p:stCondLst>
                                        </p:cTn>
                                        <p:tgtEl>
                                          <p:spTgt spid="57"/>
                                        </p:tgtEl>
                                        <p:attrNameLst>
                                          <p:attrName>style.visibility</p:attrName>
                                        </p:attrNameLst>
                                      </p:cBhvr>
                                      <p:to>
                                        <p:strVal val="hidden"/>
                                      </p:to>
                                    </p:se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up)">
                                      <p:cBhvr>
                                        <p:cTn id="29" dur="500"/>
                                        <p:tgtEl>
                                          <p:spTgt spid="5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500"/>
                                        <p:tgtEl>
                                          <p:spTgt spid="10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xit" presetSubtype="0" fill="hold" grpId="1" nodeType="withEffect">
                                  <p:stCondLst>
                                    <p:cond delay="0"/>
                                  </p:stCondLst>
                                  <p:childTnLst>
                                    <p:animEffect transition="out" filter="fade">
                                      <p:cBhvr>
                                        <p:cTn id="43" dur="500"/>
                                        <p:tgtEl>
                                          <p:spTgt spid="52"/>
                                        </p:tgtEl>
                                      </p:cBhvr>
                                    </p:animEffect>
                                    <p:set>
                                      <p:cBhvr>
                                        <p:cTn id="44" dur="1" fill="hold">
                                          <p:stCondLst>
                                            <p:cond delay="499"/>
                                          </p:stCondLst>
                                        </p:cTn>
                                        <p:tgtEl>
                                          <p:spTgt spid="5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53"/>
                                        </p:tgtEl>
                                      </p:cBhvr>
                                    </p:animEffect>
                                    <p:set>
                                      <p:cBhvr>
                                        <p:cTn id="47" dur="1" fill="hold">
                                          <p:stCondLst>
                                            <p:cond delay="499"/>
                                          </p:stCondLst>
                                        </p:cTn>
                                        <p:tgtEl>
                                          <p:spTgt spid="53"/>
                                        </p:tgtEl>
                                        <p:attrNameLst>
                                          <p:attrName>style.visibility</p:attrName>
                                        </p:attrNameLst>
                                      </p:cBhvr>
                                      <p:to>
                                        <p:strVal val="hidden"/>
                                      </p:to>
                                    </p:se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left)">
                                      <p:cBhvr>
                                        <p:cTn id="54" dur="500"/>
                                        <p:tgtEl>
                                          <p:spTgt spid="48"/>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1028"/>
                                        </p:tgtEl>
                                        <p:attrNameLst>
                                          <p:attrName>style.visibility</p:attrName>
                                        </p:attrNameLst>
                                      </p:cBhvr>
                                      <p:to>
                                        <p:strVal val="visible"/>
                                      </p:to>
                                    </p:set>
                                    <p:animEffect transition="in" filter="fade">
                                      <p:cBhvr>
                                        <p:cTn id="58" dur="500"/>
                                        <p:tgtEl>
                                          <p:spTgt spid="10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par>
                                <p:cTn id="67" presetID="10" presetClass="exit" presetSubtype="0" fill="hold" grpId="1" nodeType="withEffect">
                                  <p:stCondLst>
                                    <p:cond delay="0"/>
                                  </p:stCondLst>
                                  <p:childTnLst>
                                    <p:animEffect transition="out" filter="fade">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50"/>
                                        </p:tgtEl>
                                      </p:cBhvr>
                                    </p:animEffect>
                                    <p:set>
                                      <p:cBhvr>
                                        <p:cTn id="72" dur="1" fill="hold">
                                          <p:stCondLst>
                                            <p:cond delay="499"/>
                                          </p:stCondLst>
                                        </p:cTn>
                                        <p:tgtEl>
                                          <p:spTgt spid="5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7"/>
                                        </p:tgtEl>
                                      </p:cBhvr>
                                    </p:animEffect>
                                    <p:set>
                                      <p:cBhvr>
                                        <p:cTn id="75" dur="1" fill="hold">
                                          <p:stCondLst>
                                            <p:cond delay="499"/>
                                          </p:stCondLst>
                                        </p:cTn>
                                        <p:tgtEl>
                                          <p:spTgt spid="2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48"/>
                                        </p:tgtEl>
                                      </p:cBhvr>
                                    </p:animEffect>
                                    <p:set>
                                      <p:cBhvr>
                                        <p:cTn id="78" dur="1" fill="hold">
                                          <p:stCondLst>
                                            <p:cond delay="499"/>
                                          </p:stCondLst>
                                        </p:cTn>
                                        <p:tgtEl>
                                          <p:spTgt spid="48"/>
                                        </p:tgtEl>
                                        <p:attrNameLst>
                                          <p:attrName>style.visibility</p:attrName>
                                        </p:attrNameLst>
                                      </p:cBhvr>
                                      <p:to>
                                        <p:strVal val="hidden"/>
                                      </p:to>
                                    </p:set>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left)">
                                      <p:cBhvr>
                                        <p:cTn id="82" dur="500"/>
                                        <p:tgtEl>
                                          <p:spTgt spid="60"/>
                                        </p:tgtEl>
                                      </p:cBhvr>
                                    </p:animEffect>
                                  </p:childTnLst>
                                </p:cTn>
                              </p:par>
                              <p:par>
                                <p:cTn id="83" presetID="22" presetClass="entr" presetSubtype="8" fill="hold"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wipe(left)">
                                      <p:cBhvr>
                                        <p:cTn id="85" dur="500"/>
                                        <p:tgtEl>
                                          <p:spTgt spid="62"/>
                                        </p:tgtEl>
                                      </p:cBhvr>
                                    </p:animEffect>
                                  </p:childTnLst>
                                </p:cTn>
                              </p:par>
                            </p:childTnLst>
                          </p:cTn>
                        </p:par>
                        <p:par>
                          <p:cTn id="86" fill="hold">
                            <p:stCondLst>
                              <p:cond delay="1000"/>
                            </p:stCondLst>
                            <p:childTnLst>
                              <p:par>
                                <p:cTn id="87" presetID="10" presetClass="entr" presetSubtype="0" fill="hold" nodeType="afterEffect">
                                  <p:stCondLst>
                                    <p:cond delay="0"/>
                                  </p:stCondLst>
                                  <p:childTnLst>
                                    <p:set>
                                      <p:cBhvr>
                                        <p:cTn id="88" dur="1" fill="hold">
                                          <p:stCondLst>
                                            <p:cond delay="0"/>
                                          </p:stCondLst>
                                        </p:cTn>
                                        <p:tgtEl>
                                          <p:spTgt spid="1029"/>
                                        </p:tgtEl>
                                        <p:attrNameLst>
                                          <p:attrName>style.visibility</p:attrName>
                                        </p:attrNameLst>
                                      </p:cBhvr>
                                      <p:to>
                                        <p:strVal val="visible"/>
                                      </p:to>
                                    </p:set>
                                    <p:animEffect transition="in" filter="fade">
                                      <p:cBhvr>
                                        <p:cTn id="89" dur="500"/>
                                        <p:tgtEl>
                                          <p:spTgt spid="10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67"/>
                                        </p:tgtEl>
                                      </p:cBhvr>
                                    </p:animEffect>
                                    <p:set>
                                      <p:cBhvr>
                                        <p:cTn id="94" dur="1" fill="hold">
                                          <p:stCondLst>
                                            <p:cond delay="499"/>
                                          </p:stCondLst>
                                        </p:cTn>
                                        <p:tgtEl>
                                          <p:spTgt spid="67"/>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68"/>
                                        </p:tgtEl>
                                      </p:cBhvr>
                                    </p:animEffect>
                                    <p:set>
                                      <p:cBhvr>
                                        <p:cTn id="97" dur="1" fill="hold">
                                          <p:stCondLst>
                                            <p:cond delay="499"/>
                                          </p:stCondLst>
                                        </p:cTn>
                                        <p:tgtEl>
                                          <p:spTgt spid="68"/>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60"/>
                                        </p:tgtEl>
                                      </p:cBhvr>
                                    </p:animEffect>
                                    <p:set>
                                      <p:cBhvr>
                                        <p:cTn id="100" dur="1" fill="hold">
                                          <p:stCondLst>
                                            <p:cond delay="499"/>
                                          </p:stCondLst>
                                        </p:cTn>
                                        <p:tgtEl>
                                          <p:spTgt spid="60"/>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2"/>
                                        </p:tgtEl>
                                      </p:cBhvr>
                                    </p:animEffect>
                                    <p:set>
                                      <p:cBhvr>
                                        <p:cTn id="103" dur="1" fill="hold">
                                          <p:stCondLst>
                                            <p:cond delay="499"/>
                                          </p:stCondLst>
                                        </p:cTn>
                                        <p:tgtEl>
                                          <p:spTgt spid="62"/>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026"/>
                                        </p:tgtEl>
                                      </p:cBhvr>
                                    </p:animEffect>
                                    <p:set>
                                      <p:cBhvr>
                                        <p:cTn id="106" dur="1" fill="hold">
                                          <p:stCondLst>
                                            <p:cond delay="499"/>
                                          </p:stCondLst>
                                        </p:cTn>
                                        <p:tgtEl>
                                          <p:spTgt spid="1026"/>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027"/>
                                        </p:tgtEl>
                                      </p:cBhvr>
                                    </p:animEffect>
                                    <p:set>
                                      <p:cBhvr>
                                        <p:cTn id="109" dur="1" fill="hold">
                                          <p:stCondLst>
                                            <p:cond delay="499"/>
                                          </p:stCondLst>
                                        </p:cTn>
                                        <p:tgtEl>
                                          <p:spTgt spid="1027"/>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1028"/>
                                        </p:tgtEl>
                                      </p:cBhvr>
                                    </p:animEffect>
                                    <p:set>
                                      <p:cBhvr>
                                        <p:cTn id="112" dur="1" fill="hold">
                                          <p:stCondLst>
                                            <p:cond delay="499"/>
                                          </p:stCondLst>
                                        </p:cTn>
                                        <p:tgtEl>
                                          <p:spTgt spid="1028"/>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1029"/>
                                        </p:tgtEl>
                                      </p:cBhvr>
                                    </p:animEffect>
                                    <p:set>
                                      <p:cBhvr>
                                        <p:cTn id="115" dur="1" fill="hold">
                                          <p:stCondLst>
                                            <p:cond delay="499"/>
                                          </p:stCondLst>
                                        </p:cTn>
                                        <p:tgtEl>
                                          <p:spTgt spid="1029"/>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0" presetClass="path" presetSubtype="0" accel="50000" decel="50000" fill="hold" nodeType="clickEffect">
                                  <p:stCondLst>
                                    <p:cond delay="0"/>
                                  </p:stCondLst>
                                  <p:childTnLst>
                                    <p:animMotion origin="layout" path="M 0.01962 -0.01158 L 0.54166 -0.01412 " pathEditMode="relative" rAng="0" ptsTypes="AA">
                                      <p:cBhvr>
                                        <p:cTn id="119" dur="2000" fill="hold"/>
                                        <p:tgtEl>
                                          <p:spTgt spid="12"/>
                                        </p:tgtEl>
                                        <p:attrNameLst>
                                          <p:attrName>ppt_x</p:attrName>
                                          <p:attrName>ppt_y</p:attrName>
                                        </p:attrNameLst>
                                      </p:cBhvr>
                                      <p:rCtr x="26094" y="-139"/>
                                    </p:animMotion>
                                  </p:childTnLst>
                                </p:cTn>
                              </p:par>
                              <p:par>
                                <p:cTn id="120" presetID="42" presetClass="path" presetSubtype="0" accel="50000" decel="50000" fill="hold" nodeType="withEffect">
                                  <p:stCondLst>
                                    <p:cond delay="0"/>
                                  </p:stCondLst>
                                  <p:childTnLst>
                                    <p:animMotion origin="layout" path="M 2.77778E-6 3.7037E-6 L -0.30452 -0.00672 " pathEditMode="relative" rAng="0" ptsTypes="AA">
                                      <p:cBhvr>
                                        <p:cTn id="121" dur="2000" fill="hold"/>
                                        <p:tgtEl>
                                          <p:spTgt spid="8"/>
                                        </p:tgtEl>
                                        <p:attrNameLst>
                                          <p:attrName>ppt_x</p:attrName>
                                          <p:attrName>ppt_y</p:attrName>
                                        </p:attrNameLst>
                                      </p:cBhvr>
                                      <p:rCtr x="-15226" y="-347"/>
                                    </p:animMotion>
                                  </p:childTnLst>
                                </p:cTn>
                              </p:par>
                              <p:par>
                                <p:cTn id="122" presetID="42" presetClass="path" presetSubtype="0" accel="50000" decel="50000" fill="hold" nodeType="withEffect">
                                  <p:stCondLst>
                                    <p:cond delay="0"/>
                                  </p:stCondLst>
                                  <p:childTnLst>
                                    <p:animMotion origin="layout" path="M -4.72222E-6 3.33333E-6 L -0.47378 0.00092 " pathEditMode="relative" rAng="0" ptsTypes="AA">
                                      <p:cBhvr>
                                        <p:cTn id="123" dur="2000" fill="hold"/>
                                        <p:tgtEl>
                                          <p:spTgt spid="29"/>
                                        </p:tgtEl>
                                        <p:attrNameLst>
                                          <p:attrName>ppt_x</p:attrName>
                                          <p:attrName>ppt_y</p:attrName>
                                        </p:attrNameLst>
                                      </p:cBhvr>
                                      <p:rCtr x="-23698" y="46"/>
                                    </p:animMotion>
                                  </p:childTnLst>
                                </p:cTn>
                              </p:par>
                            </p:childTnLst>
                          </p:cTn>
                        </p:par>
                        <p:par>
                          <p:cTn id="124" fill="hold">
                            <p:stCondLst>
                              <p:cond delay="2000"/>
                            </p:stCondLst>
                            <p:childTnLst>
                              <p:par>
                                <p:cTn id="125" presetID="22" presetClass="entr" presetSubtype="1" fill="hold" nodeType="after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up)">
                                      <p:cBhvr>
                                        <p:cTn id="127" dur="300"/>
                                        <p:tgtEl>
                                          <p:spTgt spid="24"/>
                                        </p:tgtEl>
                                      </p:cBhvr>
                                    </p:animEffect>
                                  </p:childTnLst>
                                </p:cTn>
                              </p:par>
                              <p:par>
                                <p:cTn id="128" presetID="22" presetClass="entr" presetSubtype="1" fill="hold" nodeType="with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wipe(up)">
                                      <p:cBhvr>
                                        <p:cTn id="130" dur="300"/>
                                        <p:tgtEl>
                                          <p:spTgt spid="31"/>
                                        </p:tgtEl>
                                      </p:cBhvr>
                                    </p:animEffect>
                                  </p:childTnLst>
                                </p:cTn>
                              </p:par>
                              <p:par>
                                <p:cTn id="131" presetID="22" presetClass="entr" presetSubtype="1" fill="hold" nodeType="with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wipe(up)">
                                      <p:cBhvr>
                                        <p:cTn id="133" dur="300"/>
                                        <p:tgtEl>
                                          <p:spTgt spid="32"/>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2" fill="hold" grpId="0" nodeType="clickEffect">
                                  <p:stCondLst>
                                    <p:cond delay="0"/>
                                  </p:stCondLst>
                                  <p:childTnLst>
                                    <p:set>
                                      <p:cBhvr>
                                        <p:cTn id="137" dur="1" fill="hold">
                                          <p:stCondLst>
                                            <p:cond delay="0"/>
                                          </p:stCondLst>
                                        </p:cTn>
                                        <p:tgtEl>
                                          <p:spTgt spid="54"/>
                                        </p:tgtEl>
                                        <p:attrNameLst>
                                          <p:attrName>style.visibility</p:attrName>
                                        </p:attrNameLst>
                                      </p:cBhvr>
                                      <p:to>
                                        <p:strVal val="visible"/>
                                      </p:to>
                                    </p:set>
                                    <p:animEffect transition="in" filter="wipe(right)">
                                      <p:cBhvr>
                                        <p:cTn id="138" dur="1000"/>
                                        <p:tgtEl>
                                          <p:spTgt spid="54"/>
                                        </p:tgtEl>
                                      </p:cBhvr>
                                    </p:animEffect>
                                  </p:childTnLst>
                                </p:cTn>
                              </p:par>
                            </p:childTnLst>
                          </p:cTn>
                        </p:par>
                        <p:par>
                          <p:cTn id="139" fill="hold">
                            <p:stCondLst>
                              <p:cond delay="1000"/>
                            </p:stCondLst>
                            <p:childTnLst>
                              <p:par>
                                <p:cTn id="140" presetID="22" presetClass="exit" presetSubtype="2" fill="hold" grpId="1" nodeType="afterEffect">
                                  <p:stCondLst>
                                    <p:cond delay="0"/>
                                  </p:stCondLst>
                                  <p:childTnLst>
                                    <p:animEffect transition="out" filter="wipe(right)">
                                      <p:cBhvr>
                                        <p:cTn id="141" dur="1000"/>
                                        <p:tgtEl>
                                          <p:spTgt spid="54"/>
                                        </p:tgtEl>
                                      </p:cBhvr>
                                    </p:animEffect>
                                    <p:set>
                                      <p:cBhvr>
                                        <p:cTn id="142" dur="1" fill="hold">
                                          <p:stCondLst>
                                            <p:cond delay="999"/>
                                          </p:stCondLst>
                                        </p:cTn>
                                        <p:tgtEl>
                                          <p:spTgt spid="54"/>
                                        </p:tgtEl>
                                        <p:attrNameLst>
                                          <p:attrName>style.visibility</p:attrName>
                                        </p:attrNameLst>
                                      </p:cBhvr>
                                      <p:to>
                                        <p:strVal val="hidden"/>
                                      </p:to>
                                    </p:set>
                                  </p:childTnLst>
                                </p:cTn>
                              </p:par>
                              <p:par>
                                <p:cTn id="143" presetID="22" presetClass="entr" presetSubtype="2" fill="hold" grpId="0" nodeType="with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1000"/>
                                        <p:tgtEl>
                                          <p:spTgt spid="64"/>
                                        </p:tgtEl>
                                      </p:cBhvr>
                                    </p:animEffect>
                                  </p:childTnLst>
                                </p:cTn>
                              </p:par>
                            </p:childTnLst>
                          </p:cTn>
                        </p:par>
                        <p:par>
                          <p:cTn id="146" fill="hold">
                            <p:stCondLst>
                              <p:cond delay="2000"/>
                            </p:stCondLst>
                            <p:childTnLst>
                              <p:par>
                                <p:cTn id="147" presetID="22" presetClass="exit" presetSubtype="2" fill="hold" grpId="1" nodeType="afterEffect">
                                  <p:stCondLst>
                                    <p:cond delay="0"/>
                                  </p:stCondLst>
                                  <p:childTnLst>
                                    <p:animEffect transition="out" filter="wipe(right)">
                                      <p:cBhvr>
                                        <p:cTn id="148" dur="1000"/>
                                        <p:tgtEl>
                                          <p:spTgt spid="64"/>
                                        </p:tgtEl>
                                      </p:cBhvr>
                                    </p:animEffect>
                                    <p:set>
                                      <p:cBhvr>
                                        <p:cTn id="149" dur="1" fill="hold">
                                          <p:stCondLst>
                                            <p:cond delay="999"/>
                                          </p:stCondLst>
                                        </p:cTn>
                                        <p:tgtEl>
                                          <p:spTgt spid="64"/>
                                        </p:tgtEl>
                                        <p:attrNameLst>
                                          <p:attrName>style.visibility</p:attrName>
                                        </p:attrNameLst>
                                      </p:cBhvr>
                                      <p:to>
                                        <p:strVal val="hidden"/>
                                      </p:to>
                                    </p:set>
                                  </p:childTnLst>
                                </p:cTn>
                              </p:par>
                              <p:par>
                                <p:cTn id="150" presetID="22" presetClass="entr" presetSubtype="2" fill="hold" grpId="0" nodeType="withEffect">
                                  <p:stCondLst>
                                    <p:cond delay="0"/>
                                  </p:stCondLst>
                                  <p:childTnLst>
                                    <p:set>
                                      <p:cBhvr>
                                        <p:cTn id="151" dur="1" fill="hold">
                                          <p:stCondLst>
                                            <p:cond delay="0"/>
                                          </p:stCondLst>
                                        </p:cTn>
                                        <p:tgtEl>
                                          <p:spTgt spid="65"/>
                                        </p:tgtEl>
                                        <p:attrNameLst>
                                          <p:attrName>style.visibility</p:attrName>
                                        </p:attrNameLst>
                                      </p:cBhvr>
                                      <p:to>
                                        <p:strVal val="visible"/>
                                      </p:to>
                                    </p:set>
                                    <p:animEffect transition="in" filter="wipe(right)">
                                      <p:cBhvr>
                                        <p:cTn id="152" dur="1000"/>
                                        <p:tgtEl>
                                          <p:spTgt spid="65"/>
                                        </p:tgtEl>
                                      </p:cBhvr>
                                    </p:animEffect>
                                  </p:childTnLst>
                                </p:cTn>
                              </p:par>
                            </p:childTnLst>
                          </p:cTn>
                        </p:par>
                        <p:par>
                          <p:cTn id="153" fill="hold">
                            <p:stCondLst>
                              <p:cond delay="3000"/>
                            </p:stCondLst>
                            <p:childTnLst>
                              <p:par>
                                <p:cTn id="154" presetID="10" presetClass="entr" presetSubtype="0" fill="hold" nodeType="afterEffect">
                                  <p:stCondLst>
                                    <p:cond delay="0"/>
                                  </p:stCondLst>
                                  <p:childTnLst>
                                    <p:set>
                                      <p:cBhvr>
                                        <p:cTn id="155" dur="1" fill="hold">
                                          <p:stCondLst>
                                            <p:cond delay="0"/>
                                          </p:stCondLst>
                                        </p:cTn>
                                        <p:tgtEl>
                                          <p:spTgt spid="1028"/>
                                        </p:tgtEl>
                                        <p:attrNameLst>
                                          <p:attrName>style.visibility</p:attrName>
                                        </p:attrNameLst>
                                      </p:cBhvr>
                                      <p:to>
                                        <p:strVal val="visible"/>
                                      </p:to>
                                    </p:set>
                                    <p:animEffect transition="in" filter="fade">
                                      <p:cBhvr>
                                        <p:cTn id="156" dur="500"/>
                                        <p:tgtEl>
                                          <p:spTgt spid="1028"/>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2" fill="hold" grpId="0" nodeType="clickEffect">
                                  <p:stCondLst>
                                    <p:cond delay="0"/>
                                  </p:stCondLst>
                                  <p:childTnLst>
                                    <p:set>
                                      <p:cBhvr>
                                        <p:cTn id="160" dur="1" fill="hold">
                                          <p:stCondLst>
                                            <p:cond delay="0"/>
                                          </p:stCondLst>
                                        </p:cTn>
                                        <p:tgtEl>
                                          <p:spTgt spid="66"/>
                                        </p:tgtEl>
                                        <p:attrNameLst>
                                          <p:attrName>style.visibility</p:attrName>
                                        </p:attrNameLst>
                                      </p:cBhvr>
                                      <p:to>
                                        <p:strVal val="visible"/>
                                      </p:to>
                                    </p:set>
                                    <p:animEffect transition="in" filter="wipe(right)">
                                      <p:cBhvr>
                                        <p:cTn id="161" dur="1000"/>
                                        <p:tgtEl>
                                          <p:spTgt spid="66"/>
                                        </p:tgtEl>
                                      </p:cBhvr>
                                    </p:animEffect>
                                  </p:childTnLst>
                                </p:cTn>
                              </p:par>
                              <p:par>
                                <p:cTn id="162" presetID="22" presetClass="exit" presetSubtype="2" fill="hold" grpId="1" nodeType="withEffect">
                                  <p:stCondLst>
                                    <p:cond delay="0"/>
                                  </p:stCondLst>
                                  <p:childTnLst>
                                    <p:animEffect transition="out" filter="wipe(right)">
                                      <p:cBhvr>
                                        <p:cTn id="163" dur="1000"/>
                                        <p:tgtEl>
                                          <p:spTgt spid="65"/>
                                        </p:tgtEl>
                                      </p:cBhvr>
                                    </p:animEffect>
                                    <p:set>
                                      <p:cBhvr>
                                        <p:cTn id="164" dur="1" fill="hold">
                                          <p:stCondLst>
                                            <p:cond delay="999"/>
                                          </p:stCondLst>
                                        </p:cTn>
                                        <p:tgtEl>
                                          <p:spTgt spid="65"/>
                                        </p:tgtEl>
                                        <p:attrNameLst>
                                          <p:attrName>style.visibility</p:attrName>
                                        </p:attrNameLst>
                                      </p:cBhvr>
                                      <p:to>
                                        <p:strVal val="hidden"/>
                                      </p:to>
                                    </p:set>
                                  </p:childTnLst>
                                </p:cTn>
                              </p:par>
                            </p:childTnLst>
                          </p:cTn>
                        </p:par>
                        <p:par>
                          <p:cTn id="165" fill="hold">
                            <p:stCondLst>
                              <p:cond delay="1000"/>
                            </p:stCondLst>
                            <p:childTnLst>
                              <p:par>
                                <p:cTn id="166" presetID="10" presetClass="entr" presetSubtype="0" fill="hold" nodeType="afterEffect">
                                  <p:stCondLst>
                                    <p:cond delay="0"/>
                                  </p:stCondLst>
                                  <p:childTnLst>
                                    <p:set>
                                      <p:cBhvr>
                                        <p:cTn id="167" dur="1" fill="hold">
                                          <p:stCondLst>
                                            <p:cond delay="0"/>
                                          </p:stCondLst>
                                        </p:cTn>
                                        <p:tgtEl>
                                          <p:spTgt spid="1029"/>
                                        </p:tgtEl>
                                        <p:attrNameLst>
                                          <p:attrName>style.visibility</p:attrName>
                                        </p:attrNameLst>
                                      </p:cBhvr>
                                      <p:to>
                                        <p:strVal val="visible"/>
                                      </p:to>
                                    </p:set>
                                    <p:animEffect transition="in" filter="fade">
                                      <p:cBhvr>
                                        <p:cTn id="168" dur="500"/>
                                        <p:tgtEl>
                                          <p:spTgt spid="1029"/>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xit" presetSubtype="1" fill="hold" grpId="1" nodeType="clickEffect">
                                  <p:stCondLst>
                                    <p:cond delay="0"/>
                                  </p:stCondLst>
                                  <p:childTnLst>
                                    <p:animEffect transition="out" filter="wipe(up)">
                                      <p:cBhvr>
                                        <p:cTn id="172" dur="1000"/>
                                        <p:tgtEl>
                                          <p:spTgt spid="66"/>
                                        </p:tgtEl>
                                      </p:cBhvr>
                                    </p:animEffect>
                                    <p:set>
                                      <p:cBhvr>
                                        <p:cTn id="173" dur="1" fill="hold">
                                          <p:stCondLst>
                                            <p:cond delay="999"/>
                                          </p:stCondLst>
                                        </p:cTn>
                                        <p:tgtEl>
                                          <p:spTgt spid="66"/>
                                        </p:tgtEl>
                                        <p:attrNameLst>
                                          <p:attrName>style.visibility</p:attrName>
                                        </p:attrNameLst>
                                      </p:cBhvr>
                                      <p:to>
                                        <p:strVal val="hidden"/>
                                      </p:to>
                                    </p:set>
                                  </p:childTnLst>
                                </p:cTn>
                              </p:par>
                              <p:par>
                                <p:cTn id="174" presetID="22" presetClass="entr" presetSubtype="2" fill="hold" grpId="0" nodeType="withEffect">
                                  <p:stCondLst>
                                    <p:cond delay="0"/>
                                  </p:stCondLst>
                                  <p:childTnLst>
                                    <p:set>
                                      <p:cBhvr>
                                        <p:cTn id="175" dur="1" fill="hold">
                                          <p:stCondLst>
                                            <p:cond delay="0"/>
                                          </p:stCondLst>
                                        </p:cTn>
                                        <p:tgtEl>
                                          <p:spTgt spid="37"/>
                                        </p:tgtEl>
                                        <p:attrNameLst>
                                          <p:attrName>style.visibility</p:attrName>
                                        </p:attrNameLst>
                                      </p:cBhvr>
                                      <p:to>
                                        <p:strVal val="visible"/>
                                      </p:to>
                                    </p:set>
                                    <p:animEffect transition="in" filter="wipe(right)">
                                      <p:cBhvr>
                                        <p:cTn id="176" dur="1000"/>
                                        <p:tgtEl>
                                          <p:spTgt spid="37"/>
                                        </p:tgtEl>
                                      </p:cBhvr>
                                    </p:animEffect>
                                  </p:childTnLst>
                                </p:cTn>
                              </p:par>
                            </p:childTnLst>
                          </p:cTn>
                        </p:par>
                        <p:par>
                          <p:cTn id="177" fill="hold">
                            <p:stCondLst>
                              <p:cond delay="1000"/>
                            </p:stCondLst>
                            <p:childTnLst>
                              <p:par>
                                <p:cTn id="178" presetID="22" presetClass="exit" presetSubtype="2" fill="hold" grpId="1" nodeType="afterEffect">
                                  <p:stCondLst>
                                    <p:cond delay="0"/>
                                  </p:stCondLst>
                                  <p:childTnLst>
                                    <p:animEffect transition="out" filter="wipe(right)">
                                      <p:cBhvr>
                                        <p:cTn id="179" dur="1000"/>
                                        <p:tgtEl>
                                          <p:spTgt spid="37"/>
                                        </p:tgtEl>
                                      </p:cBhvr>
                                    </p:animEffect>
                                    <p:set>
                                      <p:cBhvr>
                                        <p:cTn id="180" dur="1" fill="hold">
                                          <p:stCondLst>
                                            <p:cond delay="999"/>
                                          </p:stCondLst>
                                        </p:cTn>
                                        <p:tgtEl>
                                          <p:spTgt spid="37"/>
                                        </p:tgtEl>
                                        <p:attrNameLst>
                                          <p:attrName>style.visibility</p:attrName>
                                        </p:attrNameLst>
                                      </p:cBhvr>
                                      <p:to>
                                        <p:strVal val="hidden"/>
                                      </p:to>
                                    </p:set>
                                  </p:childTnLst>
                                </p:cTn>
                              </p:par>
                              <p:par>
                                <p:cTn id="181" presetID="22" presetClass="entr" presetSubtype="2" fill="hold" grpId="0" nodeType="withEffect">
                                  <p:stCondLst>
                                    <p:cond delay="0"/>
                                  </p:stCondLst>
                                  <p:childTnLst>
                                    <p:set>
                                      <p:cBhvr>
                                        <p:cTn id="182" dur="1" fill="hold">
                                          <p:stCondLst>
                                            <p:cond delay="0"/>
                                          </p:stCondLst>
                                        </p:cTn>
                                        <p:tgtEl>
                                          <p:spTgt spid="43"/>
                                        </p:tgtEl>
                                        <p:attrNameLst>
                                          <p:attrName>style.visibility</p:attrName>
                                        </p:attrNameLst>
                                      </p:cBhvr>
                                      <p:to>
                                        <p:strVal val="visible"/>
                                      </p:to>
                                    </p:set>
                                    <p:animEffect transition="in" filter="wipe(right)">
                                      <p:cBhvr>
                                        <p:cTn id="183" dur="1000"/>
                                        <p:tgtEl>
                                          <p:spTgt spid="43"/>
                                        </p:tgtEl>
                                      </p:cBhvr>
                                    </p:animEffect>
                                  </p:childTnLst>
                                </p:cTn>
                              </p:par>
                            </p:childTnLst>
                          </p:cTn>
                        </p:par>
                        <p:par>
                          <p:cTn id="184" fill="hold">
                            <p:stCondLst>
                              <p:cond delay="2000"/>
                            </p:stCondLst>
                            <p:childTnLst>
                              <p:par>
                                <p:cTn id="185" presetID="10" presetClass="entr" presetSubtype="0" fill="hold" nodeType="afterEffect">
                                  <p:stCondLst>
                                    <p:cond delay="0"/>
                                  </p:stCondLst>
                                  <p:childTnLst>
                                    <p:set>
                                      <p:cBhvr>
                                        <p:cTn id="186" dur="1" fill="hold">
                                          <p:stCondLst>
                                            <p:cond delay="0"/>
                                          </p:stCondLst>
                                        </p:cTn>
                                        <p:tgtEl>
                                          <p:spTgt spid="1027"/>
                                        </p:tgtEl>
                                        <p:attrNameLst>
                                          <p:attrName>style.visibility</p:attrName>
                                        </p:attrNameLst>
                                      </p:cBhvr>
                                      <p:to>
                                        <p:strVal val="visible"/>
                                      </p:to>
                                    </p:set>
                                    <p:animEffect transition="in" filter="fade">
                                      <p:cBhvr>
                                        <p:cTn id="187" dur="500"/>
                                        <p:tgtEl>
                                          <p:spTgt spid="1027"/>
                                        </p:tgtEl>
                                      </p:cBhvr>
                                    </p:animEffect>
                                  </p:childTnLst>
                                </p:cTn>
                              </p:par>
                            </p:childTnLst>
                          </p:cTn>
                        </p:par>
                        <p:par>
                          <p:cTn id="188" fill="hold">
                            <p:stCondLst>
                              <p:cond delay="2500"/>
                            </p:stCondLst>
                            <p:childTnLst>
                              <p:par>
                                <p:cTn id="189" presetID="22" presetClass="exit" presetSubtype="2" fill="hold" grpId="1" nodeType="afterEffect">
                                  <p:stCondLst>
                                    <p:cond delay="0"/>
                                  </p:stCondLst>
                                  <p:childTnLst>
                                    <p:animEffect transition="out" filter="wipe(right)">
                                      <p:cBhvr>
                                        <p:cTn id="190" dur="1000"/>
                                        <p:tgtEl>
                                          <p:spTgt spid="43"/>
                                        </p:tgtEl>
                                      </p:cBhvr>
                                    </p:animEffect>
                                    <p:set>
                                      <p:cBhvr>
                                        <p:cTn id="191" dur="1" fill="hold">
                                          <p:stCondLst>
                                            <p:cond delay="999"/>
                                          </p:stCondLst>
                                        </p:cTn>
                                        <p:tgtEl>
                                          <p:spTgt spid="43"/>
                                        </p:tgtEl>
                                        <p:attrNameLst>
                                          <p:attrName>style.visibility</p:attrName>
                                        </p:attrNameLst>
                                      </p:cBhvr>
                                      <p:to>
                                        <p:strVal val="hidden"/>
                                      </p:to>
                                    </p:set>
                                  </p:childTnLst>
                                </p:cTn>
                              </p:par>
                            </p:childTnLst>
                          </p:cTn>
                        </p:par>
                        <p:par>
                          <p:cTn id="192" fill="hold">
                            <p:stCondLst>
                              <p:cond delay="3500"/>
                            </p:stCondLst>
                            <p:childTnLst>
                              <p:par>
                                <p:cTn id="193" presetID="10" presetClass="entr" presetSubtype="0" fill="hold" grpId="0" nodeType="afterEffect">
                                  <p:stCondLst>
                                    <p:cond delay="0"/>
                                  </p:stCondLst>
                                  <p:childTnLst>
                                    <p:set>
                                      <p:cBhvr>
                                        <p:cTn id="194" dur="1" fill="hold">
                                          <p:stCondLst>
                                            <p:cond delay="0"/>
                                          </p:stCondLst>
                                        </p:cTn>
                                        <p:tgtEl>
                                          <p:spTgt spid="45"/>
                                        </p:tgtEl>
                                        <p:attrNameLst>
                                          <p:attrName>style.visibility</p:attrName>
                                        </p:attrNameLst>
                                      </p:cBhvr>
                                      <p:to>
                                        <p:strVal val="visible"/>
                                      </p:to>
                                    </p:set>
                                    <p:animEffect transition="in" filter="fade">
                                      <p:cBhvr>
                                        <p:cTn id="19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64" grpId="0" animBg="1"/>
      <p:bldP spid="64" grpId="1" animBg="1"/>
      <p:bldP spid="65" grpId="0" animBg="1"/>
      <p:bldP spid="65" grpId="1" animBg="1"/>
      <p:bldP spid="66" grpId="0" animBg="1"/>
      <p:bldP spid="66" grpId="1" animBg="1"/>
      <p:bldP spid="37" grpId="0" animBg="1"/>
      <p:bldP spid="37" grpId="1" animBg="1"/>
      <p:bldP spid="43" grpId="0" animBg="1"/>
      <p:bldP spid="43" grpId="1" animBg="1"/>
      <p:bldP spid="45" grpId="0" animBg="1"/>
      <p:bldP spid="25" grpId="0" animBg="1"/>
      <p:bldP spid="25" grpId="1" animBg="1"/>
      <p:bldP spid="50" grpId="0" animBg="1"/>
      <p:bldP spid="50" grpId="1" animBg="1"/>
      <p:bldP spid="52" grpId="0" animBg="1"/>
      <p:bldP spid="52" grpId="1" animBg="1"/>
      <p:bldP spid="67" grpId="0" animBg="1"/>
      <p:bldP spid="67" grpId="1" animBg="1"/>
      <p:bldP spid="68" grpId="0" animBg="1"/>
      <p:bldP spid="6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Sediment</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90600"/>
            <a:ext cx="9144000" cy="4724400"/>
          </a:xfrm>
          <a:prstGeom prst="rect">
            <a:avLst/>
          </a:prstGeom>
        </p:spPr>
      </p:pic>
      <p:sp>
        <p:nvSpPr>
          <p:cNvPr id="6" name="Freeform 5"/>
          <p:cNvSpPr/>
          <p:nvPr/>
        </p:nvSpPr>
        <p:spPr>
          <a:xfrm>
            <a:off x="4125490" y="2900415"/>
            <a:ext cx="3331419" cy="984232"/>
          </a:xfrm>
          <a:custGeom>
            <a:avLst/>
            <a:gdLst>
              <a:gd name="connsiteX0" fmla="*/ 3322166 w 3331419"/>
              <a:gd name="connsiteY0" fmla="*/ 37667 h 984232"/>
              <a:gd name="connsiteX1" fmla="*/ 3312976 w 3331419"/>
              <a:gd name="connsiteY1" fmla="*/ 14692 h 984232"/>
              <a:gd name="connsiteX2" fmla="*/ 3317571 w 3331419"/>
              <a:gd name="connsiteY2" fmla="*/ 907 h 984232"/>
              <a:gd name="connsiteX3" fmla="*/ 3234862 w 3331419"/>
              <a:gd name="connsiteY3" fmla="*/ 5502 h 984232"/>
              <a:gd name="connsiteX4" fmla="*/ 3221077 w 3331419"/>
              <a:gd name="connsiteY4" fmla="*/ 14692 h 984232"/>
              <a:gd name="connsiteX5" fmla="*/ 3161342 w 3331419"/>
              <a:gd name="connsiteY5" fmla="*/ 28477 h 984232"/>
              <a:gd name="connsiteX6" fmla="*/ 3129177 w 3331419"/>
              <a:gd name="connsiteY6" fmla="*/ 42262 h 984232"/>
              <a:gd name="connsiteX7" fmla="*/ 3106203 w 3331419"/>
              <a:gd name="connsiteY7" fmla="*/ 46857 h 984232"/>
              <a:gd name="connsiteX8" fmla="*/ 3092418 w 3331419"/>
              <a:gd name="connsiteY8" fmla="*/ 56047 h 984232"/>
              <a:gd name="connsiteX9" fmla="*/ 3051063 w 3331419"/>
              <a:gd name="connsiteY9" fmla="*/ 65237 h 984232"/>
              <a:gd name="connsiteX10" fmla="*/ 3018898 w 3331419"/>
              <a:gd name="connsiteY10" fmla="*/ 69832 h 984232"/>
              <a:gd name="connsiteX11" fmla="*/ 2991328 w 3331419"/>
              <a:gd name="connsiteY11" fmla="*/ 65237 h 984232"/>
              <a:gd name="connsiteX12" fmla="*/ 2982138 w 3331419"/>
              <a:gd name="connsiteY12" fmla="*/ 79022 h 984232"/>
              <a:gd name="connsiteX13" fmla="*/ 2968353 w 3331419"/>
              <a:gd name="connsiteY13" fmla="*/ 88212 h 984232"/>
              <a:gd name="connsiteX14" fmla="*/ 2949973 w 3331419"/>
              <a:gd name="connsiteY14" fmla="*/ 101997 h 984232"/>
              <a:gd name="connsiteX15" fmla="*/ 2922404 w 3331419"/>
              <a:gd name="connsiteY15" fmla="*/ 97402 h 984232"/>
              <a:gd name="connsiteX16" fmla="*/ 2904024 w 3331419"/>
              <a:gd name="connsiteY16" fmla="*/ 88212 h 984232"/>
              <a:gd name="connsiteX17" fmla="*/ 2885644 w 3331419"/>
              <a:gd name="connsiteY17" fmla="*/ 83617 h 984232"/>
              <a:gd name="connsiteX18" fmla="*/ 2848884 w 3331419"/>
              <a:gd name="connsiteY18" fmla="*/ 92807 h 984232"/>
              <a:gd name="connsiteX19" fmla="*/ 2821314 w 3331419"/>
              <a:gd name="connsiteY19" fmla="*/ 106592 h 984232"/>
              <a:gd name="connsiteX20" fmla="*/ 2747794 w 3331419"/>
              <a:gd name="connsiteY20" fmla="*/ 111187 h 984232"/>
              <a:gd name="connsiteX21" fmla="*/ 2734010 w 3331419"/>
              <a:gd name="connsiteY21" fmla="*/ 124972 h 984232"/>
              <a:gd name="connsiteX22" fmla="*/ 2706440 w 3331419"/>
              <a:gd name="connsiteY22" fmla="*/ 143351 h 984232"/>
              <a:gd name="connsiteX23" fmla="*/ 2701845 w 3331419"/>
              <a:gd name="connsiteY23" fmla="*/ 161731 h 984232"/>
              <a:gd name="connsiteX24" fmla="*/ 2688060 w 3331419"/>
              <a:gd name="connsiteY24" fmla="*/ 166326 h 984232"/>
              <a:gd name="connsiteX25" fmla="*/ 2674275 w 3331419"/>
              <a:gd name="connsiteY25" fmla="*/ 175516 h 984232"/>
              <a:gd name="connsiteX26" fmla="*/ 2614540 w 3331419"/>
              <a:gd name="connsiteY26" fmla="*/ 170921 h 984232"/>
              <a:gd name="connsiteX27" fmla="*/ 2577780 w 3331419"/>
              <a:gd name="connsiteY27" fmla="*/ 166326 h 984232"/>
              <a:gd name="connsiteX28" fmla="*/ 2490476 w 3331419"/>
              <a:gd name="connsiteY28" fmla="*/ 166326 h 984232"/>
              <a:gd name="connsiteX29" fmla="*/ 2462906 w 3331419"/>
              <a:gd name="connsiteY29" fmla="*/ 193896 h 984232"/>
              <a:gd name="connsiteX30" fmla="*/ 2444526 w 3331419"/>
              <a:gd name="connsiteY30" fmla="*/ 198491 h 984232"/>
              <a:gd name="connsiteX31" fmla="*/ 2416956 w 3331419"/>
              <a:gd name="connsiteY31" fmla="*/ 193896 h 984232"/>
              <a:gd name="connsiteX32" fmla="*/ 2403171 w 3331419"/>
              <a:gd name="connsiteY32" fmla="*/ 189301 h 984232"/>
              <a:gd name="connsiteX33" fmla="*/ 2375602 w 3331419"/>
              <a:gd name="connsiteY33" fmla="*/ 184706 h 984232"/>
              <a:gd name="connsiteX34" fmla="*/ 2315867 w 3331419"/>
              <a:gd name="connsiteY34" fmla="*/ 193896 h 984232"/>
              <a:gd name="connsiteX35" fmla="*/ 2288297 w 3331419"/>
              <a:gd name="connsiteY35" fmla="*/ 207681 h 984232"/>
              <a:gd name="connsiteX36" fmla="*/ 2269917 w 3331419"/>
              <a:gd name="connsiteY36" fmla="*/ 212276 h 984232"/>
              <a:gd name="connsiteX37" fmla="*/ 2242347 w 3331419"/>
              <a:gd name="connsiteY37" fmla="*/ 235251 h 984232"/>
              <a:gd name="connsiteX38" fmla="*/ 2223967 w 3331419"/>
              <a:gd name="connsiteY38" fmla="*/ 239846 h 984232"/>
              <a:gd name="connsiteX39" fmla="*/ 2191803 w 3331419"/>
              <a:gd name="connsiteY39" fmla="*/ 235251 h 984232"/>
              <a:gd name="connsiteX40" fmla="*/ 2178018 w 3331419"/>
              <a:gd name="connsiteY40" fmla="*/ 226061 h 984232"/>
              <a:gd name="connsiteX41" fmla="*/ 2173423 w 3331419"/>
              <a:gd name="connsiteY41" fmla="*/ 239846 h 984232"/>
              <a:gd name="connsiteX42" fmla="*/ 2159638 w 3331419"/>
              <a:gd name="connsiteY42" fmla="*/ 253631 h 984232"/>
              <a:gd name="connsiteX43" fmla="*/ 2145853 w 3331419"/>
              <a:gd name="connsiteY43" fmla="*/ 258226 h 984232"/>
              <a:gd name="connsiteX44" fmla="*/ 2118283 w 3331419"/>
              <a:gd name="connsiteY44" fmla="*/ 272011 h 984232"/>
              <a:gd name="connsiteX45" fmla="*/ 2076928 w 3331419"/>
              <a:gd name="connsiteY45" fmla="*/ 294986 h 984232"/>
              <a:gd name="connsiteX46" fmla="*/ 2063143 w 3331419"/>
              <a:gd name="connsiteY46" fmla="*/ 299581 h 984232"/>
              <a:gd name="connsiteX47" fmla="*/ 2049358 w 3331419"/>
              <a:gd name="connsiteY47" fmla="*/ 304176 h 984232"/>
              <a:gd name="connsiteX48" fmla="*/ 2017193 w 3331419"/>
              <a:gd name="connsiteY48" fmla="*/ 327150 h 984232"/>
              <a:gd name="connsiteX49" fmla="*/ 1998814 w 3331419"/>
              <a:gd name="connsiteY49" fmla="*/ 331745 h 984232"/>
              <a:gd name="connsiteX50" fmla="*/ 1980434 w 3331419"/>
              <a:gd name="connsiteY50" fmla="*/ 340935 h 984232"/>
              <a:gd name="connsiteX51" fmla="*/ 1966649 w 3331419"/>
              <a:gd name="connsiteY51" fmla="*/ 345530 h 984232"/>
              <a:gd name="connsiteX52" fmla="*/ 1939079 w 3331419"/>
              <a:gd name="connsiteY52" fmla="*/ 359315 h 984232"/>
              <a:gd name="connsiteX53" fmla="*/ 1906914 w 3331419"/>
              <a:gd name="connsiteY53" fmla="*/ 377695 h 984232"/>
              <a:gd name="connsiteX54" fmla="*/ 1879344 w 3331419"/>
              <a:gd name="connsiteY54" fmla="*/ 400670 h 984232"/>
              <a:gd name="connsiteX55" fmla="*/ 1851774 w 3331419"/>
              <a:gd name="connsiteY55" fmla="*/ 409860 h 984232"/>
              <a:gd name="connsiteX56" fmla="*/ 1833394 w 3331419"/>
              <a:gd name="connsiteY56" fmla="*/ 405265 h 984232"/>
              <a:gd name="connsiteX57" fmla="*/ 1819610 w 3331419"/>
              <a:gd name="connsiteY57" fmla="*/ 396075 h 984232"/>
              <a:gd name="connsiteX58" fmla="*/ 1787445 w 3331419"/>
              <a:gd name="connsiteY58" fmla="*/ 382290 h 984232"/>
              <a:gd name="connsiteX59" fmla="*/ 1773660 w 3331419"/>
              <a:gd name="connsiteY59" fmla="*/ 391480 h 984232"/>
              <a:gd name="connsiteX60" fmla="*/ 1759875 w 3331419"/>
              <a:gd name="connsiteY60" fmla="*/ 396075 h 984232"/>
              <a:gd name="connsiteX61" fmla="*/ 1732305 w 3331419"/>
              <a:gd name="connsiteY61" fmla="*/ 414455 h 984232"/>
              <a:gd name="connsiteX62" fmla="*/ 1718520 w 3331419"/>
              <a:gd name="connsiteY62" fmla="*/ 423645 h 984232"/>
              <a:gd name="connsiteX63" fmla="*/ 1704735 w 3331419"/>
              <a:gd name="connsiteY63" fmla="*/ 396075 h 984232"/>
              <a:gd name="connsiteX64" fmla="*/ 1700140 w 3331419"/>
              <a:gd name="connsiteY64" fmla="*/ 382290 h 984232"/>
              <a:gd name="connsiteX65" fmla="*/ 1686355 w 3331419"/>
              <a:gd name="connsiteY65" fmla="*/ 377695 h 984232"/>
              <a:gd name="connsiteX66" fmla="*/ 1672570 w 3331419"/>
              <a:gd name="connsiteY66" fmla="*/ 382290 h 984232"/>
              <a:gd name="connsiteX67" fmla="*/ 1663380 w 3331419"/>
              <a:gd name="connsiteY67" fmla="*/ 396075 h 984232"/>
              <a:gd name="connsiteX68" fmla="*/ 1645001 w 3331419"/>
              <a:gd name="connsiteY68" fmla="*/ 432835 h 984232"/>
              <a:gd name="connsiteX69" fmla="*/ 1635811 w 3331419"/>
              <a:gd name="connsiteY69" fmla="*/ 446620 h 984232"/>
              <a:gd name="connsiteX70" fmla="*/ 1608241 w 3331419"/>
              <a:gd name="connsiteY70" fmla="*/ 465000 h 984232"/>
              <a:gd name="connsiteX71" fmla="*/ 1594456 w 3331419"/>
              <a:gd name="connsiteY71" fmla="*/ 474190 h 984232"/>
              <a:gd name="connsiteX72" fmla="*/ 1534721 w 3331419"/>
              <a:gd name="connsiteY72" fmla="*/ 460405 h 984232"/>
              <a:gd name="connsiteX73" fmla="*/ 1520936 w 3331419"/>
              <a:gd name="connsiteY73" fmla="*/ 455810 h 984232"/>
              <a:gd name="connsiteX74" fmla="*/ 1507151 w 3331419"/>
              <a:gd name="connsiteY74" fmla="*/ 451215 h 984232"/>
              <a:gd name="connsiteX75" fmla="*/ 1493366 w 3331419"/>
              <a:gd name="connsiteY75" fmla="*/ 460405 h 984232"/>
              <a:gd name="connsiteX76" fmla="*/ 1479581 w 3331419"/>
              <a:gd name="connsiteY76" fmla="*/ 487975 h 984232"/>
              <a:gd name="connsiteX77" fmla="*/ 1378492 w 3331419"/>
              <a:gd name="connsiteY77" fmla="*/ 501759 h 984232"/>
              <a:gd name="connsiteX78" fmla="*/ 1346327 w 3331419"/>
              <a:gd name="connsiteY78" fmla="*/ 520139 h 984232"/>
              <a:gd name="connsiteX79" fmla="*/ 1323352 w 3331419"/>
              <a:gd name="connsiteY79" fmla="*/ 552304 h 984232"/>
              <a:gd name="connsiteX80" fmla="*/ 1309567 w 3331419"/>
              <a:gd name="connsiteY80" fmla="*/ 556899 h 984232"/>
              <a:gd name="connsiteX81" fmla="*/ 1295782 w 3331419"/>
              <a:gd name="connsiteY81" fmla="*/ 566089 h 984232"/>
              <a:gd name="connsiteX82" fmla="*/ 1203883 w 3331419"/>
              <a:gd name="connsiteY82" fmla="*/ 570684 h 984232"/>
              <a:gd name="connsiteX83" fmla="*/ 1176313 w 3331419"/>
              <a:gd name="connsiteY83" fmla="*/ 584469 h 984232"/>
              <a:gd name="connsiteX84" fmla="*/ 1162528 w 3331419"/>
              <a:gd name="connsiteY84" fmla="*/ 589064 h 984232"/>
              <a:gd name="connsiteX85" fmla="*/ 1148743 w 3331419"/>
              <a:gd name="connsiteY85" fmla="*/ 598254 h 984232"/>
              <a:gd name="connsiteX86" fmla="*/ 1084414 w 3331419"/>
              <a:gd name="connsiteY86" fmla="*/ 602849 h 984232"/>
              <a:gd name="connsiteX87" fmla="*/ 1020084 w 3331419"/>
              <a:gd name="connsiteY87" fmla="*/ 598254 h 984232"/>
              <a:gd name="connsiteX88" fmla="*/ 905210 w 3331419"/>
              <a:gd name="connsiteY88" fmla="*/ 607444 h 984232"/>
              <a:gd name="connsiteX89" fmla="*/ 863855 w 3331419"/>
              <a:gd name="connsiteY89" fmla="*/ 630419 h 984232"/>
              <a:gd name="connsiteX90" fmla="*/ 854665 w 3331419"/>
              <a:gd name="connsiteY90" fmla="*/ 644204 h 984232"/>
              <a:gd name="connsiteX91" fmla="*/ 827095 w 3331419"/>
              <a:gd name="connsiteY91" fmla="*/ 662584 h 984232"/>
              <a:gd name="connsiteX92" fmla="*/ 813310 w 3331419"/>
              <a:gd name="connsiteY92" fmla="*/ 671774 h 984232"/>
              <a:gd name="connsiteX93" fmla="*/ 799525 w 3331419"/>
              <a:gd name="connsiteY93" fmla="*/ 680963 h 984232"/>
              <a:gd name="connsiteX94" fmla="*/ 771955 w 3331419"/>
              <a:gd name="connsiteY94" fmla="*/ 694748 h 984232"/>
              <a:gd name="connsiteX95" fmla="*/ 735195 w 3331419"/>
              <a:gd name="connsiteY95" fmla="*/ 736103 h 984232"/>
              <a:gd name="connsiteX96" fmla="*/ 721411 w 3331419"/>
              <a:gd name="connsiteY96" fmla="*/ 740698 h 984232"/>
              <a:gd name="connsiteX97" fmla="*/ 689246 w 3331419"/>
              <a:gd name="connsiteY97" fmla="*/ 754483 h 984232"/>
              <a:gd name="connsiteX98" fmla="*/ 647891 w 3331419"/>
              <a:gd name="connsiteY98" fmla="*/ 777458 h 984232"/>
              <a:gd name="connsiteX99" fmla="*/ 638701 w 3331419"/>
              <a:gd name="connsiteY99" fmla="*/ 791243 h 984232"/>
              <a:gd name="connsiteX100" fmla="*/ 555991 w 3331419"/>
              <a:gd name="connsiteY100" fmla="*/ 791243 h 984232"/>
              <a:gd name="connsiteX101" fmla="*/ 555991 w 3331419"/>
              <a:gd name="connsiteY101" fmla="*/ 795838 h 984232"/>
              <a:gd name="connsiteX102" fmla="*/ 569776 w 3331419"/>
              <a:gd name="connsiteY102" fmla="*/ 800433 h 984232"/>
              <a:gd name="connsiteX103" fmla="*/ 588156 w 3331419"/>
              <a:gd name="connsiteY103" fmla="*/ 795838 h 984232"/>
              <a:gd name="connsiteX104" fmla="*/ 611131 w 3331419"/>
              <a:gd name="connsiteY104" fmla="*/ 777458 h 984232"/>
              <a:gd name="connsiteX105" fmla="*/ 624916 w 3331419"/>
              <a:gd name="connsiteY105" fmla="*/ 782053 h 984232"/>
              <a:gd name="connsiteX106" fmla="*/ 560586 w 3331419"/>
              <a:gd name="connsiteY106" fmla="*/ 772863 h 984232"/>
              <a:gd name="connsiteX107" fmla="*/ 533017 w 3331419"/>
              <a:gd name="connsiteY107" fmla="*/ 782053 h 984232"/>
              <a:gd name="connsiteX108" fmla="*/ 500852 w 3331419"/>
              <a:gd name="connsiteY108" fmla="*/ 809623 h 984232"/>
              <a:gd name="connsiteX109" fmla="*/ 491662 w 3331419"/>
              <a:gd name="connsiteY109" fmla="*/ 823408 h 984232"/>
              <a:gd name="connsiteX110" fmla="*/ 500852 w 3331419"/>
              <a:gd name="connsiteY110" fmla="*/ 786648 h 984232"/>
              <a:gd name="connsiteX111" fmla="*/ 514637 w 3331419"/>
              <a:gd name="connsiteY111" fmla="*/ 791243 h 984232"/>
              <a:gd name="connsiteX112" fmla="*/ 496257 w 3331419"/>
              <a:gd name="connsiteY112" fmla="*/ 795838 h 984232"/>
              <a:gd name="connsiteX113" fmla="*/ 482472 w 3331419"/>
              <a:gd name="connsiteY113" fmla="*/ 800433 h 984232"/>
              <a:gd name="connsiteX114" fmla="*/ 436522 w 3331419"/>
              <a:gd name="connsiteY114" fmla="*/ 809623 h 984232"/>
              <a:gd name="connsiteX115" fmla="*/ 418142 w 3331419"/>
              <a:gd name="connsiteY115" fmla="*/ 818813 h 984232"/>
              <a:gd name="connsiteX116" fmla="*/ 408952 w 3331419"/>
              <a:gd name="connsiteY116" fmla="*/ 832598 h 984232"/>
              <a:gd name="connsiteX117" fmla="*/ 390572 w 3331419"/>
              <a:gd name="connsiteY117" fmla="*/ 837193 h 984232"/>
              <a:gd name="connsiteX118" fmla="*/ 340028 w 3331419"/>
              <a:gd name="connsiteY118" fmla="*/ 846383 h 984232"/>
              <a:gd name="connsiteX119" fmla="*/ 326243 w 3331419"/>
              <a:gd name="connsiteY119" fmla="*/ 850978 h 984232"/>
              <a:gd name="connsiteX120" fmla="*/ 298673 w 3331419"/>
              <a:gd name="connsiteY120" fmla="*/ 869357 h 984232"/>
              <a:gd name="connsiteX121" fmla="*/ 271103 w 3331419"/>
              <a:gd name="connsiteY121" fmla="*/ 878547 h 984232"/>
              <a:gd name="connsiteX122" fmla="*/ 294078 w 3331419"/>
              <a:gd name="connsiteY122" fmla="*/ 883142 h 984232"/>
              <a:gd name="connsiteX123" fmla="*/ 340028 w 3331419"/>
              <a:gd name="connsiteY123" fmla="*/ 873952 h 984232"/>
              <a:gd name="connsiteX124" fmla="*/ 349218 w 3331419"/>
              <a:gd name="connsiteY124" fmla="*/ 860167 h 984232"/>
              <a:gd name="connsiteX125" fmla="*/ 349218 w 3331419"/>
              <a:gd name="connsiteY125" fmla="*/ 850978 h 984232"/>
              <a:gd name="connsiteX126" fmla="*/ 317053 w 3331419"/>
              <a:gd name="connsiteY126" fmla="*/ 860167 h 984232"/>
              <a:gd name="connsiteX127" fmla="*/ 303268 w 3331419"/>
              <a:gd name="connsiteY127" fmla="*/ 869357 h 984232"/>
              <a:gd name="connsiteX128" fmla="*/ 284888 w 3331419"/>
              <a:gd name="connsiteY128" fmla="*/ 873952 h 984232"/>
              <a:gd name="connsiteX129" fmla="*/ 238938 w 3331419"/>
              <a:gd name="connsiteY129" fmla="*/ 887737 h 984232"/>
              <a:gd name="connsiteX130" fmla="*/ 234343 w 3331419"/>
              <a:gd name="connsiteY130" fmla="*/ 901522 h 984232"/>
              <a:gd name="connsiteX131" fmla="*/ 220558 w 3331419"/>
              <a:gd name="connsiteY131" fmla="*/ 906117 h 984232"/>
              <a:gd name="connsiteX132" fmla="*/ 101089 w 3331419"/>
              <a:gd name="connsiteY132" fmla="*/ 901522 h 984232"/>
              <a:gd name="connsiteX133" fmla="*/ 64329 w 3331419"/>
              <a:gd name="connsiteY133" fmla="*/ 901522 h 984232"/>
              <a:gd name="connsiteX134" fmla="*/ 59734 w 3331419"/>
              <a:gd name="connsiteY134" fmla="*/ 915307 h 984232"/>
              <a:gd name="connsiteX135" fmla="*/ 45949 w 3331419"/>
              <a:gd name="connsiteY135" fmla="*/ 919902 h 984232"/>
              <a:gd name="connsiteX136" fmla="*/ 18379 w 3331419"/>
              <a:gd name="connsiteY136" fmla="*/ 938282 h 984232"/>
              <a:gd name="connsiteX137" fmla="*/ 0 w 3331419"/>
              <a:gd name="connsiteY137" fmla="*/ 947472 h 984232"/>
              <a:gd name="connsiteX138" fmla="*/ 9189 w 3331419"/>
              <a:gd name="connsiteY138" fmla="*/ 979637 h 984232"/>
              <a:gd name="connsiteX139" fmla="*/ 22974 w 3331419"/>
              <a:gd name="connsiteY139" fmla="*/ 984232 h 984232"/>
              <a:gd name="connsiteX140" fmla="*/ 68924 w 3331419"/>
              <a:gd name="connsiteY140" fmla="*/ 975042 h 984232"/>
              <a:gd name="connsiteX141" fmla="*/ 165419 w 3331419"/>
              <a:gd name="connsiteY141" fmla="*/ 979637 h 984232"/>
              <a:gd name="connsiteX142" fmla="*/ 252723 w 3331419"/>
              <a:gd name="connsiteY142" fmla="*/ 975042 h 984232"/>
              <a:gd name="connsiteX143" fmla="*/ 280293 w 3331419"/>
              <a:gd name="connsiteY143" fmla="*/ 970447 h 984232"/>
              <a:gd name="connsiteX144" fmla="*/ 326243 w 3331419"/>
              <a:gd name="connsiteY144" fmla="*/ 965852 h 984232"/>
              <a:gd name="connsiteX145" fmla="*/ 353813 w 3331419"/>
              <a:gd name="connsiteY145" fmla="*/ 956662 h 984232"/>
              <a:gd name="connsiteX146" fmla="*/ 372192 w 3331419"/>
              <a:gd name="connsiteY146" fmla="*/ 942877 h 984232"/>
              <a:gd name="connsiteX147" fmla="*/ 399762 w 3331419"/>
              <a:gd name="connsiteY147" fmla="*/ 929092 h 984232"/>
              <a:gd name="connsiteX148" fmla="*/ 473282 w 3331419"/>
              <a:gd name="connsiteY148" fmla="*/ 919902 h 984232"/>
              <a:gd name="connsiteX149" fmla="*/ 523827 w 3331419"/>
              <a:gd name="connsiteY149" fmla="*/ 910712 h 984232"/>
              <a:gd name="connsiteX150" fmla="*/ 551396 w 3331419"/>
              <a:gd name="connsiteY150" fmla="*/ 901522 h 984232"/>
              <a:gd name="connsiteX151" fmla="*/ 565181 w 3331419"/>
              <a:gd name="connsiteY151" fmla="*/ 896927 h 984232"/>
              <a:gd name="connsiteX152" fmla="*/ 578966 w 3331419"/>
              <a:gd name="connsiteY152" fmla="*/ 887737 h 984232"/>
              <a:gd name="connsiteX153" fmla="*/ 624916 w 3331419"/>
              <a:gd name="connsiteY153" fmla="*/ 869357 h 984232"/>
              <a:gd name="connsiteX154" fmla="*/ 657081 w 3331419"/>
              <a:gd name="connsiteY154" fmla="*/ 850978 h 984232"/>
              <a:gd name="connsiteX155" fmla="*/ 684651 w 3331419"/>
              <a:gd name="connsiteY155" fmla="*/ 841788 h 984232"/>
              <a:gd name="connsiteX156" fmla="*/ 726006 w 3331419"/>
              <a:gd name="connsiteY156" fmla="*/ 823408 h 984232"/>
              <a:gd name="connsiteX157" fmla="*/ 758170 w 3331419"/>
              <a:gd name="connsiteY157" fmla="*/ 814218 h 984232"/>
              <a:gd name="connsiteX158" fmla="*/ 785740 w 3331419"/>
              <a:gd name="connsiteY158" fmla="*/ 791243 h 984232"/>
              <a:gd name="connsiteX159" fmla="*/ 799525 w 3331419"/>
              <a:gd name="connsiteY159" fmla="*/ 782053 h 984232"/>
              <a:gd name="connsiteX160" fmla="*/ 822500 w 3331419"/>
              <a:gd name="connsiteY160" fmla="*/ 754483 h 984232"/>
              <a:gd name="connsiteX161" fmla="*/ 836285 w 3331419"/>
              <a:gd name="connsiteY161" fmla="*/ 745293 h 984232"/>
              <a:gd name="connsiteX162" fmla="*/ 850070 w 3331419"/>
              <a:gd name="connsiteY162" fmla="*/ 731508 h 984232"/>
              <a:gd name="connsiteX163" fmla="*/ 863855 w 3331419"/>
              <a:gd name="connsiteY163" fmla="*/ 722318 h 984232"/>
              <a:gd name="connsiteX164" fmla="*/ 877640 w 3331419"/>
              <a:gd name="connsiteY164" fmla="*/ 708533 h 984232"/>
              <a:gd name="connsiteX165" fmla="*/ 905210 w 3331419"/>
              <a:gd name="connsiteY165" fmla="*/ 699343 h 984232"/>
              <a:gd name="connsiteX166" fmla="*/ 951159 w 3331419"/>
              <a:gd name="connsiteY166" fmla="*/ 680963 h 984232"/>
              <a:gd name="connsiteX167" fmla="*/ 964944 w 3331419"/>
              <a:gd name="connsiteY167" fmla="*/ 676369 h 984232"/>
              <a:gd name="connsiteX168" fmla="*/ 978729 w 3331419"/>
              <a:gd name="connsiteY168" fmla="*/ 671774 h 984232"/>
              <a:gd name="connsiteX169" fmla="*/ 1231453 w 3331419"/>
              <a:gd name="connsiteY169" fmla="*/ 676369 h 984232"/>
              <a:gd name="connsiteX170" fmla="*/ 1304972 w 3331419"/>
              <a:gd name="connsiteY170" fmla="*/ 671774 h 984232"/>
              <a:gd name="connsiteX171" fmla="*/ 1337137 w 3331419"/>
              <a:gd name="connsiteY171" fmla="*/ 662584 h 984232"/>
              <a:gd name="connsiteX172" fmla="*/ 1360112 w 3331419"/>
              <a:gd name="connsiteY172" fmla="*/ 639609 h 984232"/>
              <a:gd name="connsiteX173" fmla="*/ 1373897 w 3331419"/>
              <a:gd name="connsiteY173" fmla="*/ 625824 h 984232"/>
              <a:gd name="connsiteX174" fmla="*/ 1383087 w 3331419"/>
              <a:gd name="connsiteY174" fmla="*/ 612039 h 984232"/>
              <a:gd name="connsiteX175" fmla="*/ 1396872 w 3331419"/>
              <a:gd name="connsiteY175" fmla="*/ 607444 h 984232"/>
              <a:gd name="connsiteX176" fmla="*/ 1410657 w 3331419"/>
              <a:gd name="connsiteY176" fmla="*/ 589064 h 984232"/>
              <a:gd name="connsiteX177" fmla="*/ 1424442 w 3331419"/>
              <a:gd name="connsiteY177" fmla="*/ 584469 h 984232"/>
              <a:gd name="connsiteX178" fmla="*/ 1456607 w 3331419"/>
              <a:gd name="connsiteY178" fmla="*/ 570684 h 984232"/>
              <a:gd name="connsiteX179" fmla="*/ 1470391 w 3331419"/>
              <a:gd name="connsiteY179" fmla="*/ 561494 h 984232"/>
              <a:gd name="connsiteX180" fmla="*/ 1548506 w 3331419"/>
              <a:gd name="connsiteY180" fmla="*/ 552304 h 984232"/>
              <a:gd name="connsiteX181" fmla="*/ 1622026 w 3331419"/>
              <a:gd name="connsiteY181" fmla="*/ 538519 h 984232"/>
              <a:gd name="connsiteX182" fmla="*/ 1649595 w 3331419"/>
              <a:gd name="connsiteY182" fmla="*/ 529329 h 984232"/>
              <a:gd name="connsiteX183" fmla="*/ 1667975 w 3331419"/>
              <a:gd name="connsiteY183" fmla="*/ 524734 h 984232"/>
              <a:gd name="connsiteX184" fmla="*/ 1681760 w 3331419"/>
              <a:gd name="connsiteY184" fmla="*/ 515544 h 984232"/>
              <a:gd name="connsiteX185" fmla="*/ 1695545 w 3331419"/>
              <a:gd name="connsiteY185" fmla="*/ 510949 h 984232"/>
              <a:gd name="connsiteX186" fmla="*/ 1713925 w 3331419"/>
              <a:gd name="connsiteY186" fmla="*/ 515544 h 984232"/>
              <a:gd name="connsiteX187" fmla="*/ 1727710 w 3331419"/>
              <a:gd name="connsiteY187" fmla="*/ 520139 h 984232"/>
              <a:gd name="connsiteX188" fmla="*/ 1764470 w 3331419"/>
              <a:gd name="connsiteY188" fmla="*/ 515544 h 984232"/>
              <a:gd name="connsiteX189" fmla="*/ 1805825 w 3331419"/>
              <a:gd name="connsiteY189" fmla="*/ 497164 h 984232"/>
              <a:gd name="connsiteX190" fmla="*/ 1860964 w 3331419"/>
              <a:gd name="connsiteY190" fmla="*/ 492570 h 984232"/>
              <a:gd name="connsiteX191" fmla="*/ 1916104 w 3331419"/>
              <a:gd name="connsiteY191" fmla="*/ 469595 h 984232"/>
              <a:gd name="connsiteX192" fmla="*/ 1943674 w 3331419"/>
              <a:gd name="connsiteY192" fmla="*/ 451215 h 984232"/>
              <a:gd name="connsiteX193" fmla="*/ 1994219 w 3331419"/>
              <a:gd name="connsiteY193" fmla="*/ 423645 h 984232"/>
              <a:gd name="connsiteX194" fmla="*/ 2008004 w 3331419"/>
              <a:gd name="connsiteY194" fmla="*/ 414455 h 984232"/>
              <a:gd name="connsiteX195" fmla="*/ 2026383 w 3331419"/>
              <a:gd name="connsiteY195" fmla="*/ 400670 h 984232"/>
              <a:gd name="connsiteX196" fmla="*/ 2053953 w 3331419"/>
              <a:gd name="connsiteY196" fmla="*/ 391480 h 984232"/>
              <a:gd name="connsiteX197" fmla="*/ 2058548 w 3331419"/>
              <a:gd name="connsiteY197" fmla="*/ 377695 h 984232"/>
              <a:gd name="connsiteX198" fmla="*/ 2081523 w 3331419"/>
              <a:gd name="connsiteY198" fmla="*/ 368505 h 984232"/>
              <a:gd name="connsiteX199" fmla="*/ 2095308 w 3331419"/>
              <a:gd name="connsiteY199" fmla="*/ 359315 h 984232"/>
              <a:gd name="connsiteX200" fmla="*/ 2118283 w 3331419"/>
              <a:gd name="connsiteY200" fmla="*/ 340935 h 984232"/>
              <a:gd name="connsiteX201" fmla="*/ 2127473 w 3331419"/>
              <a:gd name="connsiteY201" fmla="*/ 327150 h 984232"/>
              <a:gd name="connsiteX202" fmla="*/ 2145853 w 3331419"/>
              <a:gd name="connsiteY202" fmla="*/ 308771 h 984232"/>
              <a:gd name="connsiteX203" fmla="*/ 2173423 w 3331419"/>
              <a:gd name="connsiteY203" fmla="*/ 294986 h 984232"/>
              <a:gd name="connsiteX204" fmla="*/ 2191803 w 3331419"/>
              <a:gd name="connsiteY204" fmla="*/ 285796 h 984232"/>
              <a:gd name="connsiteX205" fmla="*/ 2214777 w 3331419"/>
              <a:gd name="connsiteY205" fmla="*/ 281201 h 984232"/>
              <a:gd name="connsiteX206" fmla="*/ 2233157 w 3331419"/>
              <a:gd name="connsiteY206" fmla="*/ 276606 h 984232"/>
              <a:gd name="connsiteX207" fmla="*/ 2384791 w 3331419"/>
              <a:gd name="connsiteY207" fmla="*/ 267416 h 984232"/>
              <a:gd name="connsiteX208" fmla="*/ 2403171 w 3331419"/>
              <a:gd name="connsiteY208" fmla="*/ 258226 h 984232"/>
              <a:gd name="connsiteX209" fmla="*/ 2573185 w 3331419"/>
              <a:gd name="connsiteY209" fmla="*/ 262821 h 984232"/>
              <a:gd name="connsiteX210" fmla="*/ 2747794 w 3331419"/>
              <a:gd name="connsiteY210" fmla="*/ 258226 h 984232"/>
              <a:gd name="connsiteX211" fmla="*/ 2775364 w 3331419"/>
              <a:gd name="connsiteY211" fmla="*/ 235251 h 984232"/>
              <a:gd name="connsiteX212" fmla="*/ 2793744 w 3331419"/>
              <a:gd name="connsiteY212" fmla="*/ 216871 h 984232"/>
              <a:gd name="connsiteX213" fmla="*/ 2807529 w 3331419"/>
              <a:gd name="connsiteY213" fmla="*/ 212276 h 984232"/>
              <a:gd name="connsiteX214" fmla="*/ 2821314 w 3331419"/>
              <a:gd name="connsiteY214" fmla="*/ 203086 h 984232"/>
              <a:gd name="connsiteX215" fmla="*/ 2894834 w 3331419"/>
              <a:gd name="connsiteY215" fmla="*/ 193896 h 984232"/>
              <a:gd name="connsiteX216" fmla="*/ 2926999 w 3331419"/>
              <a:gd name="connsiteY216" fmla="*/ 189301 h 984232"/>
              <a:gd name="connsiteX217" fmla="*/ 2991328 w 3331419"/>
              <a:gd name="connsiteY217" fmla="*/ 184706 h 984232"/>
              <a:gd name="connsiteX218" fmla="*/ 3018898 w 3331419"/>
              <a:gd name="connsiteY218" fmla="*/ 180111 h 984232"/>
              <a:gd name="connsiteX219" fmla="*/ 3051063 w 3331419"/>
              <a:gd name="connsiteY219" fmla="*/ 170921 h 984232"/>
              <a:gd name="connsiteX220" fmla="*/ 3074038 w 3331419"/>
              <a:gd name="connsiteY220" fmla="*/ 166326 h 984232"/>
              <a:gd name="connsiteX221" fmla="*/ 3101608 w 3331419"/>
              <a:gd name="connsiteY221" fmla="*/ 152541 h 984232"/>
              <a:gd name="connsiteX222" fmla="*/ 3119987 w 3331419"/>
              <a:gd name="connsiteY222" fmla="*/ 138756 h 984232"/>
              <a:gd name="connsiteX223" fmla="*/ 3147557 w 3331419"/>
              <a:gd name="connsiteY223" fmla="*/ 120377 h 984232"/>
              <a:gd name="connsiteX224" fmla="*/ 3161342 w 3331419"/>
              <a:gd name="connsiteY224" fmla="*/ 111187 h 984232"/>
              <a:gd name="connsiteX225" fmla="*/ 3175127 w 3331419"/>
              <a:gd name="connsiteY225" fmla="*/ 101997 h 984232"/>
              <a:gd name="connsiteX226" fmla="*/ 3188912 w 3331419"/>
              <a:gd name="connsiteY226" fmla="*/ 97402 h 984232"/>
              <a:gd name="connsiteX227" fmla="*/ 3207292 w 3331419"/>
              <a:gd name="connsiteY227" fmla="*/ 92807 h 984232"/>
              <a:gd name="connsiteX228" fmla="*/ 3322166 w 3331419"/>
              <a:gd name="connsiteY228" fmla="*/ 88212 h 984232"/>
              <a:gd name="connsiteX229" fmla="*/ 3331356 w 3331419"/>
              <a:gd name="connsiteY229" fmla="*/ 74427 h 984232"/>
              <a:gd name="connsiteX230" fmla="*/ 3322166 w 3331419"/>
              <a:gd name="connsiteY230" fmla="*/ 37667 h 9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3331419" h="984232">
                <a:moveTo>
                  <a:pt x="3322166" y="37667"/>
                </a:moveTo>
                <a:cubicBezTo>
                  <a:pt x="3319103" y="27711"/>
                  <a:pt x="3313999" y="22877"/>
                  <a:pt x="3312976" y="14692"/>
                </a:cubicBezTo>
                <a:cubicBezTo>
                  <a:pt x="3312375" y="9886"/>
                  <a:pt x="3322381" y="1473"/>
                  <a:pt x="3317571" y="907"/>
                </a:cubicBezTo>
                <a:cubicBezTo>
                  <a:pt x="3290148" y="-2319"/>
                  <a:pt x="3262432" y="3970"/>
                  <a:pt x="3234862" y="5502"/>
                </a:cubicBezTo>
                <a:cubicBezTo>
                  <a:pt x="3230267" y="8565"/>
                  <a:pt x="3226267" y="12805"/>
                  <a:pt x="3221077" y="14692"/>
                </a:cubicBezTo>
                <a:cubicBezTo>
                  <a:pt x="3195916" y="23842"/>
                  <a:pt x="3184845" y="22601"/>
                  <a:pt x="3161342" y="28477"/>
                </a:cubicBezTo>
                <a:cubicBezTo>
                  <a:pt x="3129225" y="36506"/>
                  <a:pt x="3168625" y="29112"/>
                  <a:pt x="3129177" y="42262"/>
                </a:cubicBezTo>
                <a:cubicBezTo>
                  <a:pt x="3121768" y="44732"/>
                  <a:pt x="3113861" y="45325"/>
                  <a:pt x="3106203" y="46857"/>
                </a:cubicBezTo>
                <a:cubicBezTo>
                  <a:pt x="3101608" y="49920"/>
                  <a:pt x="3097357" y="53577"/>
                  <a:pt x="3092418" y="56047"/>
                </a:cubicBezTo>
                <a:cubicBezTo>
                  <a:pt x="3081310" y="61601"/>
                  <a:pt x="3061260" y="63668"/>
                  <a:pt x="3051063" y="65237"/>
                </a:cubicBezTo>
                <a:cubicBezTo>
                  <a:pt x="3040358" y="66884"/>
                  <a:pt x="3029620" y="68300"/>
                  <a:pt x="3018898" y="69832"/>
                </a:cubicBezTo>
                <a:cubicBezTo>
                  <a:pt x="3009708" y="68300"/>
                  <a:pt x="3000367" y="62977"/>
                  <a:pt x="2991328" y="65237"/>
                </a:cubicBezTo>
                <a:cubicBezTo>
                  <a:pt x="2985970" y="66576"/>
                  <a:pt x="2986043" y="75117"/>
                  <a:pt x="2982138" y="79022"/>
                </a:cubicBezTo>
                <a:cubicBezTo>
                  <a:pt x="2978233" y="82927"/>
                  <a:pt x="2972847" y="85002"/>
                  <a:pt x="2968353" y="88212"/>
                </a:cubicBezTo>
                <a:cubicBezTo>
                  <a:pt x="2962121" y="92663"/>
                  <a:pt x="2956100" y="97402"/>
                  <a:pt x="2949973" y="101997"/>
                </a:cubicBezTo>
                <a:cubicBezTo>
                  <a:pt x="2940783" y="100465"/>
                  <a:pt x="2931328" y="100079"/>
                  <a:pt x="2922404" y="97402"/>
                </a:cubicBezTo>
                <a:cubicBezTo>
                  <a:pt x="2915843" y="95434"/>
                  <a:pt x="2910438" y="90617"/>
                  <a:pt x="2904024" y="88212"/>
                </a:cubicBezTo>
                <a:cubicBezTo>
                  <a:pt x="2898111" y="85995"/>
                  <a:pt x="2891771" y="85149"/>
                  <a:pt x="2885644" y="83617"/>
                </a:cubicBezTo>
                <a:cubicBezTo>
                  <a:pt x="2873391" y="86680"/>
                  <a:pt x="2859393" y="85801"/>
                  <a:pt x="2848884" y="92807"/>
                </a:cubicBezTo>
                <a:cubicBezTo>
                  <a:pt x="2839881" y="98809"/>
                  <a:pt x="2832610" y="105403"/>
                  <a:pt x="2821314" y="106592"/>
                </a:cubicBezTo>
                <a:cubicBezTo>
                  <a:pt x="2796894" y="109162"/>
                  <a:pt x="2772301" y="109655"/>
                  <a:pt x="2747794" y="111187"/>
                </a:cubicBezTo>
                <a:cubicBezTo>
                  <a:pt x="2743199" y="115782"/>
                  <a:pt x="2739139" y="120983"/>
                  <a:pt x="2734010" y="124972"/>
                </a:cubicBezTo>
                <a:cubicBezTo>
                  <a:pt x="2725292" y="131753"/>
                  <a:pt x="2706440" y="143351"/>
                  <a:pt x="2706440" y="143351"/>
                </a:cubicBezTo>
                <a:cubicBezTo>
                  <a:pt x="2704908" y="149478"/>
                  <a:pt x="2705790" y="156800"/>
                  <a:pt x="2701845" y="161731"/>
                </a:cubicBezTo>
                <a:cubicBezTo>
                  <a:pt x="2698819" y="165513"/>
                  <a:pt x="2692392" y="164160"/>
                  <a:pt x="2688060" y="166326"/>
                </a:cubicBezTo>
                <a:cubicBezTo>
                  <a:pt x="2683121" y="168796"/>
                  <a:pt x="2678870" y="172453"/>
                  <a:pt x="2674275" y="175516"/>
                </a:cubicBezTo>
                <a:cubicBezTo>
                  <a:pt x="2654363" y="173984"/>
                  <a:pt x="2633836" y="176067"/>
                  <a:pt x="2614540" y="170921"/>
                </a:cubicBezTo>
                <a:cubicBezTo>
                  <a:pt x="2570041" y="159054"/>
                  <a:pt x="2663100" y="137886"/>
                  <a:pt x="2577780" y="166326"/>
                </a:cubicBezTo>
                <a:cubicBezTo>
                  <a:pt x="2557480" y="164296"/>
                  <a:pt x="2511582" y="156476"/>
                  <a:pt x="2490476" y="166326"/>
                </a:cubicBezTo>
                <a:cubicBezTo>
                  <a:pt x="2478699" y="171822"/>
                  <a:pt x="2475515" y="190744"/>
                  <a:pt x="2462906" y="193896"/>
                </a:cubicBezTo>
                <a:lnTo>
                  <a:pt x="2444526" y="198491"/>
                </a:lnTo>
                <a:cubicBezTo>
                  <a:pt x="2435336" y="196959"/>
                  <a:pt x="2426051" y="195917"/>
                  <a:pt x="2416956" y="193896"/>
                </a:cubicBezTo>
                <a:cubicBezTo>
                  <a:pt x="2412228" y="192845"/>
                  <a:pt x="2407899" y="190352"/>
                  <a:pt x="2403171" y="189301"/>
                </a:cubicBezTo>
                <a:cubicBezTo>
                  <a:pt x="2394076" y="187280"/>
                  <a:pt x="2384792" y="186238"/>
                  <a:pt x="2375602" y="184706"/>
                </a:cubicBezTo>
                <a:cubicBezTo>
                  <a:pt x="2353281" y="187496"/>
                  <a:pt x="2336917" y="188633"/>
                  <a:pt x="2315867" y="193896"/>
                </a:cubicBezTo>
                <a:cubicBezTo>
                  <a:pt x="2284888" y="201641"/>
                  <a:pt x="2319743" y="194204"/>
                  <a:pt x="2288297" y="207681"/>
                </a:cubicBezTo>
                <a:cubicBezTo>
                  <a:pt x="2282492" y="210169"/>
                  <a:pt x="2276044" y="210744"/>
                  <a:pt x="2269917" y="212276"/>
                </a:cubicBezTo>
                <a:cubicBezTo>
                  <a:pt x="2261637" y="220556"/>
                  <a:pt x="2253542" y="230453"/>
                  <a:pt x="2242347" y="235251"/>
                </a:cubicBezTo>
                <a:cubicBezTo>
                  <a:pt x="2236542" y="237739"/>
                  <a:pt x="2230094" y="238314"/>
                  <a:pt x="2223967" y="239846"/>
                </a:cubicBezTo>
                <a:cubicBezTo>
                  <a:pt x="2213246" y="238314"/>
                  <a:pt x="2202176" y="238363"/>
                  <a:pt x="2191803" y="235251"/>
                </a:cubicBezTo>
                <a:cubicBezTo>
                  <a:pt x="2186513" y="233664"/>
                  <a:pt x="2183376" y="224722"/>
                  <a:pt x="2178018" y="226061"/>
                </a:cubicBezTo>
                <a:cubicBezTo>
                  <a:pt x="2173319" y="227236"/>
                  <a:pt x="2176110" y="235816"/>
                  <a:pt x="2173423" y="239846"/>
                </a:cubicBezTo>
                <a:cubicBezTo>
                  <a:pt x="2169818" y="245253"/>
                  <a:pt x="2165045" y="250026"/>
                  <a:pt x="2159638" y="253631"/>
                </a:cubicBezTo>
                <a:cubicBezTo>
                  <a:pt x="2155608" y="256318"/>
                  <a:pt x="2150185" y="256060"/>
                  <a:pt x="2145853" y="258226"/>
                </a:cubicBezTo>
                <a:cubicBezTo>
                  <a:pt x="2110223" y="276041"/>
                  <a:pt x="2152932" y="260461"/>
                  <a:pt x="2118283" y="272011"/>
                </a:cubicBezTo>
                <a:cubicBezTo>
                  <a:pt x="2097648" y="292646"/>
                  <a:pt x="2110663" y="283741"/>
                  <a:pt x="2076928" y="294986"/>
                </a:cubicBezTo>
                <a:lnTo>
                  <a:pt x="2063143" y="299581"/>
                </a:lnTo>
                <a:lnTo>
                  <a:pt x="2049358" y="304176"/>
                </a:lnTo>
                <a:cubicBezTo>
                  <a:pt x="2047268" y="305743"/>
                  <a:pt x="2022417" y="324911"/>
                  <a:pt x="2017193" y="327150"/>
                </a:cubicBezTo>
                <a:cubicBezTo>
                  <a:pt x="2011389" y="329638"/>
                  <a:pt x="2004727" y="329528"/>
                  <a:pt x="1998814" y="331745"/>
                </a:cubicBezTo>
                <a:cubicBezTo>
                  <a:pt x="1992400" y="334150"/>
                  <a:pt x="1986730" y="338237"/>
                  <a:pt x="1980434" y="340935"/>
                </a:cubicBezTo>
                <a:cubicBezTo>
                  <a:pt x="1975982" y="342843"/>
                  <a:pt x="1970981" y="343364"/>
                  <a:pt x="1966649" y="345530"/>
                </a:cubicBezTo>
                <a:cubicBezTo>
                  <a:pt x="1931019" y="363345"/>
                  <a:pt x="1973728" y="347765"/>
                  <a:pt x="1939079" y="359315"/>
                </a:cubicBezTo>
                <a:cubicBezTo>
                  <a:pt x="1912891" y="385503"/>
                  <a:pt x="1939312" y="363810"/>
                  <a:pt x="1906914" y="377695"/>
                </a:cubicBezTo>
                <a:cubicBezTo>
                  <a:pt x="1871089" y="393048"/>
                  <a:pt x="1916606" y="379969"/>
                  <a:pt x="1879344" y="400670"/>
                </a:cubicBezTo>
                <a:cubicBezTo>
                  <a:pt x="1870876" y="405374"/>
                  <a:pt x="1851774" y="409860"/>
                  <a:pt x="1851774" y="409860"/>
                </a:cubicBezTo>
                <a:cubicBezTo>
                  <a:pt x="1845647" y="408328"/>
                  <a:pt x="1839199" y="407753"/>
                  <a:pt x="1833394" y="405265"/>
                </a:cubicBezTo>
                <a:cubicBezTo>
                  <a:pt x="1828318" y="403090"/>
                  <a:pt x="1824405" y="398815"/>
                  <a:pt x="1819610" y="396075"/>
                </a:cubicBezTo>
                <a:cubicBezTo>
                  <a:pt x="1803713" y="386991"/>
                  <a:pt x="1802909" y="387445"/>
                  <a:pt x="1787445" y="382290"/>
                </a:cubicBezTo>
                <a:cubicBezTo>
                  <a:pt x="1782850" y="385353"/>
                  <a:pt x="1778599" y="389010"/>
                  <a:pt x="1773660" y="391480"/>
                </a:cubicBezTo>
                <a:cubicBezTo>
                  <a:pt x="1769328" y="393646"/>
                  <a:pt x="1764109" y="393723"/>
                  <a:pt x="1759875" y="396075"/>
                </a:cubicBezTo>
                <a:cubicBezTo>
                  <a:pt x="1750220" y="401439"/>
                  <a:pt x="1741495" y="408328"/>
                  <a:pt x="1732305" y="414455"/>
                </a:cubicBezTo>
                <a:lnTo>
                  <a:pt x="1718520" y="423645"/>
                </a:lnTo>
                <a:cubicBezTo>
                  <a:pt x="1706970" y="388996"/>
                  <a:pt x="1722550" y="431705"/>
                  <a:pt x="1704735" y="396075"/>
                </a:cubicBezTo>
                <a:cubicBezTo>
                  <a:pt x="1702569" y="391743"/>
                  <a:pt x="1703565" y="385715"/>
                  <a:pt x="1700140" y="382290"/>
                </a:cubicBezTo>
                <a:cubicBezTo>
                  <a:pt x="1696715" y="378865"/>
                  <a:pt x="1690950" y="379227"/>
                  <a:pt x="1686355" y="377695"/>
                </a:cubicBezTo>
                <a:cubicBezTo>
                  <a:pt x="1681760" y="379227"/>
                  <a:pt x="1676352" y="379264"/>
                  <a:pt x="1672570" y="382290"/>
                </a:cubicBezTo>
                <a:cubicBezTo>
                  <a:pt x="1668258" y="385740"/>
                  <a:pt x="1666024" y="391227"/>
                  <a:pt x="1663380" y="396075"/>
                </a:cubicBezTo>
                <a:cubicBezTo>
                  <a:pt x="1656820" y="408102"/>
                  <a:pt x="1652600" y="421436"/>
                  <a:pt x="1645001" y="432835"/>
                </a:cubicBezTo>
                <a:cubicBezTo>
                  <a:pt x="1641938" y="437430"/>
                  <a:pt x="1639967" y="442983"/>
                  <a:pt x="1635811" y="446620"/>
                </a:cubicBezTo>
                <a:cubicBezTo>
                  <a:pt x="1627499" y="453893"/>
                  <a:pt x="1617431" y="458873"/>
                  <a:pt x="1608241" y="465000"/>
                </a:cubicBezTo>
                <a:lnTo>
                  <a:pt x="1594456" y="474190"/>
                </a:lnTo>
                <a:cubicBezTo>
                  <a:pt x="1552701" y="468225"/>
                  <a:pt x="1572566" y="473020"/>
                  <a:pt x="1534721" y="460405"/>
                </a:cubicBezTo>
                <a:lnTo>
                  <a:pt x="1520936" y="455810"/>
                </a:lnTo>
                <a:lnTo>
                  <a:pt x="1507151" y="451215"/>
                </a:lnTo>
                <a:cubicBezTo>
                  <a:pt x="1502556" y="454278"/>
                  <a:pt x="1496816" y="456093"/>
                  <a:pt x="1493366" y="460405"/>
                </a:cubicBezTo>
                <a:cubicBezTo>
                  <a:pt x="1483852" y="472297"/>
                  <a:pt x="1495075" y="478292"/>
                  <a:pt x="1479581" y="487975"/>
                </a:cubicBezTo>
                <a:cubicBezTo>
                  <a:pt x="1455093" y="503280"/>
                  <a:pt x="1394821" y="500738"/>
                  <a:pt x="1378492" y="501759"/>
                </a:cubicBezTo>
                <a:cubicBezTo>
                  <a:pt x="1371284" y="505363"/>
                  <a:pt x="1352822" y="513644"/>
                  <a:pt x="1346327" y="520139"/>
                </a:cubicBezTo>
                <a:cubicBezTo>
                  <a:pt x="1329564" y="536902"/>
                  <a:pt x="1345061" y="534213"/>
                  <a:pt x="1323352" y="552304"/>
                </a:cubicBezTo>
                <a:cubicBezTo>
                  <a:pt x="1319631" y="555405"/>
                  <a:pt x="1313899" y="554733"/>
                  <a:pt x="1309567" y="556899"/>
                </a:cubicBezTo>
                <a:cubicBezTo>
                  <a:pt x="1304628" y="559369"/>
                  <a:pt x="1301258" y="565375"/>
                  <a:pt x="1295782" y="566089"/>
                </a:cubicBezTo>
                <a:cubicBezTo>
                  <a:pt x="1265368" y="570056"/>
                  <a:pt x="1234516" y="569152"/>
                  <a:pt x="1203883" y="570684"/>
                </a:cubicBezTo>
                <a:cubicBezTo>
                  <a:pt x="1169234" y="582234"/>
                  <a:pt x="1211943" y="566654"/>
                  <a:pt x="1176313" y="584469"/>
                </a:cubicBezTo>
                <a:cubicBezTo>
                  <a:pt x="1171981" y="586635"/>
                  <a:pt x="1166860" y="586898"/>
                  <a:pt x="1162528" y="589064"/>
                </a:cubicBezTo>
                <a:cubicBezTo>
                  <a:pt x="1157589" y="591534"/>
                  <a:pt x="1154181" y="597294"/>
                  <a:pt x="1148743" y="598254"/>
                </a:cubicBezTo>
                <a:cubicBezTo>
                  <a:pt x="1127572" y="601990"/>
                  <a:pt x="1105857" y="601317"/>
                  <a:pt x="1084414" y="602849"/>
                </a:cubicBezTo>
                <a:cubicBezTo>
                  <a:pt x="1062971" y="601317"/>
                  <a:pt x="1041582" y="598254"/>
                  <a:pt x="1020084" y="598254"/>
                </a:cubicBezTo>
                <a:cubicBezTo>
                  <a:pt x="991988" y="598254"/>
                  <a:pt x="936510" y="604314"/>
                  <a:pt x="905210" y="607444"/>
                </a:cubicBezTo>
                <a:cubicBezTo>
                  <a:pt x="878574" y="616323"/>
                  <a:pt x="879728" y="611371"/>
                  <a:pt x="863855" y="630419"/>
                </a:cubicBezTo>
                <a:cubicBezTo>
                  <a:pt x="860320" y="634662"/>
                  <a:pt x="858821" y="640567"/>
                  <a:pt x="854665" y="644204"/>
                </a:cubicBezTo>
                <a:cubicBezTo>
                  <a:pt x="846353" y="651477"/>
                  <a:pt x="836285" y="656457"/>
                  <a:pt x="827095" y="662584"/>
                </a:cubicBezTo>
                <a:lnTo>
                  <a:pt x="813310" y="671774"/>
                </a:lnTo>
                <a:cubicBezTo>
                  <a:pt x="808715" y="674837"/>
                  <a:pt x="804764" y="679217"/>
                  <a:pt x="799525" y="680963"/>
                </a:cubicBezTo>
                <a:cubicBezTo>
                  <a:pt x="780501" y="687304"/>
                  <a:pt x="789770" y="682871"/>
                  <a:pt x="771955" y="694748"/>
                </a:cubicBezTo>
                <a:cubicBezTo>
                  <a:pt x="763198" y="707883"/>
                  <a:pt x="748685" y="731606"/>
                  <a:pt x="735195" y="736103"/>
                </a:cubicBezTo>
                <a:cubicBezTo>
                  <a:pt x="730600" y="737635"/>
                  <a:pt x="725743" y="738532"/>
                  <a:pt x="721411" y="740698"/>
                </a:cubicBezTo>
                <a:cubicBezTo>
                  <a:pt x="689681" y="756564"/>
                  <a:pt x="727496" y="744920"/>
                  <a:pt x="689246" y="754483"/>
                </a:cubicBezTo>
                <a:cubicBezTo>
                  <a:pt x="657646" y="775550"/>
                  <a:pt x="672154" y="769370"/>
                  <a:pt x="647891" y="777458"/>
                </a:cubicBezTo>
                <a:cubicBezTo>
                  <a:pt x="644828" y="782053"/>
                  <a:pt x="643496" y="788503"/>
                  <a:pt x="638701" y="791243"/>
                </a:cubicBezTo>
                <a:cubicBezTo>
                  <a:pt x="620524" y="801630"/>
                  <a:pt x="561171" y="791641"/>
                  <a:pt x="555991" y="791243"/>
                </a:cubicBezTo>
                <a:cubicBezTo>
                  <a:pt x="552595" y="790111"/>
                  <a:pt x="520360" y="778022"/>
                  <a:pt x="555991" y="795838"/>
                </a:cubicBezTo>
                <a:cubicBezTo>
                  <a:pt x="560323" y="798004"/>
                  <a:pt x="565181" y="798901"/>
                  <a:pt x="569776" y="800433"/>
                </a:cubicBezTo>
                <a:cubicBezTo>
                  <a:pt x="575903" y="798901"/>
                  <a:pt x="582901" y="799341"/>
                  <a:pt x="588156" y="795838"/>
                </a:cubicBezTo>
                <a:cubicBezTo>
                  <a:pt x="629725" y="768126"/>
                  <a:pt x="566065" y="792480"/>
                  <a:pt x="611131" y="777458"/>
                </a:cubicBezTo>
                <a:cubicBezTo>
                  <a:pt x="615726" y="778990"/>
                  <a:pt x="629760" y="782053"/>
                  <a:pt x="624916" y="782053"/>
                </a:cubicBezTo>
                <a:cubicBezTo>
                  <a:pt x="584648" y="782053"/>
                  <a:pt x="586097" y="781367"/>
                  <a:pt x="560586" y="772863"/>
                </a:cubicBezTo>
                <a:cubicBezTo>
                  <a:pt x="551396" y="775926"/>
                  <a:pt x="538390" y="773993"/>
                  <a:pt x="533017" y="782053"/>
                </a:cubicBezTo>
                <a:cubicBezTo>
                  <a:pt x="518873" y="803269"/>
                  <a:pt x="528563" y="792997"/>
                  <a:pt x="500852" y="809623"/>
                </a:cubicBezTo>
                <a:cubicBezTo>
                  <a:pt x="497789" y="814218"/>
                  <a:pt x="491662" y="828931"/>
                  <a:pt x="491662" y="823408"/>
                </a:cubicBezTo>
                <a:cubicBezTo>
                  <a:pt x="491662" y="810778"/>
                  <a:pt x="493511" y="796926"/>
                  <a:pt x="500852" y="786648"/>
                </a:cubicBezTo>
                <a:cubicBezTo>
                  <a:pt x="503667" y="782707"/>
                  <a:pt x="510042" y="789711"/>
                  <a:pt x="514637" y="791243"/>
                </a:cubicBezTo>
                <a:cubicBezTo>
                  <a:pt x="508510" y="792775"/>
                  <a:pt x="502329" y="794103"/>
                  <a:pt x="496257" y="795838"/>
                </a:cubicBezTo>
                <a:cubicBezTo>
                  <a:pt x="491600" y="797169"/>
                  <a:pt x="487192" y="799344"/>
                  <a:pt x="482472" y="800433"/>
                </a:cubicBezTo>
                <a:cubicBezTo>
                  <a:pt x="467252" y="803945"/>
                  <a:pt x="436522" y="809623"/>
                  <a:pt x="436522" y="809623"/>
                </a:cubicBezTo>
                <a:cubicBezTo>
                  <a:pt x="430395" y="812686"/>
                  <a:pt x="423404" y="814428"/>
                  <a:pt x="418142" y="818813"/>
                </a:cubicBezTo>
                <a:cubicBezTo>
                  <a:pt x="413899" y="822348"/>
                  <a:pt x="413547" y="829535"/>
                  <a:pt x="408952" y="832598"/>
                </a:cubicBezTo>
                <a:cubicBezTo>
                  <a:pt x="403697" y="836101"/>
                  <a:pt x="396765" y="835954"/>
                  <a:pt x="390572" y="837193"/>
                </a:cubicBezTo>
                <a:cubicBezTo>
                  <a:pt x="370091" y="841289"/>
                  <a:pt x="359739" y="841455"/>
                  <a:pt x="340028" y="846383"/>
                </a:cubicBezTo>
                <a:cubicBezTo>
                  <a:pt x="335329" y="847558"/>
                  <a:pt x="330477" y="848626"/>
                  <a:pt x="326243" y="850978"/>
                </a:cubicBezTo>
                <a:cubicBezTo>
                  <a:pt x="316588" y="856342"/>
                  <a:pt x="309151" y="865864"/>
                  <a:pt x="298673" y="869357"/>
                </a:cubicBezTo>
                <a:lnTo>
                  <a:pt x="271103" y="878547"/>
                </a:lnTo>
                <a:cubicBezTo>
                  <a:pt x="278761" y="880079"/>
                  <a:pt x="286268" y="883142"/>
                  <a:pt x="294078" y="883142"/>
                </a:cubicBezTo>
                <a:cubicBezTo>
                  <a:pt x="315198" y="883142"/>
                  <a:pt x="323052" y="879611"/>
                  <a:pt x="340028" y="873952"/>
                </a:cubicBezTo>
                <a:cubicBezTo>
                  <a:pt x="343091" y="869357"/>
                  <a:pt x="344906" y="863617"/>
                  <a:pt x="349218" y="860167"/>
                </a:cubicBezTo>
                <a:cubicBezTo>
                  <a:pt x="360029" y="851519"/>
                  <a:pt x="375167" y="859628"/>
                  <a:pt x="349218" y="850978"/>
                </a:cubicBezTo>
                <a:cubicBezTo>
                  <a:pt x="343336" y="852449"/>
                  <a:pt x="323640" y="856874"/>
                  <a:pt x="317053" y="860167"/>
                </a:cubicBezTo>
                <a:cubicBezTo>
                  <a:pt x="312113" y="862637"/>
                  <a:pt x="308344" y="867182"/>
                  <a:pt x="303268" y="869357"/>
                </a:cubicBezTo>
                <a:cubicBezTo>
                  <a:pt x="297463" y="871845"/>
                  <a:pt x="290981" y="872290"/>
                  <a:pt x="284888" y="873952"/>
                </a:cubicBezTo>
                <a:cubicBezTo>
                  <a:pt x="255956" y="881842"/>
                  <a:pt x="259874" y="880758"/>
                  <a:pt x="238938" y="887737"/>
                </a:cubicBezTo>
                <a:cubicBezTo>
                  <a:pt x="237406" y="892332"/>
                  <a:pt x="237768" y="898097"/>
                  <a:pt x="234343" y="901522"/>
                </a:cubicBezTo>
                <a:cubicBezTo>
                  <a:pt x="230918" y="904947"/>
                  <a:pt x="225402" y="906117"/>
                  <a:pt x="220558" y="906117"/>
                </a:cubicBezTo>
                <a:cubicBezTo>
                  <a:pt x="180706" y="906117"/>
                  <a:pt x="140912" y="903054"/>
                  <a:pt x="101089" y="901522"/>
                </a:cubicBezTo>
                <a:cubicBezTo>
                  <a:pt x="89419" y="898605"/>
                  <a:pt x="75999" y="892186"/>
                  <a:pt x="64329" y="901522"/>
                </a:cubicBezTo>
                <a:cubicBezTo>
                  <a:pt x="60547" y="904548"/>
                  <a:pt x="63159" y="911882"/>
                  <a:pt x="59734" y="915307"/>
                </a:cubicBezTo>
                <a:cubicBezTo>
                  <a:pt x="56309" y="918732"/>
                  <a:pt x="50183" y="917550"/>
                  <a:pt x="45949" y="919902"/>
                </a:cubicBezTo>
                <a:cubicBezTo>
                  <a:pt x="36294" y="925266"/>
                  <a:pt x="28258" y="933342"/>
                  <a:pt x="18379" y="938282"/>
                </a:cubicBezTo>
                <a:lnTo>
                  <a:pt x="0" y="947472"/>
                </a:lnTo>
                <a:cubicBezTo>
                  <a:pt x="40" y="947633"/>
                  <a:pt x="6990" y="977438"/>
                  <a:pt x="9189" y="979637"/>
                </a:cubicBezTo>
                <a:cubicBezTo>
                  <a:pt x="12614" y="983062"/>
                  <a:pt x="18379" y="982700"/>
                  <a:pt x="22974" y="984232"/>
                </a:cubicBezTo>
                <a:cubicBezTo>
                  <a:pt x="35119" y="981196"/>
                  <a:pt x="57658" y="975042"/>
                  <a:pt x="68924" y="975042"/>
                </a:cubicBezTo>
                <a:cubicBezTo>
                  <a:pt x="101125" y="975042"/>
                  <a:pt x="133254" y="978105"/>
                  <a:pt x="165419" y="979637"/>
                </a:cubicBezTo>
                <a:cubicBezTo>
                  <a:pt x="194520" y="978105"/>
                  <a:pt x="223674" y="977366"/>
                  <a:pt x="252723" y="975042"/>
                </a:cubicBezTo>
                <a:cubicBezTo>
                  <a:pt x="262010" y="974299"/>
                  <a:pt x="271048" y="971603"/>
                  <a:pt x="280293" y="970447"/>
                </a:cubicBezTo>
                <a:cubicBezTo>
                  <a:pt x="295567" y="968538"/>
                  <a:pt x="310926" y="967384"/>
                  <a:pt x="326243" y="965852"/>
                </a:cubicBezTo>
                <a:cubicBezTo>
                  <a:pt x="335433" y="962789"/>
                  <a:pt x="346063" y="962474"/>
                  <a:pt x="353813" y="956662"/>
                </a:cubicBezTo>
                <a:cubicBezTo>
                  <a:pt x="359939" y="952067"/>
                  <a:pt x="365960" y="947328"/>
                  <a:pt x="372192" y="942877"/>
                </a:cubicBezTo>
                <a:cubicBezTo>
                  <a:pt x="381643" y="936126"/>
                  <a:pt x="388074" y="930937"/>
                  <a:pt x="399762" y="929092"/>
                </a:cubicBezTo>
                <a:cubicBezTo>
                  <a:pt x="424157" y="925240"/>
                  <a:pt x="448792" y="923096"/>
                  <a:pt x="473282" y="919902"/>
                </a:cubicBezTo>
                <a:cubicBezTo>
                  <a:pt x="494275" y="917164"/>
                  <a:pt x="505100" y="916330"/>
                  <a:pt x="523827" y="910712"/>
                </a:cubicBezTo>
                <a:cubicBezTo>
                  <a:pt x="533105" y="907928"/>
                  <a:pt x="542206" y="904585"/>
                  <a:pt x="551396" y="901522"/>
                </a:cubicBezTo>
                <a:cubicBezTo>
                  <a:pt x="555991" y="899990"/>
                  <a:pt x="561151" y="899614"/>
                  <a:pt x="565181" y="896927"/>
                </a:cubicBezTo>
                <a:cubicBezTo>
                  <a:pt x="569776" y="893864"/>
                  <a:pt x="573919" y="889980"/>
                  <a:pt x="578966" y="887737"/>
                </a:cubicBezTo>
                <a:cubicBezTo>
                  <a:pt x="621330" y="868908"/>
                  <a:pt x="592005" y="888163"/>
                  <a:pt x="624916" y="869357"/>
                </a:cubicBezTo>
                <a:cubicBezTo>
                  <a:pt x="644261" y="858303"/>
                  <a:pt x="633934" y="860236"/>
                  <a:pt x="657081" y="850978"/>
                </a:cubicBezTo>
                <a:cubicBezTo>
                  <a:pt x="666075" y="847380"/>
                  <a:pt x="676591" y="847161"/>
                  <a:pt x="684651" y="841788"/>
                </a:cubicBezTo>
                <a:cubicBezTo>
                  <a:pt x="702756" y="829718"/>
                  <a:pt x="699758" y="829970"/>
                  <a:pt x="726006" y="823408"/>
                </a:cubicBezTo>
                <a:cubicBezTo>
                  <a:pt x="731894" y="821936"/>
                  <a:pt x="751579" y="817514"/>
                  <a:pt x="758170" y="814218"/>
                </a:cubicBezTo>
                <a:cubicBezTo>
                  <a:pt x="775283" y="805662"/>
                  <a:pt x="770497" y="803946"/>
                  <a:pt x="785740" y="791243"/>
                </a:cubicBezTo>
                <a:cubicBezTo>
                  <a:pt x="789983" y="787708"/>
                  <a:pt x="794930" y="785116"/>
                  <a:pt x="799525" y="782053"/>
                </a:cubicBezTo>
                <a:cubicBezTo>
                  <a:pt x="808561" y="768499"/>
                  <a:pt x="809233" y="765539"/>
                  <a:pt x="822500" y="754483"/>
                </a:cubicBezTo>
                <a:cubicBezTo>
                  <a:pt x="826743" y="750948"/>
                  <a:pt x="832042" y="748828"/>
                  <a:pt x="836285" y="745293"/>
                </a:cubicBezTo>
                <a:cubicBezTo>
                  <a:pt x="841277" y="741133"/>
                  <a:pt x="845078" y="735668"/>
                  <a:pt x="850070" y="731508"/>
                </a:cubicBezTo>
                <a:cubicBezTo>
                  <a:pt x="854313" y="727973"/>
                  <a:pt x="859612" y="725853"/>
                  <a:pt x="863855" y="722318"/>
                </a:cubicBezTo>
                <a:cubicBezTo>
                  <a:pt x="868847" y="718158"/>
                  <a:pt x="871959" y="711689"/>
                  <a:pt x="877640" y="708533"/>
                </a:cubicBezTo>
                <a:cubicBezTo>
                  <a:pt x="886108" y="703829"/>
                  <a:pt x="896546" y="703675"/>
                  <a:pt x="905210" y="699343"/>
                </a:cubicBezTo>
                <a:cubicBezTo>
                  <a:pt x="932250" y="685822"/>
                  <a:pt x="917096" y="692317"/>
                  <a:pt x="951159" y="680963"/>
                </a:cubicBezTo>
                <a:lnTo>
                  <a:pt x="964944" y="676369"/>
                </a:lnTo>
                <a:lnTo>
                  <a:pt x="978729" y="671774"/>
                </a:lnTo>
                <a:lnTo>
                  <a:pt x="1231453" y="676369"/>
                </a:lnTo>
                <a:cubicBezTo>
                  <a:pt x="1256007" y="676369"/>
                  <a:pt x="1280540" y="674217"/>
                  <a:pt x="1304972" y="671774"/>
                </a:cubicBezTo>
                <a:cubicBezTo>
                  <a:pt x="1313215" y="670950"/>
                  <a:pt x="1328740" y="665383"/>
                  <a:pt x="1337137" y="662584"/>
                </a:cubicBezTo>
                <a:cubicBezTo>
                  <a:pt x="1353985" y="637311"/>
                  <a:pt x="1337137" y="658755"/>
                  <a:pt x="1360112" y="639609"/>
                </a:cubicBezTo>
                <a:cubicBezTo>
                  <a:pt x="1365104" y="635449"/>
                  <a:pt x="1369737" y="630816"/>
                  <a:pt x="1373897" y="625824"/>
                </a:cubicBezTo>
                <a:cubicBezTo>
                  <a:pt x="1377432" y="621581"/>
                  <a:pt x="1378775" y="615489"/>
                  <a:pt x="1383087" y="612039"/>
                </a:cubicBezTo>
                <a:cubicBezTo>
                  <a:pt x="1386869" y="609013"/>
                  <a:pt x="1392277" y="608976"/>
                  <a:pt x="1396872" y="607444"/>
                </a:cubicBezTo>
                <a:cubicBezTo>
                  <a:pt x="1401467" y="601317"/>
                  <a:pt x="1404774" y="593967"/>
                  <a:pt x="1410657" y="589064"/>
                </a:cubicBezTo>
                <a:cubicBezTo>
                  <a:pt x="1414378" y="585963"/>
                  <a:pt x="1420110" y="586635"/>
                  <a:pt x="1424442" y="584469"/>
                </a:cubicBezTo>
                <a:cubicBezTo>
                  <a:pt x="1456175" y="568603"/>
                  <a:pt x="1418354" y="580247"/>
                  <a:pt x="1456607" y="570684"/>
                </a:cubicBezTo>
                <a:cubicBezTo>
                  <a:pt x="1461202" y="567621"/>
                  <a:pt x="1465220" y="563433"/>
                  <a:pt x="1470391" y="561494"/>
                </a:cubicBezTo>
                <a:cubicBezTo>
                  <a:pt x="1486815" y="555335"/>
                  <a:pt x="1543764" y="552699"/>
                  <a:pt x="1548506" y="552304"/>
                </a:cubicBezTo>
                <a:cubicBezTo>
                  <a:pt x="1590679" y="538246"/>
                  <a:pt x="1566437" y="544078"/>
                  <a:pt x="1622026" y="538519"/>
                </a:cubicBezTo>
                <a:cubicBezTo>
                  <a:pt x="1631216" y="535456"/>
                  <a:pt x="1640317" y="532113"/>
                  <a:pt x="1649595" y="529329"/>
                </a:cubicBezTo>
                <a:cubicBezTo>
                  <a:pt x="1655644" y="527514"/>
                  <a:pt x="1662170" y="527222"/>
                  <a:pt x="1667975" y="524734"/>
                </a:cubicBezTo>
                <a:cubicBezTo>
                  <a:pt x="1673051" y="522559"/>
                  <a:pt x="1676821" y="518014"/>
                  <a:pt x="1681760" y="515544"/>
                </a:cubicBezTo>
                <a:cubicBezTo>
                  <a:pt x="1686092" y="513378"/>
                  <a:pt x="1690950" y="512481"/>
                  <a:pt x="1695545" y="510949"/>
                </a:cubicBezTo>
                <a:cubicBezTo>
                  <a:pt x="1701672" y="512481"/>
                  <a:pt x="1707853" y="513809"/>
                  <a:pt x="1713925" y="515544"/>
                </a:cubicBezTo>
                <a:cubicBezTo>
                  <a:pt x="1718582" y="516875"/>
                  <a:pt x="1722866" y="520139"/>
                  <a:pt x="1727710" y="520139"/>
                </a:cubicBezTo>
                <a:cubicBezTo>
                  <a:pt x="1740059" y="520139"/>
                  <a:pt x="1752217" y="517076"/>
                  <a:pt x="1764470" y="515544"/>
                </a:cubicBezTo>
                <a:cubicBezTo>
                  <a:pt x="1773396" y="511081"/>
                  <a:pt x="1796758" y="498764"/>
                  <a:pt x="1805825" y="497164"/>
                </a:cubicBezTo>
                <a:cubicBezTo>
                  <a:pt x="1823988" y="493959"/>
                  <a:pt x="1842584" y="494101"/>
                  <a:pt x="1860964" y="492570"/>
                </a:cubicBezTo>
                <a:cubicBezTo>
                  <a:pt x="1886894" y="483927"/>
                  <a:pt x="1891948" y="483686"/>
                  <a:pt x="1916104" y="469595"/>
                </a:cubicBezTo>
                <a:cubicBezTo>
                  <a:pt x="1925644" y="464030"/>
                  <a:pt x="1934267" y="457004"/>
                  <a:pt x="1943674" y="451215"/>
                </a:cubicBezTo>
                <a:cubicBezTo>
                  <a:pt x="2029875" y="398168"/>
                  <a:pt x="1938119" y="455702"/>
                  <a:pt x="1994219" y="423645"/>
                </a:cubicBezTo>
                <a:cubicBezTo>
                  <a:pt x="1999014" y="420905"/>
                  <a:pt x="2003510" y="417665"/>
                  <a:pt x="2008004" y="414455"/>
                </a:cubicBezTo>
                <a:cubicBezTo>
                  <a:pt x="2014236" y="410004"/>
                  <a:pt x="2019533" y="404095"/>
                  <a:pt x="2026383" y="400670"/>
                </a:cubicBezTo>
                <a:cubicBezTo>
                  <a:pt x="2035047" y="396338"/>
                  <a:pt x="2053953" y="391480"/>
                  <a:pt x="2053953" y="391480"/>
                </a:cubicBezTo>
                <a:cubicBezTo>
                  <a:pt x="2055485" y="386885"/>
                  <a:pt x="2054827" y="380796"/>
                  <a:pt x="2058548" y="377695"/>
                </a:cubicBezTo>
                <a:cubicBezTo>
                  <a:pt x="2064885" y="372415"/>
                  <a:pt x="2074146" y="372194"/>
                  <a:pt x="2081523" y="368505"/>
                </a:cubicBezTo>
                <a:cubicBezTo>
                  <a:pt x="2086462" y="366035"/>
                  <a:pt x="2090713" y="362378"/>
                  <a:pt x="2095308" y="359315"/>
                </a:cubicBezTo>
                <a:cubicBezTo>
                  <a:pt x="2121645" y="319809"/>
                  <a:pt x="2086576" y="366300"/>
                  <a:pt x="2118283" y="340935"/>
                </a:cubicBezTo>
                <a:cubicBezTo>
                  <a:pt x="2122595" y="337485"/>
                  <a:pt x="2123879" y="331343"/>
                  <a:pt x="2127473" y="327150"/>
                </a:cubicBezTo>
                <a:cubicBezTo>
                  <a:pt x="2133112" y="320572"/>
                  <a:pt x="2139275" y="314409"/>
                  <a:pt x="2145853" y="308771"/>
                </a:cubicBezTo>
                <a:cubicBezTo>
                  <a:pt x="2160572" y="296156"/>
                  <a:pt x="2157115" y="301975"/>
                  <a:pt x="2173423" y="294986"/>
                </a:cubicBezTo>
                <a:cubicBezTo>
                  <a:pt x="2179719" y="292288"/>
                  <a:pt x="2185305" y="287962"/>
                  <a:pt x="2191803" y="285796"/>
                </a:cubicBezTo>
                <a:cubicBezTo>
                  <a:pt x="2199212" y="283326"/>
                  <a:pt x="2207153" y="282895"/>
                  <a:pt x="2214777" y="281201"/>
                </a:cubicBezTo>
                <a:cubicBezTo>
                  <a:pt x="2220942" y="279831"/>
                  <a:pt x="2226862" y="277116"/>
                  <a:pt x="2233157" y="276606"/>
                </a:cubicBezTo>
                <a:cubicBezTo>
                  <a:pt x="2283629" y="272514"/>
                  <a:pt x="2384791" y="267416"/>
                  <a:pt x="2384791" y="267416"/>
                </a:cubicBezTo>
                <a:cubicBezTo>
                  <a:pt x="2390918" y="264353"/>
                  <a:pt x="2396323" y="258393"/>
                  <a:pt x="2403171" y="258226"/>
                </a:cubicBezTo>
                <a:cubicBezTo>
                  <a:pt x="2459846" y="256844"/>
                  <a:pt x="2516493" y="262821"/>
                  <a:pt x="2573185" y="262821"/>
                </a:cubicBezTo>
                <a:cubicBezTo>
                  <a:pt x="2631408" y="262821"/>
                  <a:pt x="2689591" y="259758"/>
                  <a:pt x="2747794" y="258226"/>
                </a:cubicBezTo>
                <a:cubicBezTo>
                  <a:pt x="2795595" y="210425"/>
                  <a:pt x="2730583" y="273635"/>
                  <a:pt x="2775364" y="235251"/>
                </a:cubicBezTo>
                <a:cubicBezTo>
                  <a:pt x="2781943" y="229612"/>
                  <a:pt x="2786693" y="221907"/>
                  <a:pt x="2793744" y="216871"/>
                </a:cubicBezTo>
                <a:cubicBezTo>
                  <a:pt x="2797685" y="214056"/>
                  <a:pt x="2803197" y="214442"/>
                  <a:pt x="2807529" y="212276"/>
                </a:cubicBezTo>
                <a:cubicBezTo>
                  <a:pt x="2812468" y="209806"/>
                  <a:pt x="2816375" y="205556"/>
                  <a:pt x="2821314" y="203086"/>
                </a:cubicBezTo>
                <a:cubicBezTo>
                  <a:pt x="2841310" y="193088"/>
                  <a:pt x="2882775" y="195102"/>
                  <a:pt x="2894834" y="193896"/>
                </a:cubicBezTo>
                <a:cubicBezTo>
                  <a:pt x="2905611" y="192818"/>
                  <a:pt x="2916217" y="190328"/>
                  <a:pt x="2926999" y="189301"/>
                </a:cubicBezTo>
                <a:cubicBezTo>
                  <a:pt x="2948400" y="187263"/>
                  <a:pt x="2969885" y="186238"/>
                  <a:pt x="2991328" y="184706"/>
                </a:cubicBezTo>
                <a:cubicBezTo>
                  <a:pt x="3000518" y="183174"/>
                  <a:pt x="3009820" y="182206"/>
                  <a:pt x="3018898" y="180111"/>
                </a:cubicBezTo>
                <a:cubicBezTo>
                  <a:pt x="3029763" y="177604"/>
                  <a:pt x="3040245" y="173625"/>
                  <a:pt x="3051063" y="170921"/>
                </a:cubicBezTo>
                <a:cubicBezTo>
                  <a:pt x="3058640" y="169027"/>
                  <a:pt x="3066380" y="167858"/>
                  <a:pt x="3074038" y="166326"/>
                </a:cubicBezTo>
                <a:cubicBezTo>
                  <a:pt x="3146094" y="118288"/>
                  <a:pt x="3035011" y="190597"/>
                  <a:pt x="3101608" y="152541"/>
                </a:cubicBezTo>
                <a:cubicBezTo>
                  <a:pt x="3108257" y="148741"/>
                  <a:pt x="3113713" y="143148"/>
                  <a:pt x="3119987" y="138756"/>
                </a:cubicBezTo>
                <a:cubicBezTo>
                  <a:pt x="3129035" y="132422"/>
                  <a:pt x="3138367" y="126503"/>
                  <a:pt x="3147557" y="120377"/>
                </a:cubicBezTo>
                <a:lnTo>
                  <a:pt x="3161342" y="111187"/>
                </a:lnTo>
                <a:cubicBezTo>
                  <a:pt x="3165937" y="108124"/>
                  <a:pt x="3169888" y="103743"/>
                  <a:pt x="3175127" y="101997"/>
                </a:cubicBezTo>
                <a:cubicBezTo>
                  <a:pt x="3179722" y="100465"/>
                  <a:pt x="3184255" y="98733"/>
                  <a:pt x="3188912" y="97402"/>
                </a:cubicBezTo>
                <a:cubicBezTo>
                  <a:pt x="3194984" y="95667"/>
                  <a:pt x="3200992" y="93242"/>
                  <a:pt x="3207292" y="92807"/>
                </a:cubicBezTo>
                <a:cubicBezTo>
                  <a:pt x="3245523" y="90170"/>
                  <a:pt x="3283875" y="89744"/>
                  <a:pt x="3322166" y="88212"/>
                </a:cubicBezTo>
                <a:cubicBezTo>
                  <a:pt x="3325229" y="83617"/>
                  <a:pt x="3330448" y="79874"/>
                  <a:pt x="3331356" y="74427"/>
                </a:cubicBezTo>
                <a:cubicBezTo>
                  <a:pt x="3332152" y="69649"/>
                  <a:pt x="3325229" y="47623"/>
                  <a:pt x="3322166" y="37667"/>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19950" y="2057400"/>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70830" y="32489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64580" y="3352800"/>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5400" y="36576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91200" y="3488941"/>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8200" y="38481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p:cNvSpPr/>
          <p:nvPr/>
        </p:nvSpPr>
        <p:spPr>
          <a:xfrm flipH="1">
            <a:off x="4120624" y="3960847"/>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29400" y="3248935"/>
            <a:ext cx="1018670" cy="408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15590" y="3026159"/>
            <a:ext cx="157220" cy="10124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10400" y="3124200"/>
            <a:ext cx="457200" cy="2683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38800" y="3543300"/>
            <a:ext cx="2286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14900" y="3770347"/>
            <a:ext cx="284740" cy="1531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67535" y="3922359"/>
            <a:ext cx="262890" cy="1162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762000" y="4572000"/>
            <a:ext cx="577202" cy="228600"/>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41633" t="32018" r="40034" b="13254"/>
          <a:stretch/>
        </p:blipFill>
        <p:spPr>
          <a:xfrm rot="617444">
            <a:off x="-1986830" y="3271858"/>
            <a:ext cx="5912506" cy="9406260"/>
          </a:xfrm>
          <a:prstGeom prst="rect">
            <a:avLst/>
          </a:prstGeom>
        </p:spPr>
      </p:pic>
      <p:sp>
        <p:nvSpPr>
          <p:cNvPr id="28" name="Freeform 27"/>
          <p:cNvSpPr/>
          <p:nvPr/>
        </p:nvSpPr>
        <p:spPr>
          <a:xfrm>
            <a:off x="5421435" y="1115568"/>
            <a:ext cx="1519180" cy="2084832"/>
          </a:xfrm>
          <a:custGeom>
            <a:avLst/>
            <a:gdLst>
              <a:gd name="connsiteX0" fmla="*/ 1371600 w 1519180"/>
              <a:gd name="connsiteY0" fmla="*/ 164592 h 2084832"/>
              <a:gd name="connsiteX1" fmla="*/ 1280160 w 1519180"/>
              <a:gd name="connsiteY1" fmla="*/ 109728 h 2084832"/>
              <a:gd name="connsiteX2" fmla="*/ 1225296 w 1519180"/>
              <a:gd name="connsiteY2" fmla="*/ 73152 h 2084832"/>
              <a:gd name="connsiteX3" fmla="*/ 1060704 w 1519180"/>
              <a:gd name="connsiteY3" fmla="*/ 36576 h 2084832"/>
              <a:gd name="connsiteX4" fmla="*/ 987552 w 1519180"/>
              <a:gd name="connsiteY4" fmla="*/ 18288 h 2084832"/>
              <a:gd name="connsiteX5" fmla="*/ 877824 w 1519180"/>
              <a:gd name="connsiteY5" fmla="*/ 0 h 2084832"/>
              <a:gd name="connsiteX6" fmla="*/ 621792 w 1519180"/>
              <a:gd name="connsiteY6" fmla="*/ 18288 h 2084832"/>
              <a:gd name="connsiteX7" fmla="*/ 512064 w 1519180"/>
              <a:gd name="connsiteY7" fmla="*/ 91440 h 2084832"/>
              <a:gd name="connsiteX8" fmla="*/ 457200 w 1519180"/>
              <a:gd name="connsiteY8" fmla="*/ 128016 h 2084832"/>
              <a:gd name="connsiteX9" fmla="*/ 384048 w 1519180"/>
              <a:gd name="connsiteY9" fmla="*/ 237744 h 2084832"/>
              <a:gd name="connsiteX10" fmla="*/ 347472 w 1519180"/>
              <a:gd name="connsiteY10" fmla="*/ 292608 h 2084832"/>
              <a:gd name="connsiteX11" fmla="*/ 237744 w 1519180"/>
              <a:gd name="connsiteY11" fmla="*/ 365760 h 2084832"/>
              <a:gd name="connsiteX12" fmla="*/ 182880 w 1519180"/>
              <a:gd name="connsiteY12" fmla="*/ 475488 h 2084832"/>
              <a:gd name="connsiteX13" fmla="*/ 146304 w 1519180"/>
              <a:gd name="connsiteY13" fmla="*/ 585216 h 2084832"/>
              <a:gd name="connsiteX14" fmla="*/ 109728 w 1519180"/>
              <a:gd name="connsiteY14" fmla="*/ 640080 h 2084832"/>
              <a:gd name="connsiteX15" fmla="*/ 73152 w 1519180"/>
              <a:gd name="connsiteY15" fmla="*/ 749808 h 2084832"/>
              <a:gd name="connsiteX16" fmla="*/ 36576 w 1519180"/>
              <a:gd name="connsiteY16" fmla="*/ 877824 h 2084832"/>
              <a:gd name="connsiteX17" fmla="*/ 0 w 1519180"/>
              <a:gd name="connsiteY17" fmla="*/ 1060704 h 2084832"/>
              <a:gd name="connsiteX18" fmla="*/ 36576 w 1519180"/>
              <a:gd name="connsiteY18" fmla="*/ 1243584 h 2084832"/>
              <a:gd name="connsiteX19" fmla="*/ 73152 w 1519180"/>
              <a:gd name="connsiteY19" fmla="*/ 1298448 h 2084832"/>
              <a:gd name="connsiteX20" fmla="*/ 109728 w 1519180"/>
              <a:gd name="connsiteY20" fmla="*/ 1408176 h 2084832"/>
              <a:gd name="connsiteX21" fmla="*/ 128016 w 1519180"/>
              <a:gd name="connsiteY21" fmla="*/ 1463040 h 2084832"/>
              <a:gd name="connsiteX22" fmla="*/ 164592 w 1519180"/>
              <a:gd name="connsiteY22" fmla="*/ 1517904 h 2084832"/>
              <a:gd name="connsiteX23" fmla="*/ 237744 w 1519180"/>
              <a:gd name="connsiteY23" fmla="*/ 1682496 h 2084832"/>
              <a:gd name="connsiteX24" fmla="*/ 292608 w 1519180"/>
              <a:gd name="connsiteY24" fmla="*/ 1719072 h 2084832"/>
              <a:gd name="connsiteX25" fmla="*/ 384048 w 1519180"/>
              <a:gd name="connsiteY25" fmla="*/ 1828800 h 2084832"/>
              <a:gd name="connsiteX26" fmla="*/ 475488 w 1519180"/>
              <a:gd name="connsiteY26" fmla="*/ 1920240 h 2084832"/>
              <a:gd name="connsiteX27" fmla="*/ 548640 w 1519180"/>
              <a:gd name="connsiteY27" fmla="*/ 1993392 h 2084832"/>
              <a:gd name="connsiteX28" fmla="*/ 713232 w 1519180"/>
              <a:gd name="connsiteY28" fmla="*/ 2084832 h 2084832"/>
              <a:gd name="connsiteX29" fmla="*/ 841248 w 1519180"/>
              <a:gd name="connsiteY29" fmla="*/ 2066544 h 2084832"/>
              <a:gd name="connsiteX30" fmla="*/ 896112 w 1519180"/>
              <a:gd name="connsiteY30" fmla="*/ 2029968 h 2084832"/>
              <a:gd name="connsiteX31" fmla="*/ 969264 w 1519180"/>
              <a:gd name="connsiteY31" fmla="*/ 2011680 h 2084832"/>
              <a:gd name="connsiteX32" fmla="*/ 1024128 w 1519180"/>
              <a:gd name="connsiteY32" fmla="*/ 1975104 h 2084832"/>
              <a:gd name="connsiteX33" fmla="*/ 1133856 w 1519180"/>
              <a:gd name="connsiteY33" fmla="*/ 1938528 h 2084832"/>
              <a:gd name="connsiteX34" fmla="*/ 1170432 w 1519180"/>
              <a:gd name="connsiteY34" fmla="*/ 1700784 h 2084832"/>
              <a:gd name="connsiteX35" fmla="*/ 1225296 w 1519180"/>
              <a:gd name="connsiteY35" fmla="*/ 1536192 h 2084832"/>
              <a:gd name="connsiteX36" fmla="*/ 1261872 w 1519180"/>
              <a:gd name="connsiteY36" fmla="*/ 1426464 h 2084832"/>
              <a:gd name="connsiteX37" fmla="*/ 1280160 w 1519180"/>
              <a:gd name="connsiteY37" fmla="*/ 1371600 h 2084832"/>
              <a:gd name="connsiteX38" fmla="*/ 1335024 w 1519180"/>
              <a:gd name="connsiteY38" fmla="*/ 1335024 h 2084832"/>
              <a:gd name="connsiteX39" fmla="*/ 1371600 w 1519180"/>
              <a:gd name="connsiteY39" fmla="*/ 1225296 h 2084832"/>
              <a:gd name="connsiteX40" fmla="*/ 1389888 w 1519180"/>
              <a:gd name="connsiteY40" fmla="*/ 1170432 h 2084832"/>
              <a:gd name="connsiteX41" fmla="*/ 1426464 w 1519180"/>
              <a:gd name="connsiteY41" fmla="*/ 841248 h 2084832"/>
              <a:gd name="connsiteX42" fmla="*/ 1444752 w 1519180"/>
              <a:gd name="connsiteY42" fmla="*/ 749808 h 2084832"/>
              <a:gd name="connsiteX43" fmla="*/ 1463040 w 1519180"/>
              <a:gd name="connsiteY43" fmla="*/ 694944 h 2084832"/>
              <a:gd name="connsiteX44" fmla="*/ 1481328 w 1519180"/>
              <a:gd name="connsiteY44" fmla="*/ 621792 h 2084832"/>
              <a:gd name="connsiteX45" fmla="*/ 1517904 w 1519180"/>
              <a:gd name="connsiteY45" fmla="*/ 493776 h 2084832"/>
              <a:gd name="connsiteX46" fmla="*/ 1463040 w 1519180"/>
              <a:gd name="connsiteY46" fmla="*/ 201168 h 2084832"/>
              <a:gd name="connsiteX47" fmla="*/ 1408176 w 1519180"/>
              <a:gd name="connsiteY47" fmla="*/ 182880 h 2084832"/>
              <a:gd name="connsiteX48" fmla="*/ 1371600 w 1519180"/>
              <a:gd name="connsiteY48" fmla="*/ 164592 h 208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19180" h="2084832">
                <a:moveTo>
                  <a:pt x="1371600" y="164592"/>
                </a:moveTo>
                <a:cubicBezTo>
                  <a:pt x="1350264" y="152400"/>
                  <a:pt x="1310303" y="128567"/>
                  <a:pt x="1280160" y="109728"/>
                </a:cubicBezTo>
                <a:cubicBezTo>
                  <a:pt x="1261521" y="98079"/>
                  <a:pt x="1244955" y="82982"/>
                  <a:pt x="1225296" y="73152"/>
                </a:cubicBezTo>
                <a:cubicBezTo>
                  <a:pt x="1177841" y="49424"/>
                  <a:pt x="1107530" y="45941"/>
                  <a:pt x="1060704" y="36576"/>
                </a:cubicBezTo>
                <a:cubicBezTo>
                  <a:pt x="1036058" y="31647"/>
                  <a:pt x="1012198" y="23217"/>
                  <a:pt x="987552" y="18288"/>
                </a:cubicBezTo>
                <a:cubicBezTo>
                  <a:pt x="951192" y="11016"/>
                  <a:pt x="914400" y="6096"/>
                  <a:pt x="877824" y="0"/>
                </a:cubicBezTo>
                <a:cubicBezTo>
                  <a:pt x="792480" y="6096"/>
                  <a:pt x="704799" y="-2464"/>
                  <a:pt x="621792" y="18288"/>
                </a:cubicBezTo>
                <a:cubicBezTo>
                  <a:pt x="579146" y="28950"/>
                  <a:pt x="548640" y="67056"/>
                  <a:pt x="512064" y="91440"/>
                </a:cubicBezTo>
                <a:lnTo>
                  <a:pt x="457200" y="128016"/>
                </a:lnTo>
                <a:lnTo>
                  <a:pt x="384048" y="237744"/>
                </a:lnTo>
                <a:cubicBezTo>
                  <a:pt x="371856" y="256032"/>
                  <a:pt x="365760" y="280416"/>
                  <a:pt x="347472" y="292608"/>
                </a:cubicBezTo>
                <a:lnTo>
                  <a:pt x="237744" y="365760"/>
                </a:lnTo>
                <a:cubicBezTo>
                  <a:pt x="171048" y="565849"/>
                  <a:pt x="277418" y="262777"/>
                  <a:pt x="182880" y="475488"/>
                </a:cubicBezTo>
                <a:cubicBezTo>
                  <a:pt x="167222" y="510720"/>
                  <a:pt x="167690" y="553137"/>
                  <a:pt x="146304" y="585216"/>
                </a:cubicBezTo>
                <a:cubicBezTo>
                  <a:pt x="134112" y="603504"/>
                  <a:pt x="118655" y="619995"/>
                  <a:pt x="109728" y="640080"/>
                </a:cubicBezTo>
                <a:cubicBezTo>
                  <a:pt x="94070" y="675312"/>
                  <a:pt x="85344" y="713232"/>
                  <a:pt x="73152" y="749808"/>
                </a:cubicBezTo>
                <a:cubicBezTo>
                  <a:pt x="57483" y="796815"/>
                  <a:pt x="45761" y="827304"/>
                  <a:pt x="36576" y="877824"/>
                </a:cubicBezTo>
                <a:cubicBezTo>
                  <a:pt x="2953" y="1062749"/>
                  <a:pt x="37558" y="948031"/>
                  <a:pt x="0" y="1060704"/>
                </a:cubicBezTo>
                <a:cubicBezTo>
                  <a:pt x="6740" y="1107881"/>
                  <a:pt x="11041" y="1192513"/>
                  <a:pt x="36576" y="1243584"/>
                </a:cubicBezTo>
                <a:cubicBezTo>
                  <a:pt x="46406" y="1263243"/>
                  <a:pt x="64225" y="1278363"/>
                  <a:pt x="73152" y="1298448"/>
                </a:cubicBezTo>
                <a:cubicBezTo>
                  <a:pt x="88810" y="1333680"/>
                  <a:pt x="97536" y="1371600"/>
                  <a:pt x="109728" y="1408176"/>
                </a:cubicBezTo>
                <a:cubicBezTo>
                  <a:pt x="115824" y="1426464"/>
                  <a:pt x="117323" y="1447000"/>
                  <a:pt x="128016" y="1463040"/>
                </a:cubicBezTo>
                <a:cubicBezTo>
                  <a:pt x="140208" y="1481328"/>
                  <a:pt x="155665" y="1497819"/>
                  <a:pt x="164592" y="1517904"/>
                </a:cubicBezTo>
                <a:cubicBezTo>
                  <a:pt x="193565" y="1583094"/>
                  <a:pt x="188078" y="1632830"/>
                  <a:pt x="237744" y="1682496"/>
                </a:cubicBezTo>
                <a:cubicBezTo>
                  <a:pt x="253286" y="1698038"/>
                  <a:pt x="274320" y="1706880"/>
                  <a:pt x="292608" y="1719072"/>
                </a:cubicBezTo>
                <a:cubicBezTo>
                  <a:pt x="371075" y="1876007"/>
                  <a:pt x="280651" y="1725403"/>
                  <a:pt x="384048" y="1828800"/>
                </a:cubicBezTo>
                <a:cubicBezTo>
                  <a:pt x="505968" y="1950720"/>
                  <a:pt x="329184" y="1822704"/>
                  <a:pt x="475488" y="1920240"/>
                </a:cubicBezTo>
                <a:cubicBezTo>
                  <a:pt x="506522" y="2013343"/>
                  <a:pt x="468838" y="1949057"/>
                  <a:pt x="548640" y="1993392"/>
                </a:cubicBezTo>
                <a:cubicBezTo>
                  <a:pt x="737291" y="2098198"/>
                  <a:pt x="589089" y="2043451"/>
                  <a:pt x="713232" y="2084832"/>
                </a:cubicBezTo>
                <a:cubicBezTo>
                  <a:pt x="755904" y="2078736"/>
                  <a:pt x="799961" y="2078930"/>
                  <a:pt x="841248" y="2066544"/>
                </a:cubicBezTo>
                <a:cubicBezTo>
                  <a:pt x="862300" y="2060228"/>
                  <a:pt x="875910" y="2038626"/>
                  <a:pt x="896112" y="2029968"/>
                </a:cubicBezTo>
                <a:cubicBezTo>
                  <a:pt x="919214" y="2020067"/>
                  <a:pt x="944880" y="2017776"/>
                  <a:pt x="969264" y="2011680"/>
                </a:cubicBezTo>
                <a:cubicBezTo>
                  <a:pt x="987552" y="1999488"/>
                  <a:pt x="1004043" y="1984031"/>
                  <a:pt x="1024128" y="1975104"/>
                </a:cubicBezTo>
                <a:cubicBezTo>
                  <a:pt x="1059360" y="1959446"/>
                  <a:pt x="1133856" y="1938528"/>
                  <a:pt x="1133856" y="1938528"/>
                </a:cubicBezTo>
                <a:cubicBezTo>
                  <a:pt x="1184233" y="1787396"/>
                  <a:pt x="1109814" y="2024083"/>
                  <a:pt x="1170432" y="1700784"/>
                </a:cubicBezTo>
                <a:lnTo>
                  <a:pt x="1225296" y="1536192"/>
                </a:lnTo>
                <a:lnTo>
                  <a:pt x="1261872" y="1426464"/>
                </a:lnTo>
                <a:cubicBezTo>
                  <a:pt x="1267968" y="1408176"/>
                  <a:pt x="1264120" y="1382293"/>
                  <a:pt x="1280160" y="1371600"/>
                </a:cubicBezTo>
                <a:lnTo>
                  <a:pt x="1335024" y="1335024"/>
                </a:lnTo>
                <a:lnTo>
                  <a:pt x="1371600" y="1225296"/>
                </a:lnTo>
                <a:lnTo>
                  <a:pt x="1389888" y="1170432"/>
                </a:lnTo>
                <a:cubicBezTo>
                  <a:pt x="1402080" y="1060704"/>
                  <a:pt x="1404812" y="949507"/>
                  <a:pt x="1426464" y="841248"/>
                </a:cubicBezTo>
                <a:cubicBezTo>
                  <a:pt x="1432560" y="810768"/>
                  <a:pt x="1437213" y="779964"/>
                  <a:pt x="1444752" y="749808"/>
                </a:cubicBezTo>
                <a:cubicBezTo>
                  <a:pt x="1449427" y="731106"/>
                  <a:pt x="1457744" y="713480"/>
                  <a:pt x="1463040" y="694944"/>
                </a:cubicBezTo>
                <a:cubicBezTo>
                  <a:pt x="1469945" y="670777"/>
                  <a:pt x="1474423" y="645959"/>
                  <a:pt x="1481328" y="621792"/>
                </a:cubicBezTo>
                <a:cubicBezTo>
                  <a:pt x="1533800" y="438139"/>
                  <a:pt x="1460733" y="722461"/>
                  <a:pt x="1517904" y="493776"/>
                </a:cubicBezTo>
                <a:cubicBezTo>
                  <a:pt x="1514667" y="451697"/>
                  <a:pt x="1539076" y="261997"/>
                  <a:pt x="1463040" y="201168"/>
                </a:cubicBezTo>
                <a:cubicBezTo>
                  <a:pt x="1447987" y="189126"/>
                  <a:pt x="1426074" y="190039"/>
                  <a:pt x="1408176" y="182880"/>
                </a:cubicBezTo>
                <a:cubicBezTo>
                  <a:pt x="1395520" y="177818"/>
                  <a:pt x="1392936" y="176784"/>
                  <a:pt x="1371600" y="1645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1435" y="1150633"/>
            <a:ext cx="1894599" cy="2048214"/>
          </a:xfrm>
          <a:prstGeom prst="rect">
            <a:avLst/>
          </a:prstGeom>
        </p:spPr>
      </p:pic>
      <p:grpSp>
        <p:nvGrpSpPr>
          <p:cNvPr id="25" name="Group 24"/>
          <p:cNvGrpSpPr/>
          <p:nvPr/>
        </p:nvGrpSpPr>
        <p:grpSpPr>
          <a:xfrm>
            <a:off x="-2406477" y="2573414"/>
            <a:ext cx="2802001" cy="1493307"/>
            <a:chOff x="4055804" y="1949025"/>
            <a:chExt cx="2802001" cy="1493307"/>
          </a:xfrm>
        </p:grpSpPr>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34935" t="17644" r="40878" b="16345"/>
            <a:stretch/>
          </p:blipFill>
          <p:spPr>
            <a:xfrm>
              <a:off x="5544741" y="2376397"/>
              <a:ext cx="371670" cy="540611"/>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5804" y="1949025"/>
              <a:ext cx="2802001" cy="1493307"/>
            </a:xfrm>
            <a:prstGeom prst="rect">
              <a:avLst/>
            </a:prstGeom>
          </p:spPr>
        </p:pic>
      </p:gr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38872" t="20291" r="41962" b="15599"/>
          <a:stretch/>
        </p:blipFill>
        <p:spPr>
          <a:xfrm rot="609005">
            <a:off x="3249190" y="4695165"/>
            <a:ext cx="1752600" cy="3124200"/>
          </a:xfrm>
          <a:prstGeom prst="rect">
            <a:avLst/>
          </a:prstGeom>
        </p:spPr>
      </p:pic>
    </p:spTree>
    <p:extLst>
      <p:ext uri="{BB962C8B-B14F-4D97-AF65-F5344CB8AC3E}">
        <p14:creationId xmlns:p14="http://schemas.microsoft.com/office/powerpoint/2010/main" val="67308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200" fill="hold"/>
                                        <p:tgtEl>
                                          <p:spTgt spid="22"/>
                                        </p:tgtEl>
                                        <p:attrNameLst>
                                          <p:attrName>ppt_x</p:attrName>
                                        </p:attrNameLst>
                                      </p:cBhvr>
                                      <p:tavLst>
                                        <p:tav tm="0">
                                          <p:val>
                                            <p:strVal val="#ppt_x"/>
                                          </p:val>
                                        </p:tav>
                                        <p:tav tm="100000">
                                          <p:val>
                                            <p:strVal val="#ppt_x"/>
                                          </p:val>
                                        </p:tav>
                                      </p:tavLst>
                                    </p:anim>
                                    <p:anim calcmode="lin" valueType="num">
                                      <p:cBhvr additive="base">
                                        <p:cTn id="8" dur="2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 fill="hold"/>
                                        <p:tgtEl>
                                          <p:spTgt spid="4"/>
                                        </p:tgtEl>
                                        <p:attrNameLst>
                                          <p:attrName>ppt_x</p:attrName>
                                        </p:attrNameLst>
                                      </p:cBhvr>
                                      <p:tavLst>
                                        <p:tav tm="0">
                                          <p:val>
                                            <p:strVal val="#ppt_x"/>
                                          </p:val>
                                        </p:tav>
                                        <p:tav tm="100000">
                                          <p:val>
                                            <p:strVal val="#ppt_x"/>
                                          </p:val>
                                        </p:tav>
                                      </p:tavLst>
                                    </p:anim>
                                    <p:anim calcmode="lin" valueType="num">
                                      <p:cBhvr additive="base">
                                        <p:cTn id="12" dur="2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12" fill="hold" nodeType="clickEffect">
                                  <p:stCondLst>
                                    <p:cond delay="0"/>
                                  </p:stCondLst>
                                  <p:childTnLst>
                                    <p:anim calcmode="lin" valueType="num">
                                      <p:cBhvr additive="base">
                                        <p:cTn id="16" dur="200"/>
                                        <p:tgtEl>
                                          <p:spTgt spid="22"/>
                                        </p:tgtEl>
                                        <p:attrNameLst>
                                          <p:attrName>ppt_x</p:attrName>
                                        </p:attrNameLst>
                                      </p:cBhvr>
                                      <p:tavLst>
                                        <p:tav tm="0">
                                          <p:val>
                                            <p:strVal val="ppt_x"/>
                                          </p:val>
                                        </p:tav>
                                        <p:tav tm="100000">
                                          <p:val>
                                            <p:strVal val="0-ppt_w/2"/>
                                          </p:val>
                                        </p:tav>
                                      </p:tavLst>
                                    </p:anim>
                                    <p:anim calcmode="lin" valueType="num">
                                      <p:cBhvr additive="base">
                                        <p:cTn id="17" dur="200"/>
                                        <p:tgtEl>
                                          <p:spTgt spid="22"/>
                                        </p:tgtEl>
                                        <p:attrNameLst>
                                          <p:attrName>ppt_y</p:attrName>
                                        </p:attrNameLst>
                                      </p:cBhvr>
                                      <p:tavLst>
                                        <p:tav tm="0">
                                          <p:val>
                                            <p:strVal val="ppt_y"/>
                                          </p:val>
                                        </p:tav>
                                        <p:tav tm="100000">
                                          <p:val>
                                            <p:strVal val="1+ppt_h/2"/>
                                          </p:val>
                                        </p:tav>
                                      </p:tavLst>
                                    </p:anim>
                                    <p:set>
                                      <p:cBhvr>
                                        <p:cTn id="18" dur="1" fill="hold">
                                          <p:stCondLst>
                                            <p:cond delay="199"/>
                                          </p:stCondLst>
                                        </p:cTn>
                                        <p:tgtEl>
                                          <p:spTgt spid="22"/>
                                        </p:tgtEl>
                                        <p:attrNameLst>
                                          <p:attrName>style.visibility</p:attrName>
                                        </p:attrNameLst>
                                      </p:cBhvr>
                                      <p:to>
                                        <p:strVal val="hidden"/>
                                      </p:to>
                                    </p:set>
                                  </p:childTnLst>
                                </p:cTn>
                              </p:par>
                              <p:par>
                                <p:cTn id="19" presetID="2" presetClass="exit" presetSubtype="12" fill="hold" nodeType="withEffect">
                                  <p:stCondLst>
                                    <p:cond delay="0"/>
                                  </p:stCondLst>
                                  <p:childTnLst>
                                    <p:anim calcmode="lin" valueType="num">
                                      <p:cBhvr additive="base">
                                        <p:cTn id="20" dur="200"/>
                                        <p:tgtEl>
                                          <p:spTgt spid="4"/>
                                        </p:tgtEl>
                                        <p:attrNameLst>
                                          <p:attrName>ppt_x</p:attrName>
                                        </p:attrNameLst>
                                      </p:cBhvr>
                                      <p:tavLst>
                                        <p:tav tm="0">
                                          <p:val>
                                            <p:strVal val="ppt_x"/>
                                          </p:val>
                                        </p:tav>
                                        <p:tav tm="100000">
                                          <p:val>
                                            <p:strVal val="0-ppt_w/2"/>
                                          </p:val>
                                        </p:tav>
                                      </p:tavLst>
                                    </p:anim>
                                    <p:anim calcmode="lin" valueType="num">
                                      <p:cBhvr additive="base">
                                        <p:cTn id="21" dur="200"/>
                                        <p:tgtEl>
                                          <p:spTgt spid="4"/>
                                        </p:tgtEl>
                                        <p:attrNameLst>
                                          <p:attrName>ppt_y</p:attrName>
                                        </p:attrNameLst>
                                      </p:cBhvr>
                                      <p:tavLst>
                                        <p:tav tm="0">
                                          <p:val>
                                            <p:strVal val="ppt_y"/>
                                          </p:val>
                                        </p:tav>
                                        <p:tav tm="100000">
                                          <p:val>
                                            <p:strVal val="1+ppt_h/2"/>
                                          </p:val>
                                        </p:tav>
                                      </p:tavLst>
                                    </p:anim>
                                    <p:set>
                                      <p:cBhvr>
                                        <p:cTn id="22" dur="1" fill="hold">
                                          <p:stCondLst>
                                            <p:cond delay="199"/>
                                          </p:stCondLst>
                                        </p:cTn>
                                        <p:tgtEl>
                                          <p:spTgt spid="4"/>
                                        </p:tgtEl>
                                        <p:attrNameLst>
                                          <p:attrName>style.visibility</p:attrName>
                                        </p:attrNameLst>
                                      </p:cBhvr>
                                      <p:to>
                                        <p:strVal val="hidden"/>
                                      </p:to>
                                    </p:set>
                                  </p:childTnLst>
                                </p:cTn>
                              </p:par>
                            </p:childTnLst>
                          </p:cTn>
                        </p:par>
                        <p:par>
                          <p:cTn id="23" fill="hold">
                            <p:stCondLst>
                              <p:cond delay="200"/>
                            </p:stCondLst>
                            <p:childTnLst>
                              <p:par>
                                <p:cTn id="24" presetID="0" presetClass="path" presetSubtype="0" accel="50000" decel="50000" fill="hold" nodeType="afterEffect">
                                  <p:stCondLst>
                                    <p:cond delay="0"/>
                                  </p:stCondLst>
                                  <p:childTnLst>
                                    <p:animMotion origin="layout" path="M -4.16667E-6 -0.00047 C -4.16667E-6 -0.00023 -0.00798 -0.01297 -0.00798 -0.01273 C -0.00329 -0.01528 0.00903 -0.00463 0.0132 -0.00648 C 0.01476 -0.00764 0.01632 -0.00834 0.01806 -0.0088 C 0.02101 -0.00996 0.02431 -0.00996 0.02726 -0.01111 C 0.04237 -0.0088 0.05816 -0.00834 0.07344 -0.00463 C 0.07622 -0.00417 0.07917 -0.00417 0.08264 -0.00301 C 0.08421 -0.00232 0.08594 -0.0007 0.0875 -0.00047 C 0.09202 0.00069 0.09723 0.00116 0.10174 0.00116 C 0.104 0.00231 0.10556 0.00301 0.10799 0.0037 C 0.11112 0.00486 0.11684 0.00833 0.11684 0.00856 C 0.12466 0.02315 0.11841 0.00231 0.12639 0.0125 C 0.12691 0.01412 0.13195 0.00949 0.13282 0.01134 C 0.13316 0.01366 0.14289 0.01828 0.14289 0.02083 C 0.14462 0.02315 0.14271 0.01551 0.14393 0.01828 C 0.14445 0.02014 0.13993 0.01828 0.13993 0.02083 C 0.14566 0.01828 0.14445 0.02361 0.14671 0.01597 C 0.14792 0.01366 0.15226 0.01782 0.15348 0.01597 C 0.15452 0.01481 0.15157 0.02361 0.1533 0.02245 C 0.1625 0.00486 0.14775 0.04074 0.15782 0.02893 C 0.15973 0.02731 0.16007 0.0243 0.16181 0.02315 C 0.16372 0.01828 0.16702 0.01828 0.17101 0.01643 C 0.1783 0.00995 0.17379 0.01296 0.18507 0.00833 C 0.18681 0.00717 0.18855 0.00648 0.19011 0.00602 C 0.19132 0.00486 0.19306 0.00463 0.1948 0.0037 L 0.21094 0.00602 C 0.21841 0.00648 0.22553 0.00648 0.23299 0.00833 C 0.23542 0.00833 0.23716 0.01111 0.23924 0.0125 C 0.24219 0.01435 0.24671 0.01551 0.25053 0.01643 C 0.25348 0.01944 0.25625 0.02315 0.26025 0.025 C 0.26303 0.02616 0.2665 0.02778 0.26928 0.02893 C 0.27153 0.0331 0.27205 0.04028 0.27553 0.04213 C 0.27882 0.04328 0.28212 0.04444 0.28507 0.04629 C 0.28681 0.04375 0.28837 0.04028 0.29011 0.03773 C 0.29132 0.03611 0.29341 0.03541 0.29514 0.0331 C 0.29636 0.03125 0.29636 0.02731 0.29792 0.025 C 0.31337 -0.00047 0.30313 0.01481 0.31389 0.00833 C 0.32553 2.22222E-6 0.31129 0.00648 0.32344 0.00116 C 0.32466 2.22222E-6 0.32553 -0.00232 0.32796 -0.00301 C 0.33178 -0.00301 0.34428 2.22222E-6 0.34896 0.00116 C 0.3507 0.00301 0.35174 0.00486 0.35348 0.00602 C 0.35521 0.00648 0.35747 0.00648 0.35851 0.00833 C 0.37101 0.02546 0.35903 0.01828 0.36928 0.02315 C 0.37101 0.0243 0.37257 0.02731 0.37379 0.02731 C 0.37553 0.02662 0.38056 0.0125 0.38056 0.01273 C 0.38178 0.01065 0.38403 0.01065 0.38559 0.01018 C 0.38855 -0.00301 0.38455 0.00995 0.39358 -0.00047 C 0.40261 -0.01111 0.38941 -0.00417 0.40139 -0.0088 C 0.40191 -0.01111 0.40261 -0.01412 0.40434 -0.01528 C 0.40539 -0.01644 0.40764 -0.01597 0.40868 -0.01759 C 0.41615 -0.02199 0.41094 -0.0213 0.41841 -0.02361 C 0.42344 -0.02547 0.43473 -0.02824 0.43473 -0.02778 C 0.43577 -0.02824 0.45157 -0.02662 0.45521 -0.02361 C 0.45834 -0.0213 0.46129 -0.01829 0.46459 -0.01528 C 0.4665 -0.01412 0.46754 -0.01227 0.4698 -0.01111 C 0.48855 0.00116 0.46459 -0.01482 0.48056 -0.00301 C 0.49462 0.00833 0.48039 -0.00463 0.49184 0.00602 C 0.49584 0.02199 0.48959 0.00301 0.49809 0.01643 C 0.50434 0.02662 0.49393 0.02014 0.50434 0.025 C 0.50434 0.02315 0.50539 0.0206 0.50591 0.01828 C 0.50747 0.01435 0.51094 0.01065 0.51268 0.00602 C 0.51441 -0.00417 0.5132 0.00116 0.51893 -0.0088 C 0.52118 -0.02014 0.51823 -0.01111 0.52518 -0.0213 C 0.52865 -0.02709 0.52865 -0.02963 0.53143 -0.03658 C 0.53247 -0.03843 0.53316 -0.04144 0.53473 -0.04259 C 0.53577 -0.04422 0.53768 -0.04422 0.53872 -0.0456 C 0.5415 -0.05509 0.53872 -0.05093 0.55 -0.05509 C 0.55174 -0.05625 0.55348 -0.05741 0.55487 -0.05741 C 0.56702 -0.05741 0.5783 -0.05741 0.59011 -0.05509 C 0.59184 -0.05509 0.59289 -0.05255 0.59462 -0.05139 C 0.60816 -0.04259 0.59063 -0.05741 0.604 -0.0456 C 0.60521 -0.04259 0.60469 -0.04028 0.60573 -0.03843 C 0.61441 -0.02709 0.60816 -0.04722 0.61268 -0.03009 C 0.61389 -0.03079 0.61615 -0.03079 0.61719 -0.03241 C 0.61823 -0.0338 0.61789 -0.03658 0.61893 -0.03843 C 0.61945 -0.04074 0.62066 -0.04259 0.62171 -0.0456 C 0.62292 -0.04954 0.62396 -0.05486 0.62674 -0.05741 C 0.62796 -0.05903 0.629 -0.05903 0.63143 -0.05972 C 0.63403 -0.06435 0.63542 -0.06922 0.63872 -0.07222 C 0.64063 -0.07384 0.64219 -0.07384 0.64375 -0.07454 C 0.64497 -0.07755 0.64375 -0.0794 0.64584 -0.08148 C 0.65053 -0.08565 0.66303 -0.08681 0.66806 -0.08681 C 0.67257 -0.08681 0.67709 -0.08681 0.68212 -0.08519 C 0.68334 -0.08519 0.68507 -0.08334 0.68681 -0.08334 C 0.68889 -0.08218 0.69132 -0.08172 0.69358 -0.08148 C 0.69636 -0.07986 0.70313 -0.07755 0.70313 -0.07639 C 0.70469 -0.07384 0.70539 -0.07037 0.70764 -0.06806 C 0.71042 -0.06574 0.71719 -0.06435 0.71719 -0.06389 C 0.71945 -0.06459 0.7224 -0.06505 0.725 -0.06621 C 0.72691 -0.0669 0.72796 -0.06968 0.72969 -0.07037 C 0.73803 -0.07523 0.7375 -0.07454 0.74445 -0.07454 " pathEditMode="relative" rAng="0" ptsTypes="AAAAAAAAAAAAAAAAAAAAAAAAAAAAAAAAAAAAAAAAAAAAAAAAAAAAAAAAAAAAAAAAAAAAAAAAAAAAAAAAAAAAAAAAAAA">
                                      <p:cBhvr>
                                        <p:cTn id="25" dur="2000" fill="hold"/>
                                        <p:tgtEl>
                                          <p:spTgt spid="25"/>
                                        </p:tgtEl>
                                        <p:attrNameLst>
                                          <p:attrName>ppt_x</p:attrName>
                                          <p:attrName>ppt_y</p:attrName>
                                        </p:attrNameLst>
                                      </p:cBhvr>
                                      <p:rCtr x="36823" y="-1991"/>
                                    </p:animMotion>
                                  </p:childTnLst>
                                </p:cTn>
                              </p:par>
                            </p:childTnLst>
                          </p:cTn>
                        </p:par>
                        <p:par>
                          <p:cTn id="26" fill="hold">
                            <p:stCondLst>
                              <p:cond delay="2200"/>
                            </p:stCondLst>
                            <p:childTnLst>
                              <p:par>
                                <p:cTn id="27" presetID="45"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2000"/>
                                        <p:tgtEl>
                                          <p:spTgt spid="27"/>
                                        </p:tgtEl>
                                      </p:cBhvr>
                                    </p:animEffect>
                                    <p:anim calcmode="lin" valueType="num">
                                      <p:cBhvr>
                                        <p:cTn id="30" dur="2000" fill="hold"/>
                                        <p:tgtEl>
                                          <p:spTgt spid="27"/>
                                        </p:tgtEl>
                                        <p:attrNameLst>
                                          <p:attrName>ppt_w</p:attrName>
                                        </p:attrNameLst>
                                      </p:cBhvr>
                                      <p:tavLst>
                                        <p:tav tm="0" fmla="#ppt_w*sin(2.5*pi*$)">
                                          <p:val>
                                            <p:fltVal val="0"/>
                                          </p:val>
                                        </p:tav>
                                        <p:tav tm="100000">
                                          <p:val>
                                            <p:fltVal val="1"/>
                                          </p:val>
                                        </p:tav>
                                      </p:tavLst>
                                    </p:anim>
                                    <p:anim calcmode="lin" valueType="num">
                                      <p:cBhvr>
                                        <p:cTn id="31" dur="2000" fill="hold"/>
                                        <p:tgtEl>
                                          <p:spTgt spid="27"/>
                                        </p:tgtEl>
                                        <p:attrNameLst>
                                          <p:attrName>ppt_h</p:attrName>
                                        </p:attrNameLst>
                                      </p:cBhvr>
                                      <p:tavLst>
                                        <p:tav tm="0">
                                          <p:val>
                                            <p:strVal val="#ppt_h"/>
                                          </p:val>
                                        </p:tav>
                                        <p:tav tm="100000">
                                          <p:val>
                                            <p:strVal val="#ppt_h"/>
                                          </p:val>
                                        </p:tav>
                                      </p:tavLst>
                                    </p:anim>
                                  </p:childTnLst>
                                </p:cTn>
                              </p:par>
                              <p:par>
                                <p:cTn id="32" presetID="0" presetClass="path" presetSubtype="0" accel="50000" decel="50000" fill="hold" nodeType="withEffect">
                                  <p:stCondLst>
                                    <p:cond delay="0"/>
                                  </p:stCondLst>
                                  <p:childTnLst>
                                    <p:animMotion origin="layout" path="M 0.74445 -0.07454 L 0.74445 -0.07454 L 0.80938 -0.07662 C 0.81945 -0.07708 0.83004 -0.07454 0.83959 -0.0787 C 0.8422 -0.07986 0.83855 -0.08588 0.83803 -0.08935 C 0.83734 -0.09259 0.8356 -0.1 0.83317 -0.10208 C 0.83143 -0.1037 0.829 -0.10347 0.82692 -0.10417 C 0.82588 -0.10625 0.82553 -0.10949 0.82362 -0.11042 C 0.81876 -0.11319 0.80782 -0.11481 0.80782 -0.11481 C 0.79098 -0.12361 0.80886 -0.11481 0.79202 -0.12106 C 0.78872 -0.12222 0.78577 -0.12431 0.78247 -0.12523 C 0.78039 -0.12593 0.77813 -0.12662 0.77605 -0.12731 C 0.77293 -0.1287 0.7698 -0.13056 0.76668 -0.13171 C 0.76442 -0.13241 0.76234 -0.13287 0.76025 -0.1338 C 0.75713 -0.13495 0.754 -0.13657 0.7507 -0.13796 C 0.74914 -0.13866 0.7474 -0.13889 0.74602 -0.14005 C 0.73977 -0.1456 0.74306 -0.14352 0.73647 -0.14653 C 0.73699 -0.15 0.73647 -0.15417 0.73803 -0.15694 C 0.74046 -0.16111 0.74393 -0.16389 0.74758 -0.16551 L 0.75713 -0.16968 C 0.75869 -0.17037 0.76025 -0.17153 0.76181 -0.17176 C 0.76494 -0.17245 0.76824 -0.17315 0.77136 -0.17384 C 0.77675 -0.17523 0.78195 -0.17685 0.78716 -0.17824 C 0.79046 -0.17893 0.79359 -0.17963 0.79671 -0.18032 C 0.80556 -0.18426 0.79984 -0.18194 0.81425 -0.18657 C 0.81633 -0.18727 0.81859 -0.18773 0.8205 -0.18866 C 0.8231 -0.19005 0.8257 -0.1919 0.82848 -0.19306 C 0.83161 -0.19421 0.83473 -0.19444 0.83803 -0.19514 C 0.83994 -0.1956 0.84984 -0.19815 0.85227 -0.19931 C 0.85452 -0.20046 0.85643 -0.20208 0.85852 -0.20347 C 0.858 -0.20579 0.85817 -0.20833 0.85695 -0.20995 C 0.85591 -0.21157 0.85383 -0.21134 0.85227 -0.21204 C 0.84029 -0.21806 0.84845 -0.21505 0.83647 -0.21829 C 0.81268 -0.23194 0.83994 -0.21759 0.80626 -0.22893 C 0.80418 -0.22963 0.80192 -0.23032 0.79984 -0.23102 C 0.79671 -0.23241 0.79376 -0.23449 0.79046 -0.23518 C 0.78577 -0.23657 0.78091 -0.23704 0.77605 -0.2375 C 0.75609 -0.23866 0.73595 -0.23889 0.71581 -0.23958 C 0.71077 -0.24954 0.71338 -0.24352 0.70956 -0.25856 L 0.708 -0.26481 L 0.70643 -0.2713 C 0.70695 -0.27755 0.70539 -0.28472 0.708 -0.29028 C 0.70938 -0.29329 0.7132 -0.29167 0.71581 -0.29236 C 0.73143 -0.29699 0.71216 -0.29352 0.74289 -0.29653 C 0.74567 -0.29653 0.78334 -0.29398 0.79046 -0.29236 C 0.79376 -0.29167 0.79671 -0.28958 0.79984 -0.28819 C 0.80591 -0.28542 0.81268 -0.28681 0.81893 -0.28611 C 0.82431 -0.28472 0.82952 -0.2831 0.83473 -0.28194 C 0.85556 -0.27731 0.84775 -0.28032 0.85852 -0.27546 C 0.85973 -0.27338 0.86164 -0.27176 0.86181 -0.26921 C 0.86216 -0.26273 0.86164 -0.25625 0.86025 -0.25 C 0.85956 -0.24722 0.85713 -0.2456 0.85539 -0.24375 C 0.854 -0.24213 0.85227 -0.24097 0.8507 -0.23958 C 0.84845 -0.2375 0.84671 -0.23472 0.84428 -0.2331 C 0.84133 -0.23125 0.83803 -0.23009 0.83473 -0.22893 C 0.80921 -0.22037 0.8349 -0.22824 0.80938 -0.22268 C 0.79359 -0.21898 0.81477 -0.22199 0.79359 -0.2162 C 0.78925 -0.21505 0.77952 -0.21296 0.77605 -0.20995 C 0.77449 -0.20856 0.7731 -0.20648 0.77136 -0.20579 C 0.76876 -0.2044 0.76598 -0.2044 0.76338 -0.20347 C 0.76025 -0.20231 0.75713 -0.20069 0.754 -0.19931 L 0.74914 -0.19722 L 0.74445 -0.19514 C 0.74341 -0.19306 0.7415 -0.1912 0.74115 -0.18866 C 0.74029 -0.17824 0.74254 -0.17546 0.74758 -0.16968 C 0.74966 -0.16736 0.75157 -0.16481 0.754 -0.16343 C 0.75643 -0.16181 0.75921 -0.16204 0.76181 -0.16134 C 0.78195 -0.15532 0.75227 -0.16343 0.77605 -0.15694 C 0.77883 -0.15486 0.78126 -0.15208 0.78404 -0.15069 C 0.78664 -0.14931 0.78942 -0.14954 0.79202 -0.14861 C 0.79515 -0.14745 0.79827 -0.1456 0.80157 -0.14421 C 0.80574 -0.14282 0.81425 -0.14005 0.81425 -0.14005 C 0.82536 -0.13264 0.81633 -0.1375 0.83317 -0.1338 C 0.83855 -0.13264 0.84914 -0.12963 0.84914 -0.12963 C 0.84862 -0.12731 0.84862 -0.12477 0.84758 -0.12315 C 0.83942 -0.11227 0.83612 -0.11435 0.82536 -0.1125 C 0.82362 -0.11111 0.8224 -0.10903 0.8205 -0.10833 C 0.81702 -0.10694 0.81303 -0.10718 0.80938 -0.10625 C 0.80782 -0.10579 0.80626 -0.10486 0.8047 -0.10417 C 0.79098 -0.0919 0.80834 -0.10648 0.79515 -0.09768 C 0.78282 -0.08958 0.79758 -0.09676 0.7856 -0.09143 C 0.78352 -0.08935 0.78143 -0.08704 0.77935 -0.08518 C 0.77779 -0.08356 0.77518 -0.08333 0.77449 -0.08079 C 0.77397 -0.0787 0.77484 -0.07569 0.77605 -0.07454 C 0.77883 -0.07199 0.78247 -0.07176 0.7856 -0.07037 C 0.79706 -0.06528 0.78282 -0.0713 0.79671 -0.06597 C 0.81268 -0.05995 0.78803 -0.06852 0.80782 -0.06181 C 0.79428 -0.05579 0.81598 -0.06505 0.79359 -0.05764 C 0.79029 -0.05648 0.78404 -0.05324 0.78404 -0.05324 C 0.78039 -0.05417 0.77657 -0.0544 0.77293 -0.05556 C 0.76963 -0.05648 0.76338 -0.05972 0.76338 -0.05972 C 0.76025 -0.0625 0.75747 -0.06667 0.754 -0.06806 C 0.7481 -0.07083 0.7507 -0.06921 0.74445 -0.07454 Z " pathEditMode="relative" ptsTypes="AAAAAAAAAAAAAAAAAAAAAAAAAAAAAAAAAAAAAAAAAAAAAAAAAAAAAAAAAAAAAAAAAAAAAAAAAAAAAAAAAAAAAAAAAAAAA">
                                      <p:cBhvr>
                                        <p:cTn id="33" dur="2000" fill="hold"/>
                                        <p:tgtEl>
                                          <p:spTgt spid="25"/>
                                        </p:tgtEl>
                                        <p:attrNameLst>
                                          <p:attrName>ppt_x</p:attrName>
                                          <p:attrName>ppt_y</p:attrName>
                                        </p:attrNameLst>
                                      </p:cBhvr>
                                    </p:animMotion>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26" presetClass="emph" presetSubtype="0" fill="hold" nodeType="withEffect">
                                  <p:stCondLst>
                                    <p:cond delay="0"/>
                                  </p:stCondLst>
                                  <p:childTnLst>
                                    <p:animEffect transition="out" filter="fade">
                                      <p:cBhvr>
                                        <p:cTn id="38" dur="2200" tmFilter="0, 0; .2, .5; .8, .5; 1, 0"/>
                                        <p:tgtEl>
                                          <p:spTgt spid="27"/>
                                        </p:tgtEl>
                                      </p:cBhvr>
                                    </p:animEffect>
                                    <p:animScale>
                                      <p:cBhvr>
                                        <p:cTn id="39" dur="1100" autoRev="1" fill="hold"/>
                                        <p:tgtEl>
                                          <p:spTgt spid="27"/>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27"/>
                                        </p:tgtEl>
                                      </p:cBhvr>
                                    </p:animEffect>
                                    <p:animScale>
                                      <p:cBhvr>
                                        <p:cTn id="42" dur="250" autoRev="1" fill="hold"/>
                                        <p:tgtEl>
                                          <p:spTgt spid="27"/>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27"/>
                                        </p:tgtEl>
                                      </p:cBhvr>
                                    </p:animEffect>
                                    <p:animScale>
                                      <p:cBhvr>
                                        <p:cTn id="45" dur="250" autoRev="1" fill="hold"/>
                                        <p:tgtEl>
                                          <p:spTgt spid="27"/>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27"/>
                                        </p:tgtEl>
                                      </p:cBhvr>
                                    </p:animEffect>
                                    <p:animScale>
                                      <p:cBhvr>
                                        <p:cTn id="48" dur="250" autoRev="1" fill="hold"/>
                                        <p:tgtEl>
                                          <p:spTgt spid="27"/>
                                        </p:tgtEl>
                                      </p:cBhvr>
                                      <p:by x="105000" y="105000"/>
                                    </p:animScale>
                                  </p:childTnLst>
                                </p:cTn>
                              </p:par>
                              <p:par>
                                <p:cTn id="49" presetID="26" presetClass="emph" presetSubtype="0" fill="hold" nodeType="withEffect">
                                  <p:stCondLst>
                                    <p:cond delay="0"/>
                                  </p:stCondLst>
                                  <p:childTnLst>
                                    <p:animEffect transition="out" filter="fade">
                                      <p:cBhvr>
                                        <p:cTn id="50" dur="500" tmFilter="0, 0; .2, .5; .8, .5; 1, 0"/>
                                        <p:tgtEl>
                                          <p:spTgt spid="27"/>
                                        </p:tgtEl>
                                      </p:cBhvr>
                                    </p:animEffect>
                                    <p:animScale>
                                      <p:cBhvr>
                                        <p:cTn id="51" dur="250" autoRev="1" fill="hold"/>
                                        <p:tgtEl>
                                          <p:spTgt spid="27"/>
                                        </p:tgtEl>
                                      </p:cBhvr>
                                      <p:by x="105000" y="105000"/>
                                    </p:animScale>
                                  </p:childTnLst>
                                </p:cTn>
                              </p:par>
                              <p:par>
                                <p:cTn id="52" presetID="45" presetClass="exit" presetSubtype="0" fill="hold" nodeType="withEffect">
                                  <p:stCondLst>
                                    <p:cond delay="0"/>
                                  </p:stCondLst>
                                  <p:childTnLst>
                                    <p:animEffect transition="out" filter="fade">
                                      <p:cBhvr>
                                        <p:cTn id="53" dur="2000"/>
                                        <p:tgtEl>
                                          <p:spTgt spid="27"/>
                                        </p:tgtEl>
                                      </p:cBhvr>
                                    </p:animEffect>
                                    <p:anim calcmode="lin" valueType="num">
                                      <p:cBhvr>
                                        <p:cTn id="54" dur="20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5" dur="2000"/>
                                        <p:tgtEl>
                                          <p:spTgt spid="27"/>
                                        </p:tgtEl>
                                        <p:attrNameLst>
                                          <p:attrName>ppt_h</p:attrName>
                                        </p:attrNameLst>
                                      </p:cBhvr>
                                      <p:tavLst>
                                        <p:tav tm="0">
                                          <p:val>
                                            <p:strVal val="ppt_h"/>
                                          </p:val>
                                        </p:tav>
                                        <p:tav tm="100000">
                                          <p:val>
                                            <p:strVal val="ppt_h"/>
                                          </p:val>
                                        </p:tav>
                                      </p:tavLst>
                                    </p:anim>
                                    <p:set>
                                      <p:cBhvr>
                                        <p:cTn id="56"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Sediment</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90600"/>
            <a:ext cx="9144000" cy="4724400"/>
          </a:xfrm>
          <a:prstGeom prst="rect">
            <a:avLst/>
          </a:prstGeom>
        </p:spPr>
      </p:pic>
      <p:sp>
        <p:nvSpPr>
          <p:cNvPr id="6" name="Freeform 5"/>
          <p:cNvSpPr/>
          <p:nvPr/>
        </p:nvSpPr>
        <p:spPr>
          <a:xfrm>
            <a:off x="4125490" y="2900415"/>
            <a:ext cx="3331419" cy="984232"/>
          </a:xfrm>
          <a:custGeom>
            <a:avLst/>
            <a:gdLst>
              <a:gd name="connsiteX0" fmla="*/ 3322166 w 3331419"/>
              <a:gd name="connsiteY0" fmla="*/ 37667 h 984232"/>
              <a:gd name="connsiteX1" fmla="*/ 3312976 w 3331419"/>
              <a:gd name="connsiteY1" fmla="*/ 14692 h 984232"/>
              <a:gd name="connsiteX2" fmla="*/ 3317571 w 3331419"/>
              <a:gd name="connsiteY2" fmla="*/ 907 h 984232"/>
              <a:gd name="connsiteX3" fmla="*/ 3234862 w 3331419"/>
              <a:gd name="connsiteY3" fmla="*/ 5502 h 984232"/>
              <a:gd name="connsiteX4" fmla="*/ 3221077 w 3331419"/>
              <a:gd name="connsiteY4" fmla="*/ 14692 h 984232"/>
              <a:gd name="connsiteX5" fmla="*/ 3161342 w 3331419"/>
              <a:gd name="connsiteY5" fmla="*/ 28477 h 984232"/>
              <a:gd name="connsiteX6" fmla="*/ 3129177 w 3331419"/>
              <a:gd name="connsiteY6" fmla="*/ 42262 h 984232"/>
              <a:gd name="connsiteX7" fmla="*/ 3106203 w 3331419"/>
              <a:gd name="connsiteY7" fmla="*/ 46857 h 984232"/>
              <a:gd name="connsiteX8" fmla="*/ 3092418 w 3331419"/>
              <a:gd name="connsiteY8" fmla="*/ 56047 h 984232"/>
              <a:gd name="connsiteX9" fmla="*/ 3051063 w 3331419"/>
              <a:gd name="connsiteY9" fmla="*/ 65237 h 984232"/>
              <a:gd name="connsiteX10" fmla="*/ 3018898 w 3331419"/>
              <a:gd name="connsiteY10" fmla="*/ 69832 h 984232"/>
              <a:gd name="connsiteX11" fmla="*/ 2991328 w 3331419"/>
              <a:gd name="connsiteY11" fmla="*/ 65237 h 984232"/>
              <a:gd name="connsiteX12" fmla="*/ 2982138 w 3331419"/>
              <a:gd name="connsiteY12" fmla="*/ 79022 h 984232"/>
              <a:gd name="connsiteX13" fmla="*/ 2968353 w 3331419"/>
              <a:gd name="connsiteY13" fmla="*/ 88212 h 984232"/>
              <a:gd name="connsiteX14" fmla="*/ 2949973 w 3331419"/>
              <a:gd name="connsiteY14" fmla="*/ 101997 h 984232"/>
              <a:gd name="connsiteX15" fmla="*/ 2922404 w 3331419"/>
              <a:gd name="connsiteY15" fmla="*/ 97402 h 984232"/>
              <a:gd name="connsiteX16" fmla="*/ 2904024 w 3331419"/>
              <a:gd name="connsiteY16" fmla="*/ 88212 h 984232"/>
              <a:gd name="connsiteX17" fmla="*/ 2885644 w 3331419"/>
              <a:gd name="connsiteY17" fmla="*/ 83617 h 984232"/>
              <a:gd name="connsiteX18" fmla="*/ 2848884 w 3331419"/>
              <a:gd name="connsiteY18" fmla="*/ 92807 h 984232"/>
              <a:gd name="connsiteX19" fmla="*/ 2821314 w 3331419"/>
              <a:gd name="connsiteY19" fmla="*/ 106592 h 984232"/>
              <a:gd name="connsiteX20" fmla="*/ 2747794 w 3331419"/>
              <a:gd name="connsiteY20" fmla="*/ 111187 h 984232"/>
              <a:gd name="connsiteX21" fmla="*/ 2734010 w 3331419"/>
              <a:gd name="connsiteY21" fmla="*/ 124972 h 984232"/>
              <a:gd name="connsiteX22" fmla="*/ 2706440 w 3331419"/>
              <a:gd name="connsiteY22" fmla="*/ 143351 h 984232"/>
              <a:gd name="connsiteX23" fmla="*/ 2701845 w 3331419"/>
              <a:gd name="connsiteY23" fmla="*/ 161731 h 984232"/>
              <a:gd name="connsiteX24" fmla="*/ 2688060 w 3331419"/>
              <a:gd name="connsiteY24" fmla="*/ 166326 h 984232"/>
              <a:gd name="connsiteX25" fmla="*/ 2674275 w 3331419"/>
              <a:gd name="connsiteY25" fmla="*/ 175516 h 984232"/>
              <a:gd name="connsiteX26" fmla="*/ 2614540 w 3331419"/>
              <a:gd name="connsiteY26" fmla="*/ 170921 h 984232"/>
              <a:gd name="connsiteX27" fmla="*/ 2577780 w 3331419"/>
              <a:gd name="connsiteY27" fmla="*/ 166326 h 984232"/>
              <a:gd name="connsiteX28" fmla="*/ 2490476 w 3331419"/>
              <a:gd name="connsiteY28" fmla="*/ 166326 h 984232"/>
              <a:gd name="connsiteX29" fmla="*/ 2462906 w 3331419"/>
              <a:gd name="connsiteY29" fmla="*/ 193896 h 984232"/>
              <a:gd name="connsiteX30" fmla="*/ 2444526 w 3331419"/>
              <a:gd name="connsiteY30" fmla="*/ 198491 h 984232"/>
              <a:gd name="connsiteX31" fmla="*/ 2416956 w 3331419"/>
              <a:gd name="connsiteY31" fmla="*/ 193896 h 984232"/>
              <a:gd name="connsiteX32" fmla="*/ 2403171 w 3331419"/>
              <a:gd name="connsiteY32" fmla="*/ 189301 h 984232"/>
              <a:gd name="connsiteX33" fmla="*/ 2375602 w 3331419"/>
              <a:gd name="connsiteY33" fmla="*/ 184706 h 984232"/>
              <a:gd name="connsiteX34" fmla="*/ 2315867 w 3331419"/>
              <a:gd name="connsiteY34" fmla="*/ 193896 h 984232"/>
              <a:gd name="connsiteX35" fmla="*/ 2288297 w 3331419"/>
              <a:gd name="connsiteY35" fmla="*/ 207681 h 984232"/>
              <a:gd name="connsiteX36" fmla="*/ 2269917 w 3331419"/>
              <a:gd name="connsiteY36" fmla="*/ 212276 h 984232"/>
              <a:gd name="connsiteX37" fmla="*/ 2242347 w 3331419"/>
              <a:gd name="connsiteY37" fmla="*/ 235251 h 984232"/>
              <a:gd name="connsiteX38" fmla="*/ 2223967 w 3331419"/>
              <a:gd name="connsiteY38" fmla="*/ 239846 h 984232"/>
              <a:gd name="connsiteX39" fmla="*/ 2191803 w 3331419"/>
              <a:gd name="connsiteY39" fmla="*/ 235251 h 984232"/>
              <a:gd name="connsiteX40" fmla="*/ 2178018 w 3331419"/>
              <a:gd name="connsiteY40" fmla="*/ 226061 h 984232"/>
              <a:gd name="connsiteX41" fmla="*/ 2173423 w 3331419"/>
              <a:gd name="connsiteY41" fmla="*/ 239846 h 984232"/>
              <a:gd name="connsiteX42" fmla="*/ 2159638 w 3331419"/>
              <a:gd name="connsiteY42" fmla="*/ 253631 h 984232"/>
              <a:gd name="connsiteX43" fmla="*/ 2145853 w 3331419"/>
              <a:gd name="connsiteY43" fmla="*/ 258226 h 984232"/>
              <a:gd name="connsiteX44" fmla="*/ 2118283 w 3331419"/>
              <a:gd name="connsiteY44" fmla="*/ 272011 h 984232"/>
              <a:gd name="connsiteX45" fmla="*/ 2076928 w 3331419"/>
              <a:gd name="connsiteY45" fmla="*/ 294986 h 984232"/>
              <a:gd name="connsiteX46" fmla="*/ 2063143 w 3331419"/>
              <a:gd name="connsiteY46" fmla="*/ 299581 h 984232"/>
              <a:gd name="connsiteX47" fmla="*/ 2049358 w 3331419"/>
              <a:gd name="connsiteY47" fmla="*/ 304176 h 984232"/>
              <a:gd name="connsiteX48" fmla="*/ 2017193 w 3331419"/>
              <a:gd name="connsiteY48" fmla="*/ 327150 h 984232"/>
              <a:gd name="connsiteX49" fmla="*/ 1998814 w 3331419"/>
              <a:gd name="connsiteY49" fmla="*/ 331745 h 984232"/>
              <a:gd name="connsiteX50" fmla="*/ 1980434 w 3331419"/>
              <a:gd name="connsiteY50" fmla="*/ 340935 h 984232"/>
              <a:gd name="connsiteX51" fmla="*/ 1966649 w 3331419"/>
              <a:gd name="connsiteY51" fmla="*/ 345530 h 984232"/>
              <a:gd name="connsiteX52" fmla="*/ 1939079 w 3331419"/>
              <a:gd name="connsiteY52" fmla="*/ 359315 h 984232"/>
              <a:gd name="connsiteX53" fmla="*/ 1906914 w 3331419"/>
              <a:gd name="connsiteY53" fmla="*/ 377695 h 984232"/>
              <a:gd name="connsiteX54" fmla="*/ 1879344 w 3331419"/>
              <a:gd name="connsiteY54" fmla="*/ 400670 h 984232"/>
              <a:gd name="connsiteX55" fmla="*/ 1851774 w 3331419"/>
              <a:gd name="connsiteY55" fmla="*/ 409860 h 984232"/>
              <a:gd name="connsiteX56" fmla="*/ 1833394 w 3331419"/>
              <a:gd name="connsiteY56" fmla="*/ 405265 h 984232"/>
              <a:gd name="connsiteX57" fmla="*/ 1819610 w 3331419"/>
              <a:gd name="connsiteY57" fmla="*/ 396075 h 984232"/>
              <a:gd name="connsiteX58" fmla="*/ 1787445 w 3331419"/>
              <a:gd name="connsiteY58" fmla="*/ 382290 h 984232"/>
              <a:gd name="connsiteX59" fmla="*/ 1773660 w 3331419"/>
              <a:gd name="connsiteY59" fmla="*/ 391480 h 984232"/>
              <a:gd name="connsiteX60" fmla="*/ 1759875 w 3331419"/>
              <a:gd name="connsiteY60" fmla="*/ 396075 h 984232"/>
              <a:gd name="connsiteX61" fmla="*/ 1732305 w 3331419"/>
              <a:gd name="connsiteY61" fmla="*/ 414455 h 984232"/>
              <a:gd name="connsiteX62" fmla="*/ 1718520 w 3331419"/>
              <a:gd name="connsiteY62" fmla="*/ 423645 h 984232"/>
              <a:gd name="connsiteX63" fmla="*/ 1704735 w 3331419"/>
              <a:gd name="connsiteY63" fmla="*/ 396075 h 984232"/>
              <a:gd name="connsiteX64" fmla="*/ 1700140 w 3331419"/>
              <a:gd name="connsiteY64" fmla="*/ 382290 h 984232"/>
              <a:gd name="connsiteX65" fmla="*/ 1686355 w 3331419"/>
              <a:gd name="connsiteY65" fmla="*/ 377695 h 984232"/>
              <a:gd name="connsiteX66" fmla="*/ 1672570 w 3331419"/>
              <a:gd name="connsiteY66" fmla="*/ 382290 h 984232"/>
              <a:gd name="connsiteX67" fmla="*/ 1663380 w 3331419"/>
              <a:gd name="connsiteY67" fmla="*/ 396075 h 984232"/>
              <a:gd name="connsiteX68" fmla="*/ 1645001 w 3331419"/>
              <a:gd name="connsiteY68" fmla="*/ 432835 h 984232"/>
              <a:gd name="connsiteX69" fmla="*/ 1635811 w 3331419"/>
              <a:gd name="connsiteY69" fmla="*/ 446620 h 984232"/>
              <a:gd name="connsiteX70" fmla="*/ 1608241 w 3331419"/>
              <a:gd name="connsiteY70" fmla="*/ 465000 h 984232"/>
              <a:gd name="connsiteX71" fmla="*/ 1594456 w 3331419"/>
              <a:gd name="connsiteY71" fmla="*/ 474190 h 984232"/>
              <a:gd name="connsiteX72" fmla="*/ 1534721 w 3331419"/>
              <a:gd name="connsiteY72" fmla="*/ 460405 h 984232"/>
              <a:gd name="connsiteX73" fmla="*/ 1520936 w 3331419"/>
              <a:gd name="connsiteY73" fmla="*/ 455810 h 984232"/>
              <a:gd name="connsiteX74" fmla="*/ 1507151 w 3331419"/>
              <a:gd name="connsiteY74" fmla="*/ 451215 h 984232"/>
              <a:gd name="connsiteX75" fmla="*/ 1493366 w 3331419"/>
              <a:gd name="connsiteY75" fmla="*/ 460405 h 984232"/>
              <a:gd name="connsiteX76" fmla="*/ 1479581 w 3331419"/>
              <a:gd name="connsiteY76" fmla="*/ 487975 h 984232"/>
              <a:gd name="connsiteX77" fmla="*/ 1378492 w 3331419"/>
              <a:gd name="connsiteY77" fmla="*/ 501759 h 984232"/>
              <a:gd name="connsiteX78" fmla="*/ 1346327 w 3331419"/>
              <a:gd name="connsiteY78" fmla="*/ 520139 h 984232"/>
              <a:gd name="connsiteX79" fmla="*/ 1323352 w 3331419"/>
              <a:gd name="connsiteY79" fmla="*/ 552304 h 984232"/>
              <a:gd name="connsiteX80" fmla="*/ 1309567 w 3331419"/>
              <a:gd name="connsiteY80" fmla="*/ 556899 h 984232"/>
              <a:gd name="connsiteX81" fmla="*/ 1295782 w 3331419"/>
              <a:gd name="connsiteY81" fmla="*/ 566089 h 984232"/>
              <a:gd name="connsiteX82" fmla="*/ 1203883 w 3331419"/>
              <a:gd name="connsiteY82" fmla="*/ 570684 h 984232"/>
              <a:gd name="connsiteX83" fmla="*/ 1176313 w 3331419"/>
              <a:gd name="connsiteY83" fmla="*/ 584469 h 984232"/>
              <a:gd name="connsiteX84" fmla="*/ 1162528 w 3331419"/>
              <a:gd name="connsiteY84" fmla="*/ 589064 h 984232"/>
              <a:gd name="connsiteX85" fmla="*/ 1148743 w 3331419"/>
              <a:gd name="connsiteY85" fmla="*/ 598254 h 984232"/>
              <a:gd name="connsiteX86" fmla="*/ 1084414 w 3331419"/>
              <a:gd name="connsiteY86" fmla="*/ 602849 h 984232"/>
              <a:gd name="connsiteX87" fmla="*/ 1020084 w 3331419"/>
              <a:gd name="connsiteY87" fmla="*/ 598254 h 984232"/>
              <a:gd name="connsiteX88" fmla="*/ 905210 w 3331419"/>
              <a:gd name="connsiteY88" fmla="*/ 607444 h 984232"/>
              <a:gd name="connsiteX89" fmla="*/ 863855 w 3331419"/>
              <a:gd name="connsiteY89" fmla="*/ 630419 h 984232"/>
              <a:gd name="connsiteX90" fmla="*/ 854665 w 3331419"/>
              <a:gd name="connsiteY90" fmla="*/ 644204 h 984232"/>
              <a:gd name="connsiteX91" fmla="*/ 827095 w 3331419"/>
              <a:gd name="connsiteY91" fmla="*/ 662584 h 984232"/>
              <a:gd name="connsiteX92" fmla="*/ 813310 w 3331419"/>
              <a:gd name="connsiteY92" fmla="*/ 671774 h 984232"/>
              <a:gd name="connsiteX93" fmla="*/ 799525 w 3331419"/>
              <a:gd name="connsiteY93" fmla="*/ 680963 h 984232"/>
              <a:gd name="connsiteX94" fmla="*/ 771955 w 3331419"/>
              <a:gd name="connsiteY94" fmla="*/ 694748 h 984232"/>
              <a:gd name="connsiteX95" fmla="*/ 735195 w 3331419"/>
              <a:gd name="connsiteY95" fmla="*/ 736103 h 984232"/>
              <a:gd name="connsiteX96" fmla="*/ 721411 w 3331419"/>
              <a:gd name="connsiteY96" fmla="*/ 740698 h 984232"/>
              <a:gd name="connsiteX97" fmla="*/ 689246 w 3331419"/>
              <a:gd name="connsiteY97" fmla="*/ 754483 h 984232"/>
              <a:gd name="connsiteX98" fmla="*/ 647891 w 3331419"/>
              <a:gd name="connsiteY98" fmla="*/ 777458 h 984232"/>
              <a:gd name="connsiteX99" fmla="*/ 638701 w 3331419"/>
              <a:gd name="connsiteY99" fmla="*/ 791243 h 984232"/>
              <a:gd name="connsiteX100" fmla="*/ 555991 w 3331419"/>
              <a:gd name="connsiteY100" fmla="*/ 791243 h 984232"/>
              <a:gd name="connsiteX101" fmla="*/ 555991 w 3331419"/>
              <a:gd name="connsiteY101" fmla="*/ 795838 h 984232"/>
              <a:gd name="connsiteX102" fmla="*/ 569776 w 3331419"/>
              <a:gd name="connsiteY102" fmla="*/ 800433 h 984232"/>
              <a:gd name="connsiteX103" fmla="*/ 588156 w 3331419"/>
              <a:gd name="connsiteY103" fmla="*/ 795838 h 984232"/>
              <a:gd name="connsiteX104" fmla="*/ 611131 w 3331419"/>
              <a:gd name="connsiteY104" fmla="*/ 777458 h 984232"/>
              <a:gd name="connsiteX105" fmla="*/ 624916 w 3331419"/>
              <a:gd name="connsiteY105" fmla="*/ 782053 h 984232"/>
              <a:gd name="connsiteX106" fmla="*/ 560586 w 3331419"/>
              <a:gd name="connsiteY106" fmla="*/ 772863 h 984232"/>
              <a:gd name="connsiteX107" fmla="*/ 533017 w 3331419"/>
              <a:gd name="connsiteY107" fmla="*/ 782053 h 984232"/>
              <a:gd name="connsiteX108" fmla="*/ 500852 w 3331419"/>
              <a:gd name="connsiteY108" fmla="*/ 809623 h 984232"/>
              <a:gd name="connsiteX109" fmla="*/ 491662 w 3331419"/>
              <a:gd name="connsiteY109" fmla="*/ 823408 h 984232"/>
              <a:gd name="connsiteX110" fmla="*/ 500852 w 3331419"/>
              <a:gd name="connsiteY110" fmla="*/ 786648 h 984232"/>
              <a:gd name="connsiteX111" fmla="*/ 514637 w 3331419"/>
              <a:gd name="connsiteY111" fmla="*/ 791243 h 984232"/>
              <a:gd name="connsiteX112" fmla="*/ 496257 w 3331419"/>
              <a:gd name="connsiteY112" fmla="*/ 795838 h 984232"/>
              <a:gd name="connsiteX113" fmla="*/ 482472 w 3331419"/>
              <a:gd name="connsiteY113" fmla="*/ 800433 h 984232"/>
              <a:gd name="connsiteX114" fmla="*/ 436522 w 3331419"/>
              <a:gd name="connsiteY114" fmla="*/ 809623 h 984232"/>
              <a:gd name="connsiteX115" fmla="*/ 418142 w 3331419"/>
              <a:gd name="connsiteY115" fmla="*/ 818813 h 984232"/>
              <a:gd name="connsiteX116" fmla="*/ 408952 w 3331419"/>
              <a:gd name="connsiteY116" fmla="*/ 832598 h 984232"/>
              <a:gd name="connsiteX117" fmla="*/ 390572 w 3331419"/>
              <a:gd name="connsiteY117" fmla="*/ 837193 h 984232"/>
              <a:gd name="connsiteX118" fmla="*/ 340028 w 3331419"/>
              <a:gd name="connsiteY118" fmla="*/ 846383 h 984232"/>
              <a:gd name="connsiteX119" fmla="*/ 326243 w 3331419"/>
              <a:gd name="connsiteY119" fmla="*/ 850978 h 984232"/>
              <a:gd name="connsiteX120" fmla="*/ 298673 w 3331419"/>
              <a:gd name="connsiteY120" fmla="*/ 869357 h 984232"/>
              <a:gd name="connsiteX121" fmla="*/ 271103 w 3331419"/>
              <a:gd name="connsiteY121" fmla="*/ 878547 h 984232"/>
              <a:gd name="connsiteX122" fmla="*/ 294078 w 3331419"/>
              <a:gd name="connsiteY122" fmla="*/ 883142 h 984232"/>
              <a:gd name="connsiteX123" fmla="*/ 340028 w 3331419"/>
              <a:gd name="connsiteY123" fmla="*/ 873952 h 984232"/>
              <a:gd name="connsiteX124" fmla="*/ 349218 w 3331419"/>
              <a:gd name="connsiteY124" fmla="*/ 860167 h 984232"/>
              <a:gd name="connsiteX125" fmla="*/ 349218 w 3331419"/>
              <a:gd name="connsiteY125" fmla="*/ 850978 h 984232"/>
              <a:gd name="connsiteX126" fmla="*/ 317053 w 3331419"/>
              <a:gd name="connsiteY126" fmla="*/ 860167 h 984232"/>
              <a:gd name="connsiteX127" fmla="*/ 303268 w 3331419"/>
              <a:gd name="connsiteY127" fmla="*/ 869357 h 984232"/>
              <a:gd name="connsiteX128" fmla="*/ 284888 w 3331419"/>
              <a:gd name="connsiteY128" fmla="*/ 873952 h 984232"/>
              <a:gd name="connsiteX129" fmla="*/ 238938 w 3331419"/>
              <a:gd name="connsiteY129" fmla="*/ 887737 h 984232"/>
              <a:gd name="connsiteX130" fmla="*/ 234343 w 3331419"/>
              <a:gd name="connsiteY130" fmla="*/ 901522 h 984232"/>
              <a:gd name="connsiteX131" fmla="*/ 220558 w 3331419"/>
              <a:gd name="connsiteY131" fmla="*/ 906117 h 984232"/>
              <a:gd name="connsiteX132" fmla="*/ 101089 w 3331419"/>
              <a:gd name="connsiteY132" fmla="*/ 901522 h 984232"/>
              <a:gd name="connsiteX133" fmla="*/ 64329 w 3331419"/>
              <a:gd name="connsiteY133" fmla="*/ 901522 h 984232"/>
              <a:gd name="connsiteX134" fmla="*/ 59734 w 3331419"/>
              <a:gd name="connsiteY134" fmla="*/ 915307 h 984232"/>
              <a:gd name="connsiteX135" fmla="*/ 45949 w 3331419"/>
              <a:gd name="connsiteY135" fmla="*/ 919902 h 984232"/>
              <a:gd name="connsiteX136" fmla="*/ 18379 w 3331419"/>
              <a:gd name="connsiteY136" fmla="*/ 938282 h 984232"/>
              <a:gd name="connsiteX137" fmla="*/ 0 w 3331419"/>
              <a:gd name="connsiteY137" fmla="*/ 947472 h 984232"/>
              <a:gd name="connsiteX138" fmla="*/ 9189 w 3331419"/>
              <a:gd name="connsiteY138" fmla="*/ 979637 h 984232"/>
              <a:gd name="connsiteX139" fmla="*/ 22974 w 3331419"/>
              <a:gd name="connsiteY139" fmla="*/ 984232 h 984232"/>
              <a:gd name="connsiteX140" fmla="*/ 68924 w 3331419"/>
              <a:gd name="connsiteY140" fmla="*/ 975042 h 984232"/>
              <a:gd name="connsiteX141" fmla="*/ 165419 w 3331419"/>
              <a:gd name="connsiteY141" fmla="*/ 979637 h 984232"/>
              <a:gd name="connsiteX142" fmla="*/ 252723 w 3331419"/>
              <a:gd name="connsiteY142" fmla="*/ 975042 h 984232"/>
              <a:gd name="connsiteX143" fmla="*/ 280293 w 3331419"/>
              <a:gd name="connsiteY143" fmla="*/ 970447 h 984232"/>
              <a:gd name="connsiteX144" fmla="*/ 326243 w 3331419"/>
              <a:gd name="connsiteY144" fmla="*/ 965852 h 984232"/>
              <a:gd name="connsiteX145" fmla="*/ 353813 w 3331419"/>
              <a:gd name="connsiteY145" fmla="*/ 956662 h 984232"/>
              <a:gd name="connsiteX146" fmla="*/ 372192 w 3331419"/>
              <a:gd name="connsiteY146" fmla="*/ 942877 h 984232"/>
              <a:gd name="connsiteX147" fmla="*/ 399762 w 3331419"/>
              <a:gd name="connsiteY147" fmla="*/ 929092 h 984232"/>
              <a:gd name="connsiteX148" fmla="*/ 473282 w 3331419"/>
              <a:gd name="connsiteY148" fmla="*/ 919902 h 984232"/>
              <a:gd name="connsiteX149" fmla="*/ 523827 w 3331419"/>
              <a:gd name="connsiteY149" fmla="*/ 910712 h 984232"/>
              <a:gd name="connsiteX150" fmla="*/ 551396 w 3331419"/>
              <a:gd name="connsiteY150" fmla="*/ 901522 h 984232"/>
              <a:gd name="connsiteX151" fmla="*/ 565181 w 3331419"/>
              <a:gd name="connsiteY151" fmla="*/ 896927 h 984232"/>
              <a:gd name="connsiteX152" fmla="*/ 578966 w 3331419"/>
              <a:gd name="connsiteY152" fmla="*/ 887737 h 984232"/>
              <a:gd name="connsiteX153" fmla="*/ 624916 w 3331419"/>
              <a:gd name="connsiteY153" fmla="*/ 869357 h 984232"/>
              <a:gd name="connsiteX154" fmla="*/ 657081 w 3331419"/>
              <a:gd name="connsiteY154" fmla="*/ 850978 h 984232"/>
              <a:gd name="connsiteX155" fmla="*/ 684651 w 3331419"/>
              <a:gd name="connsiteY155" fmla="*/ 841788 h 984232"/>
              <a:gd name="connsiteX156" fmla="*/ 726006 w 3331419"/>
              <a:gd name="connsiteY156" fmla="*/ 823408 h 984232"/>
              <a:gd name="connsiteX157" fmla="*/ 758170 w 3331419"/>
              <a:gd name="connsiteY157" fmla="*/ 814218 h 984232"/>
              <a:gd name="connsiteX158" fmla="*/ 785740 w 3331419"/>
              <a:gd name="connsiteY158" fmla="*/ 791243 h 984232"/>
              <a:gd name="connsiteX159" fmla="*/ 799525 w 3331419"/>
              <a:gd name="connsiteY159" fmla="*/ 782053 h 984232"/>
              <a:gd name="connsiteX160" fmla="*/ 822500 w 3331419"/>
              <a:gd name="connsiteY160" fmla="*/ 754483 h 984232"/>
              <a:gd name="connsiteX161" fmla="*/ 836285 w 3331419"/>
              <a:gd name="connsiteY161" fmla="*/ 745293 h 984232"/>
              <a:gd name="connsiteX162" fmla="*/ 850070 w 3331419"/>
              <a:gd name="connsiteY162" fmla="*/ 731508 h 984232"/>
              <a:gd name="connsiteX163" fmla="*/ 863855 w 3331419"/>
              <a:gd name="connsiteY163" fmla="*/ 722318 h 984232"/>
              <a:gd name="connsiteX164" fmla="*/ 877640 w 3331419"/>
              <a:gd name="connsiteY164" fmla="*/ 708533 h 984232"/>
              <a:gd name="connsiteX165" fmla="*/ 905210 w 3331419"/>
              <a:gd name="connsiteY165" fmla="*/ 699343 h 984232"/>
              <a:gd name="connsiteX166" fmla="*/ 951159 w 3331419"/>
              <a:gd name="connsiteY166" fmla="*/ 680963 h 984232"/>
              <a:gd name="connsiteX167" fmla="*/ 964944 w 3331419"/>
              <a:gd name="connsiteY167" fmla="*/ 676369 h 984232"/>
              <a:gd name="connsiteX168" fmla="*/ 978729 w 3331419"/>
              <a:gd name="connsiteY168" fmla="*/ 671774 h 984232"/>
              <a:gd name="connsiteX169" fmla="*/ 1231453 w 3331419"/>
              <a:gd name="connsiteY169" fmla="*/ 676369 h 984232"/>
              <a:gd name="connsiteX170" fmla="*/ 1304972 w 3331419"/>
              <a:gd name="connsiteY170" fmla="*/ 671774 h 984232"/>
              <a:gd name="connsiteX171" fmla="*/ 1337137 w 3331419"/>
              <a:gd name="connsiteY171" fmla="*/ 662584 h 984232"/>
              <a:gd name="connsiteX172" fmla="*/ 1360112 w 3331419"/>
              <a:gd name="connsiteY172" fmla="*/ 639609 h 984232"/>
              <a:gd name="connsiteX173" fmla="*/ 1373897 w 3331419"/>
              <a:gd name="connsiteY173" fmla="*/ 625824 h 984232"/>
              <a:gd name="connsiteX174" fmla="*/ 1383087 w 3331419"/>
              <a:gd name="connsiteY174" fmla="*/ 612039 h 984232"/>
              <a:gd name="connsiteX175" fmla="*/ 1396872 w 3331419"/>
              <a:gd name="connsiteY175" fmla="*/ 607444 h 984232"/>
              <a:gd name="connsiteX176" fmla="*/ 1410657 w 3331419"/>
              <a:gd name="connsiteY176" fmla="*/ 589064 h 984232"/>
              <a:gd name="connsiteX177" fmla="*/ 1424442 w 3331419"/>
              <a:gd name="connsiteY177" fmla="*/ 584469 h 984232"/>
              <a:gd name="connsiteX178" fmla="*/ 1456607 w 3331419"/>
              <a:gd name="connsiteY178" fmla="*/ 570684 h 984232"/>
              <a:gd name="connsiteX179" fmla="*/ 1470391 w 3331419"/>
              <a:gd name="connsiteY179" fmla="*/ 561494 h 984232"/>
              <a:gd name="connsiteX180" fmla="*/ 1548506 w 3331419"/>
              <a:gd name="connsiteY180" fmla="*/ 552304 h 984232"/>
              <a:gd name="connsiteX181" fmla="*/ 1622026 w 3331419"/>
              <a:gd name="connsiteY181" fmla="*/ 538519 h 984232"/>
              <a:gd name="connsiteX182" fmla="*/ 1649595 w 3331419"/>
              <a:gd name="connsiteY182" fmla="*/ 529329 h 984232"/>
              <a:gd name="connsiteX183" fmla="*/ 1667975 w 3331419"/>
              <a:gd name="connsiteY183" fmla="*/ 524734 h 984232"/>
              <a:gd name="connsiteX184" fmla="*/ 1681760 w 3331419"/>
              <a:gd name="connsiteY184" fmla="*/ 515544 h 984232"/>
              <a:gd name="connsiteX185" fmla="*/ 1695545 w 3331419"/>
              <a:gd name="connsiteY185" fmla="*/ 510949 h 984232"/>
              <a:gd name="connsiteX186" fmla="*/ 1713925 w 3331419"/>
              <a:gd name="connsiteY186" fmla="*/ 515544 h 984232"/>
              <a:gd name="connsiteX187" fmla="*/ 1727710 w 3331419"/>
              <a:gd name="connsiteY187" fmla="*/ 520139 h 984232"/>
              <a:gd name="connsiteX188" fmla="*/ 1764470 w 3331419"/>
              <a:gd name="connsiteY188" fmla="*/ 515544 h 984232"/>
              <a:gd name="connsiteX189" fmla="*/ 1805825 w 3331419"/>
              <a:gd name="connsiteY189" fmla="*/ 497164 h 984232"/>
              <a:gd name="connsiteX190" fmla="*/ 1860964 w 3331419"/>
              <a:gd name="connsiteY190" fmla="*/ 492570 h 984232"/>
              <a:gd name="connsiteX191" fmla="*/ 1916104 w 3331419"/>
              <a:gd name="connsiteY191" fmla="*/ 469595 h 984232"/>
              <a:gd name="connsiteX192" fmla="*/ 1943674 w 3331419"/>
              <a:gd name="connsiteY192" fmla="*/ 451215 h 984232"/>
              <a:gd name="connsiteX193" fmla="*/ 1994219 w 3331419"/>
              <a:gd name="connsiteY193" fmla="*/ 423645 h 984232"/>
              <a:gd name="connsiteX194" fmla="*/ 2008004 w 3331419"/>
              <a:gd name="connsiteY194" fmla="*/ 414455 h 984232"/>
              <a:gd name="connsiteX195" fmla="*/ 2026383 w 3331419"/>
              <a:gd name="connsiteY195" fmla="*/ 400670 h 984232"/>
              <a:gd name="connsiteX196" fmla="*/ 2053953 w 3331419"/>
              <a:gd name="connsiteY196" fmla="*/ 391480 h 984232"/>
              <a:gd name="connsiteX197" fmla="*/ 2058548 w 3331419"/>
              <a:gd name="connsiteY197" fmla="*/ 377695 h 984232"/>
              <a:gd name="connsiteX198" fmla="*/ 2081523 w 3331419"/>
              <a:gd name="connsiteY198" fmla="*/ 368505 h 984232"/>
              <a:gd name="connsiteX199" fmla="*/ 2095308 w 3331419"/>
              <a:gd name="connsiteY199" fmla="*/ 359315 h 984232"/>
              <a:gd name="connsiteX200" fmla="*/ 2118283 w 3331419"/>
              <a:gd name="connsiteY200" fmla="*/ 340935 h 984232"/>
              <a:gd name="connsiteX201" fmla="*/ 2127473 w 3331419"/>
              <a:gd name="connsiteY201" fmla="*/ 327150 h 984232"/>
              <a:gd name="connsiteX202" fmla="*/ 2145853 w 3331419"/>
              <a:gd name="connsiteY202" fmla="*/ 308771 h 984232"/>
              <a:gd name="connsiteX203" fmla="*/ 2173423 w 3331419"/>
              <a:gd name="connsiteY203" fmla="*/ 294986 h 984232"/>
              <a:gd name="connsiteX204" fmla="*/ 2191803 w 3331419"/>
              <a:gd name="connsiteY204" fmla="*/ 285796 h 984232"/>
              <a:gd name="connsiteX205" fmla="*/ 2214777 w 3331419"/>
              <a:gd name="connsiteY205" fmla="*/ 281201 h 984232"/>
              <a:gd name="connsiteX206" fmla="*/ 2233157 w 3331419"/>
              <a:gd name="connsiteY206" fmla="*/ 276606 h 984232"/>
              <a:gd name="connsiteX207" fmla="*/ 2384791 w 3331419"/>
              <a:gd name="connsiteY207" fmla="*/ 267416 h 984232"/>
              <a:gd name="connsiteX208" fmla="*/ 2403171 w 3331419"/>
              <a:gd name="connsiteY208" fmla="*/ 258226 h 984232"/>
              <a:gd name="connsiteX209" fmla="*/ 2573185 w 3331419"/>
              <a:gd name="connsiteY209" fmla="*/ 262821 h 984232"/>
              <a:gd name="connsiteX210" fmla="*/ 2747794 w 3331419"/>
              <a:gd name="connsiteY210" fmla="*/ 258226 h 984232"/>
              <a:gd name="connsiteX211" fmla="*/ 2775364 w 3331419"/>
              <a:gd name="connsiteY211" fmla="*/ 235251 h 984232"/>
              <a:gd name="connsiteX212" fmla="*/ 2793744 w 3331419"/>
              <a:gd name="connsiteY212" fmla="*/ 216871 h 984232"/>
              <a:gd name="connsiteX213" fmla="*/ 2807529 w 3331419"/>
              <a:gd name="connsiteY213" fmla="*/ 212276 h 984232"/>
              <a:gd name="connsiteX214" fmla="*/ 2821314 w 3331419"/>
              <a:gd name="connsiteY214" fmla="*/ 203086 h 984232"/>
              <a:gd name="connsiteX215" fmla="*/ 2894834 w 3331419"/>
              <a:gd name="connsiteY215" fmla="*/ 193896 h 984232"/>
              <a:gd name="connsiteX216" fmla="*/ 2926999 w 3331419"/>
              <a:gd name="connsiteY216" fmla="*/ 189301 h 984232"/>
              <a:gd name="connsiteX217" fmla="*/ 2991328 w 3331419"/>
              <a:gd name="connsiteY217" fmla="*/ 184706 h 984232"/>
              <a:gd name="connsiteX218" fmla="*/ 3018898 w 3331419"/>
              <a:gd name="connsiteY218" fmla="*/ 180111 h 984232"/>
              <a:gd name="connsiteX219" fmla="*/ 3051063 w 3331419"/>
              <a:gd name="connsiteY219" fmla="*/ 170921 h 984232"/>
              <a:gd name="connsiteX220" fmla="*/ 3074038 w 3331419"/>
              <a:gd name="connsiteY220" fmla="*/ 166326 h 984232"/>
              <a:gd name="connsiteX221" fmla="*/ 3101608 w 3331419"/>
              <a:gd name="connsiteY221" fmla="*/ 152541 h 984232"/>
              <a:gd name="connsiteX222" fmla="*/ 3119987 w 3331419"/>
              <a:gd name="connsiteY222" fmla="*/ 138756 h 984232"/>
              <a:gd name="connsiteX223" fmla="*/ 3147557 w 3331419"/>
              <a:gd name="connsiteY223" fmla="*/ 120377 h 984232"/>
              <a:gd name="connsiteX224" fmla="*/ 3161342 w 3331419"/>
              <a:gd name="connsiteY224" fmla="*/ 111187 h 984232"/>
              <a:gd name="connsiteX225" fmla="*/ 3175127 w 3331419"/>
              <a:gd name="connsiteY225" fmla="*/ 101997 h 984232"/>
              <a:gd name="connsiteX226" fmla="*/ 3188912 w 3331419"/>
              <a:gd name="connsiteY226" fmla="*/ 97402 h 984232"/>
              <a:gd name="connsiteX227" fmla="*/ 3207292 w 3331419"/>
              <a:gd name="connsiteY227" fmla="*/ 92807 h 984232"/>
              <a:gd name="connsiteX228" fmla="*/ 3322166 w 3331419"/>
              <a:gd name="connsiteY228" fmla="*/ 88212 h 984232"/>
              <a:gd name="connsiteX229" fmla="*/ 3331356 w 3331419"/>
              <a:gd name="connsiteY229" fmla="*/ 74427 h 984232"/>
              <a:gd name="connsiteX230" fmla="*/ 3322166 w 3331419"/>
              <a:gd name="connsiteY230" fmla="*/ 37667 h 9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3331419" h="984232">
                <a:moveTo>
                  <a:pt x="3322166" y="37667"/>
                </a:moveTo>
                <a:cubicBezTo>
                  <a:pt x="3319103" y="27711"/>
                  <a:pt x="3313999" y="22877"/>
                  <a:pt x="3312976" y="14692"/>
                </a:cubicBezTo>
                <a:cubicBezTo>
                  <a:pt x="3312375" y="9886"/>
                  <a:pt x="3322381" y="1473"/>
                  <a:pt x="3317571" y="907"/>
                </a:cubicBezTo>
                <a:cubicBezTo>
                  <a:pt x="3290148" y="-2319"/>
                  <a:pt x="3262432" y="3970"/>
                  <a:pt x="3234862" y="5502"/>
                </a:cubicBezTo>
                <a:cubicBezTo>
                  <a:pt x="3230267" y="8565"/>
                  <a:pt x="3226267" y="12805"/>
                  <a:pt x="3221077" y="14692"/>
                </a:cubicBezTo>
                <a:cubicBezTo>
                  <a:pt x="3195916" y="23842"/>
                  <a:pt x="3184845" y="22601"/>
                  <a:pt x="3161342" y="28477"/>
                </a:cubicBezTo>
                <a:cubicBezTo>
                  <a:pt x="3129225" y="36506"/>
                  <a:pt x="3168625" y="29112"/>
                  <a:pt x="3129177" y="42262"/>
                </a:cubicBezTo>
                <a:cubicBezTo>
                  <a:pt x="3121768" y="44732"/>
                  <a:pt x="3113861" y="45325"/>
                  <a:pt x="3106203" y="46857"/>
                </a:cubicBezTo>
                <a:cubicBezTo>
                  <a:pt x="3101608" y="49920"/>
                  <a:pt x="3097357" y="53577"/>
                  <a:pt x="3092418" y="56047"/>
                </a:cubicBezTo>
                <a:cubicBezTo>
                  <a:pt x="3081310" y="61601"/>
                  <a:pt x="3061260" y="63668"/>
                  <a:pt x="3051063" y="65237"/>
                </a:cubicBezTo>
                <a:cubicBezTo>
                  <a:pt x="3040358" y="66884"/>
                  <a:pt x="3029620" y="68300"/>
                  <a:pt x="3018898" y="69832"/>
                </a:cubicBezTo>
                <a:cubicBezTo>
                  <a:pt x="3009708" y="68300"/>
                  <a:pt x="3000367" y="62977"/>
                  <a:pt x="2991328" y="65237"/>
                </a:cubicBezTo>
                <a:cubicBezTo>
                  <a:pt x="2985970" y="66576"/>
                  <a:pt x="2986043" y="75117"/>
                  <a:pt x="2982138" y="79022"/>
                </a:cubicBezTo>
                <a:cubicBezTo>
                  <a:pt x="2978233" y="82927"/>
                  <a:pt x="2972847" y="85002"/>
                  <a:pt x="2968353" y="88212"/>
                </a:cubicBezTo>
                <a:cubicBezTo>
                  <a:pt x="2962121" y="92663"/>
                  <a:pt x="2956100" y="97402"/>
                  <a:pt x="2949973" y="101997"/>
                </a:cubicBezTo>
                <a:cubicBezTo>
                  <a:pt x="2940783" y="100465"/>
                  <a:pt x="2931328" y="100079"/>
                  <a:pt x="2922404" y="97402"/>
                </a:cubicBezTo>
                <a:cubicBezTo>
                  <a:pt x="2915843" y="95434"/>
                  <a:pt x="2910438" y="90617"/>
                  <a:pt x="2904024" y="88212"/>
                </a:cubicBezTo>
                <a:cubicBezTo>
                  <a:pt x="2898111" y="85995"/>
                  <a:pt x="2891771" y="85149"/>
                  <a:pt x="2885644" y="83617"/>
                </a:cubicBezTo>
                <a:cubicBezTo>
                  <a:pt x="2873391" y="86680"/>
                  <a:pt x="2859393" y="85801"/>
                  <a:pt x="2848884" y="92807"/>
                </a:cubicBezTo>
                <a:cubicBezTo>
                  <a:pt x="2839881" y="98809"/>
                  <a:pt x="2832610" y="105403"/>
                  <a:pt x="2821314" y="106592"/>
                </a:cubicBezTo>
                <a:cubicBezTo>
                  <a:pt x="2796894" y="109162"/>
                  <a:pt x="2772301" y="109655"/>
                  <a:pt x="2747794" y="111187"/>
                </a:cubicBezTo>
                <a:cubicBezTo>
                  <a:pt x="2743199" y="115782"/>
                  <a:pt x="2739139" y="120983"/>
                  <a:pt x="2734010" y="124972"/>
                </a:cubicBezTo>
                <a:cubicBezTo>
                  <a:pt x="2725292" y="131753"/>
                  <a:pt x="2706440" y="143351"/>
                  <a:pt x="2706440" y="143351"/>
                </a:cubicBezTo>
                <a:cubicBezTo>
                  <a:pt x="2704908" y="149478"/>
                  <a:pt x="2705790" y="156800"/>
                  <a:pt x="2701845" y="161731"/>
                </a:cubicBezTo>
                <a:cubicBezTo>
                  <a:pt x="2698819" y="165513"/>
                  <a:pt x="2692392" y="164160"/>
                  <a:pt x="2688060" y="166326"/>
                </a:cubicBezTo>
                <a:cubicBezTo>
                  <a:pt x="2683121" y="168796"/>
                  <a:pt x="2678870" y="172453"/>
                  <a:pt x="2674275" y="175516"/>
                </a:cubicBezTo>
                <a:cubicBezTo>
                  <a:pt x="2654363" y="173984"/>
                  <a:pt x="2633836" y="176067"/>
                  <a:pt x="2614540" y="170921"/>
                </a:cubicBezTo>
                <a:cubicBezTo>
                  <a:pt x="2570041" y="159054"/>
                  <a:pt x="2663100" y="137886"/>
                  <a:pt x="2577780" y="166326"/>
                </a:cubicBezTo>
                <a:cubicBezTo>
                  <a:pt x="2557480" y="164296"/>
                  <a:pt x="2511582" y="156476"/>
                  <a:pt x="2490476" y="166326"/>
                </a:cubicBezTo>
                <a:cubicBezTo>
                  <a:pt x="2478699" y="171822"/>
                  <a:pt x="2475515" y="190744"/>
                  <a:pt x="2462906" y="193896"/>
                </a:cubicBezTo>
                <a:lnTo>
                  <a:pt x="2444526" y="198491"/>
                </a:lnTo>
                <a:cubicBezTo>
                  <a:pt x="2435336" y="196959"/>
                  <a:pt x="2426051" y="195917"/>
                  <a:pt x="2416956" y="193896"/>
                </a:cubicBezTo>
                <a:cubicBezTo>
                  <a:pt x="2412228" y="192845"/>
                  <a:pt x="2407899" y="190352"/>
                  <a:pt x="2403171" y="189301"/>
                </a:cubicBezTo>
                <a:cubicBezTo>
                  <a:pt x="2394076" y="187280"/>
                  <a:pt x="2384792" y="186238"/>
                  <a:pt x="2375602" y="184706"/>
                </a:cubicBezTo>
                <a:cubicBezTo>
                  <a:pt x="2353281" y="187496"/>
                  <a:pt x="2336917" y="188633"/>
                  <a:pt x="2315867" y="193896"/>
                </a:cubicBezTo>
                <a:cubicBezTo>
                  <a:pt x="2284888" y="201641"/>
                  <a:pt x="2319743" y="194204"/>
                  <a:pt x="2288297" y="207681"/>
                </a:cubicBezTo>
                <a:cubicBezTo>
                  <a:pt x="2282492" y="210169"/>
                  <a:pt x="2276044" y="210744"/>
                  <a:pt x="2269917" y="212276"/>
                </a:cubicBezTo>
                <a:cubicBezTo>
                  <a:pt x="2261637" y="220556"/>
                  <a:pt x="2253542" y="230453"/>
                  <a:pt x="2242347" y="235251"/>
                </a:cubicBezTo>
                <a:cubicBezTo>
                  <a:pt x="2236542" y="237739"/>
                  <a:pt x="2230094" y="238314"/>
                  <a:pt x="2223967" y="239846"/>
                </a:cubicBezTo>
                <a:cubicBezTo>
                  <a:pt x="2213246" y="238314"/>
                  <a:pt x="2202176" y="238363"/>
                  <a:pt x="2191803" y="235251"/>
                </a:cubicBezTo>
                <a:cubicBezTo>
                  <a:pt x="2186513" y="233664"/>
                  <a:pt x="2183376" y="224722"/>
                  <a:pt x="2178018" y="226061"/>
                </a:cubicBezTo>
                <a:cubicBezTo>
                  <a:pt x="2173319" y="227236"/>
                  <a:pt x="2176110" y="235816"/>
                  <a:pt x="2173423" y="239846"/>
                </a:cubicBezTo>
                <a:cubicBezTo>
                  <a:pt x="2169818" y="245253"/>
                  <a:pt x="2165045" y="250026"/>
                  <a:pt x="2159638" y="253631"/>
                </a:cubicBezTo>
                <a:cubicBezTo>
                  <a:pt x="2155608" y="256318"/>
                  <a:pt x="2150185" y="256060"/>
                  <a:pt x="2145853" y="258226"/>
                </a:cubicBezTo>
                <a:cubicBezTo>
                  <a:pt x="2110223" y="276041"/>
                  <a:pt x="2152932" y="260461"/>
                  <a:pt x="2118283" y="272011"/>
                </a:cubicBezTo>
                <a:cubicBezTo>
                  <a:pt x="2097648" y="292646"/>
                  <a:pt x="2110663" y="283741"/>
                  <a:pt x="2076928" y="294986"/>
                </a:cubicBezTo>
                <a:lnTo>
                  <a:pt x="2063143" y="299581"/>
                </a:lnTo>
                <a:lnTo>
                  <a:pt x="2049358" y="304176"/>
                </a:lnTo>
                <a:cubicBezTo>
                  <a:pt x="2047268" y="305743"/>
                  <a:pt x="2022417" y="324911"/>
                  <a:pt x="2017193" y="327150"/>
                </a:cubicBezTo>
                <a:cubicBezTo>
                  <a:pt x="2011389" y="329638"/>
                  <a:pt x="2004727" y="329528"/>
                  <a:pt x="1998814" y="331745"/>
                </a:cubicBezTo>
                <a:cubicBezTo>
                  <a:pt x="1992400" y="334150"/>
                  <a:pt x="1986730" y="338237"/>
                  <a:pt x="1980434" y="340935"/>
                </a:cubicBezTo>
                <a:cubicBezTo>
                  <a:pt x="1975982" y="342843"/>
                  <a:pt x="1970981" y="343364"/>
                  <a:pt x="1966649" y="345530"/>
                </a:cubicBezTo>
                <a:cubicBezTo>
                  <a:pt x="1931019" y="363345"/>
                  <a:pt x="1973728" y="347765"/>
                  <a:pt x="1939079" y="359315"/>
                </a:cubicBezTo>
                <a:cubicBezTo>
                  <a:pt x="1912891" y="385503"/>
                  <a:pt x="1939312" y="363810"/>
                  <a:pt x="1906914" y="377695"/>
                </a:cubicBezTo>
                <a:cubicBezTo>
                  <a:pt x="1871089" y="393048"/>
                  <a:pt x="1916606" y="379969"/>
                  <a:pt x="1879344" y="400670"/>
                </a:cubicBezTo>
                <a:cubicBezTo>
                  <a:pt x="1870876" y="405374"/>
                  <a:pt x="1851774" y="409860"/>
                  <a:pt x="1851774" y="409860"/>
                </a:cubicBezTo>
                <a:cubicBezTo>
                  <a:pt x="1845647" y="408328"/>
                  <a:pt x="1839199" y="407753"/>
                  <a:pt x="1833394" y="405265"/>
                </a:cubicBezTo>
                <a:cubicBezTo>
                  <a:pt x="1828318" y="403090"/>
                  <a:pt x="1824405" y="398815"/>
                  <a:pt x="1819610" y="396075"/>
                </a:cubicBezTo>
                <a:cubicBezTo>
                  <a:pt x="1803713" y="386991"/>
                  <a:pt x="1802909" y="387445"/>
                  <a:pt x="1787445" y="382290"/>
                </a:cubicBezTo>
                <a:cubicBezTo>
                  <a:pt x="1782850" y="385353"/>
                  <a:pt x="1778599" y="389010"/>
                  <a:pt x="1773660" y="391480"/>
                </a:cubicBezTo>
                <a:cubicBezTo>
                  <a:pt x="1769328" y="393646"/>
                  <a:pt x="1764109" y="393723"/>
                  <a:pt x="1759875" y="396075"/>
                </a:cubicBezTo>
                <a:cubicBezTo>
                  <a:pt x="1750220" y="401439"/>
                  <a:pt x="1741495" y="408328"/>
                  <a:pt x="1732305" y="414455"/>
                </a:cubicBezTo>
                <a:lnTo>
                  <a:pt x="1718520" y="423645"/>
                </a:lnTo>
                <a:cubicBezTo>
                  <a:pt x="1706970" y="388996"/>
                  <a:pt x="1722550" y="431705"/>
                  <a:pt x="1704735" y="396075"/>
                </a:cubicBezTo>
                <a:cubicBezTo>
                  <a:pt x="1702569" y="391743"/>
                  <a:pt x="1703565" y="385715"/>
                  <a:pt x="1700140" y="382290"/>
                </a:cubicBezTo>
                <a:cubicBezTo>
                  <a:pt x="1696715" y="378865"/>
                  <a:pt x="1690950" y="379227"/>
                  <a:pt x="1686355" y="377695"/>
                </a:cubicBezTo>
                <a:cubicBezTo>
                  <a:pt x="1681760" y="379227"/>
                  <a:pt x="1676352" y="379264"/>
                  <a:pt x="1672570" y="382290"/>
                </a:cubicBezTo>
                <a:cubicBezTo>
                  <a:pt x="1668258" y="385740"/>
                  <a:pt x="1666024" y="391227"/>
                  <a:pt x="1663380" y="396075"/>
                </a:cubicBezTo>
                <a:cubicBezTo>
                  <a:pt x="1656820" y="408102"/>
                  <a:pt x="1652600" y="421436"/>
                  <a:pt x="1645001" y="432835"/>
                </a:cubicBezTo>
                <a:cubicBezTo>
                  <a:pt x="1641938" y="437430"/>
                  <a:pt x="1639967" y="442983"/>
                  <a:pt x="1635811" y="446620"/>
                </a:cubicBezTo>
                <a:cubicBezTo>
                  <a:pt x="1627499" y="453893"/>
                  <a:pt x="1617431" y="458873"/>
                  <a:pt x="1608241" y="465000"/>
                </a:cubicBezTo>
                <a:lnTo>
                  <a:pt x="1594456" y="474190"/>
                </a:lnTo>
                <a:cubicBezTo>
                  <a:pt x="1552701" y="468225"/>
                  <a:pt x="1572566" y="473020"/>
                  <a:pt x="1534721" y="460405"/>
                </a:cubicBezTo>
                <a:lnTo>
                  <a:pt x="1520936" y="455810"/>
                </a:lnTo>
                <a:lnTo>
                  <a:pt x="1507151" y="451215"/>
                </a:lnTo>
                <a:cubicBezTo>
                  <a:pt x="1502556" y="454278"/>
                  <a:pt x="1496816" y="456093"/>
                  <a:pt x="1493366" y="460405"/>
                </a:cubicBezTo>
                <a:cubicBezTo>
                  <a:pt x="1483852" y="472297"/>
                  <a:pt x="1495075" y="478292"/>
                  <a:pt x="1479581" y="487975"/>
                </a:cubicBezTo>
                <a:cubicBezTo>
                  <a:pt x="1455093" y="503280"/>
                  <a:pt x="1394821" y="500738"/>
                  <a:pt x="1378492" y="501759"/>
                </a:cubicBezTo>
                <a:cubicBezTo>
                  <a:pt x="1371284" y="505363"/>
                  <a:pt x="1352822" y="513644"/>
                  <a:pt x="1346327" y="520139"/>
                </a:cubicBezTo>
                <a:cubicBezTo>
                  <a:pt x="1329564" y="536902"/>
                  <a:pt x="1345061" y="534213"/>
                  <a:pt x="1323352" y="552304"/>
                </a:cubicBezTo>
                <a:cubicBezTo>
                  <a:pt x="1319631" y="555405"/>
                  <a:pt x="1313899" y="554733"/>
                  <a:pt x="1309567" y="556899"/>
                </a:cubicBezTo>
                <a:cubicBezTo>
                  <a:pt x="1304628" y="559369"/>
                  <a:pt x="1301258" y="565375"/>
                  <a:pt x="1295782" y="566089"/>
                </a:cubicBezTo>
                <a:cubicBezTo>
                  <a:pt x="1265368" y="570056"/>
                  <a:pt x="1234516" y="569152"/>
                  <a:pt x="1203883" y="570684"/>
                </a:cubicBezTo>
                <a:cubicBezTo>
                  <a:pt x="1169234" y="582234"/>
                  <a:pt x="1211943" y="566654"/>
                  <a:pt x="1176313" y="584469"/>
                </a:cubicBezTo>
                <a:cubicBezTo>
                  <a:pt x="1171981" y="586635"/>
                  <a:pt x="1166860" y="586898"/>
                  <a:pt x="1162528" y="589064"/>
                </a:cubicBezTo>
                <a:cubicBezTo>
                  <a:pt x="1157589" y="591534"/>
                  <a:pt x="1154181" y="597294"/>
                  <a:pt x="1148743" y="598254"/>
                </a:cubicBezTo>
                <a:cubicBezTo>
                  <a:pt x="1127572" y="601990"/>
                  <a:pt x="1105857" y="601317"/>
                  <a:pt x="1084414" y="602849"/>
                </a:cubicBezTo>
                <a:cubicBezTo>
                  <a:pt x="1062971" y="601317"/>
                  <a:pt x="1041582" y="598254"/>
                  <a:pt x="1020084" y="598254"/>
                </a:cubicBezTo>
                <a:cubicBezTo>
                  <a:pt x="991988" y="598254"/>
                  <a:pt x="936510" y="604314"/>
                  <a:pt x="905210" y="607444"/>
                </a:cubicBezTo>
                <a:cubicBezTo>
                  <a:pt x="878574" y="616323"/>
                  <a:pt x="879728" y="611371"/>
                  <a:pt x="863855" y="630419"/>
                </a:cubicBezTo>
                <a:cubicBezTo>
                  <a:pt x="860320" y="634662"/>
                  <a:pt x="858821" y="640567"/>
                  <a:pt x="854665" y="644204"/>
                </a:cubicBezTo>
                <a:cubicBezTo>
                  <a:pt x="846353" y="651477"/>
                  <a:pt x="836285" y="656457"/>
                  <a:pt x="827095" y="662584"/>
                </a:cubicBezTo>
                <a:lnTo>
                  <a:pt x="813310" y="671774"/>
                </a:lnTo>
                <a:cubicBezTo>
                  <a:pt x="808715" y="674837"/>
                  <a:pt x="804764" y="679217"/>
                  <a:pt x="799525" y="680963"/>
                </a:cubicBezTo>
                <a:cubicBezTo>
                  <a:pt x="780501" y="687304"/>
                  <a:pt x="789770" y="682871"/>
                  <a:pt x="771955" y="694748"/>
                </a:cubicBezTo>
                <a:cubicBezTo>
                  <a:pt x="763198" y="707883"/>
                  <a:pt x="748685" y="731606"/>
                  <a:pt x="735195" y="736103"/>
                </a:cubicBezTo>
                <a:cubicBezTo>
                  <a:pt x="730600" y="737635"/>
                  <a:pt x="725743" y="738532"/>
                  <a:pt x="721411" y="740698"/>
                </a:cubicBezTo>
                <a:cubicBezTo>
                  <a:pt x="689681" y="756564"/>
                  <a:pt x="727496" y="744920"/>
                  <a:pt x="689246" y="754483"/>
                </a:cubicBezTo>
                <a:cubicBezTo>
                  <a:pt x="657646" y="775550"/>
                  <a:pt x="672154" y="769370"/>
                  <a:pt x="647891" y="777458"/>
                </a:cubicBezTo>
                <a:cubicBezTo>
                  <a:pt x="644828" y="782053"/>
                  <a:pt x="643496" y="788503"/>
                  <a:pt x="638701" y="791243"/>
                </a:cubicBezTo>
                <a:cubicBezTo>
                  <a:pt x="620524" y="801630"/>
                  <a:pt x="561171" y="791641"/>
                  <a:pt x="555991" y="791243"/>
                </a:cubicBezTo>
                <a:cubicBezTo>
                  <a:pt x="552595" y="790111"/>
                  <a:pt x="520360" y="778022"/>
                  <a:pt x="555991" y="795838"/>
                </a:cubicBezTo>
                <a:cubicBezTo>
                  <a:pt x="560323" y="798004"/>
                  <a:pt x="565181" y="798901"/>
                  <a:pt x="569776" y="800433"/>
                </a:cubicBezTo>
                <a:cubicBezTo>
                  <a:pt x="575903" y="798901"/>
                  <a:pt x="582901" y="799341"/>
                  <a:pt x="588156" y="795838"/>
                </a:cubicBezTo>
                <a:cubicBezTo>
                  <a:pt x="629725" y="768126"/>
                  <a:pt x="566065" y="792480"/>
                  <a:pt x="611131" y="777458"/>
                </a:cubicBezTo>
                <a:cubicBezTo>
                  <a:pt x="615726" y="778990"/>
                  <a:pt x="629760" y="782053"/>
                  <a:pt x="624916" y="782053"/>
                </a:cubicBezTo>
                <a:cubicBezTo>
                  <a:pt x="584648" y="782053"/>
                  <a:pt x="586097" y="781367"/>
                  <a:pt x="560586" y="772863"/>
                </a:cubicBezTo>
                <a:cubicBezTo>
                  <a:pt x="551396" y="775926"/>
                  <a:pt x="538390" y="773993"/>
                  <a:pt x="533017" y="782053"/>
                </a:cubicBezTo>
                <a:cubicBezTo>
                  <a:pt x="518873" y="803269"/>
                  <a:pt x="528563" y="792997"/>
                  <a:pt x="500852" y="809623"/>
                </a:cubicBezTo>
                <a:cubicBezTo>
                  <a:pt x="497789" y="814218"/>
                  <a:pt x="491662" y="828931"/>
                  <a:pt x="491662" y="823408"/>
                </a:cubicBezTo>
                <a:cubicBezTo>
                  <a:pt x="491662" y="810778"/>
                  <a:pt x="493511" y="796926"/>
                  <a:pt x="500852" y="786648"/>
                </a:cubicBezTo>
                <a:cubicBezTo>
                  <a:pt x="503667" y="782707"/>
                  <a:pt x="510042" y="789711"/>
                  <a:pt x="514637" y="791243"/>
                </a:cubicBezTo>
                <a:cubicBezTo>
                  <a:pt x="508510" y="792775"/>
                  <a:pt x="502329" y="794103"/>
                  <a:pt x="496257" y="795838"/>
                </a:cubicBezTo>
                <a:cubicBezTo>
                  <a:pt x="491600" y="797169"/>
                  <a:pt x="487192" y="799344"/>
                  <a:pt x="482472" y="800433"/>
                </a:cubicBezTo>
                <a:cubicBezTo>
                  <a:pt x="467252" y="803945"/>
                  <a:pt x="436522" y="809623"/>
                  <a:pt x="436522" y="809623"/>
                </a:cubicBezTo>
                <a:cubicBezTo>
                  <a:pt x="430395" y="812686"/>
                  <a:pt x="423404" y="814428"/>
                  <a:pt x="418142" y="818813"/>
                </a:cubicBezTo>
                <a:cubicBezTo>
                  <a:pt x="413899" y="822348"/>
                  <a:pt x="413547" y="829535"/>
                  <a:pt x="408952" y="832598"/>
                </a:cubicBezTo>
                <a:cubicBezTo>
                  <a:pt x="403697" y="836101"/>
                  <a:pt x="396765" y="835954"/>
                  <a:pt x="390572" y="837193"/>
                </a:cubicBezTo>
                <a:cubicBezTo>
                  <a:pt x="370091" y="841289"/>
                  <a:pt x="359739" y="841455"/>
                  <a:pt x="340028" y="846383"/>
                </a:cubicBezTo>
                <a:cubicBezTo>
                  <a:pt x="335329" y="847558"/>
                  <a:pt x="330477" y="848626"/>
                  <a:pt x="326243" y="850978"/>
                </a:cubicBezTo>
                <a:cubicBezTo>
                  <a:pt x="316588" y="856342"/>
                  <a:pt x="309151" y="865864"/>
                  <a:pt x="298673" y="869357"/>
                </a:cubicBezTo>
                <a:lnTo>
                  <a:pt x="271103" y="878547"/>
                </a:lnTo>
                <a:cubicBezTo>
                  <a:pt x="278761" y="880079"/>
                  <a:pt x="286268" y="883142"/>
                  <a:pt x="294078" y="883142"/>
                </a:cubicBezTo>
                <a:cubicBezTo>
                  <a:pt x="315198" y="883142"/>
                  <a:pt x="323052" y="879611"/>
                  <a:pt x="340028" y="873952"/>
                </a:cubicBezTo>
                <a:cubicBezTo>
                  <a:pt x="343091" y="869357"/>
                  <a:pt x="344906" y="863617"/>
                  <a:pt x="349218" y="860167"/>
                </a:cubicBezTo>
                <a:cubicBezTo>
                  <a:pt x="360029" y="851519"/>
                  <a:pt x="375167" y="859628"/>
                  <a:pt x="349218" y="850978"/>
                </a:cubicBezTo>
                <a:cubicBezTo>
                  <a:pt x="343336" y="852449"/>
                  <a:pt x="323640" y="856874"/>
                  <a:pt x="317053" y="860167"/>
                </a:cubicBezTo>
                <a:cubicBezTo>
                  <a:pt x="312113" y="862637"/>
                  <a:pt x="308344" y="867182"/>
                  <a:pt x="303268" y="869357"/>
                </a:cubicBezTo>
                <a:cubicBezTo>
                  <a:pt x="297463" y="871845"/>
                  <a:pt x="290981" y="872290"/>
                  <a:pt x="284888" y="873952"/>
                </a:cubicBezTo>
                <a:cubicBezTo>
                  <a:pt x="255956" y="881842"/>
                  <a:pt x="259874" y="880758"/>
                  <a:pt x="238938" y="887737"/>
                </a:cubicBezTo>
                <a:cubicBezTo>
                  <a:pt x="237406" y="892332"/>
                  <a:pt x="237768" y="898097"/>
                  <a:pt x="234343" y="901522"/>
                </a:cubicBezTo>
                <a:cubicBezTo>
                  <a:pt x="230918" y="904947"/>
                  <a:pt x="225402" y="906117"/>
                  <a:pt x="220558" y="906117"/>
                </a:cubicBezTo>
                <a:cubicBezTo>
                  <a:pt x="180706" y="906117"/>
                  <a:pt x="140912" y="903054"/>
                  <a:pt x="101089" y="901522"/>
                </a:cubicBezTo>
                <a:cubicBezTo>
                  <a:pt x="89419" y="898605"/>
                  <a:pt x="75999" y="892186"/>
                  <a:pt x="64329" y="901522"/>
                </a:cubicBezTo>
                <a:cubicBezTo>
                  <a:pt x="60547" y="904548"/>
                  <a:pt x="63159" y="911882"/>
                  <a:pt x="59734" y="915307"/>
                </a:cubicBezTo>
                <a:cubicBezTo>
                  <a:pt x="56309" y="918732"/>
                  <a:pt x="50183" y="917550"/>
                  <a:pt x="45949" y="919902"/>
                </a:cubicBezTo>
                <a:cubicBezTo>
                  <a:pt x="36294" y="925266"/>
                  <a:pt x="28258" y="933342"/>
                  <a:pt x="18379" y="938282"/>
                </a:cubicBezTo>
                <a:lnTo>
                  <a:pt x="0" y="947472"/>
                </a:lnTo>
                <a:cubicBezTo>
                  <a:pt x="40" y="947633"/>
                  <a:pt x="6990" y="977438"/>
                  <a:pt x="9189" y="979637"/>
                </a:cubicBezTo>
                <a:cubicBezTo>
                  <a:pt x="12614" y="983062"/>
                  <a:pt x="18379" y="982700"/>
                  <a:pt x="22974" y="984232"/>
                </a:cubicBezTo>
                <a:cubicBezTo>
                  <a:pt x="35119" y="981196"/>
                  <a:pt x="57658" y="975042"/>
                  <a:pt x="68924" y="975042"/>
                </a:cubicBezTo>
                <a:cubicBezTo>
                  <a:pt x="101125" y="975042"/>
                  <a:pt x="133254" y="978105"/>
                  <a:pt x="165419" y="979637"/>
                </a:cubicBezTo>
                <a:cubicBezTo>
                  <a:pt x="194520" y="978105"/>
                  <a:pt x="223674" y="977366"/>
                  <a:pt x="252723" y="975042"/>
                </a:cubicBezTo>
                <a:cubicBezTo>
                  <a:pt x="262010" y="974299"/>
                  <a:pt x="271048" y="971603"/>
                  <a:pt x="280293" y="970447"/>
                </a:cubicBezTo>
                <a:cubicBezTo>
                  <a:pt x="295567" y="968538"/>
                  <a:pt x="310926" y="967384"/>
                  <a:pt x="326243" y="965852"/>
                </a:cubicBezTo>
                <a:cubicBezTo>
                  <a:pt x="335433" y="962789"/>
                  <a:pt x="346063" y="962474"/>
                  <a:pt x="353813" y="956662"/>
                </a:cubicBezTo>
                <a:cubicBezTo>
                  <a:pt x="359939" y="952067"/>
                  <a:pt x="365960" y="947328"/>
                  <a:pt x="372192" y="942877"/>
                </a:cubicBezTo>
                <a:cubicBezTo>
                  <a:pt x="381643" y="936126"/>
                  <a:pt x="388074" y="930937"/>
                  <a:pt x="399762" y="929092"/>
                </a:cubicBezTo>
                <a:cubicBezTo>
                  <a:pt x="424157" y="925240"/>
                  <a:pt x="448792" y="923096"/>
                  <a:pt x="473282" y="919902"/>
                </a:cubicBezTo>
                <a:cubicBezTo>
                  <a:pt x="494275" y="917164"/>
                  <a:pt x="505100" y="916330"/>
                  <a:pt x="523827" y="910712"/>
                </a:cubicBezTo>
                <a:cubicBezTo>
                  <a:pt x="533105" y="907928"/>
                  <a:pt x="542206" y="904585"/>
                  <a:pt x="551396" y="901522"/>
                </a:cubicBezTo>
                <a:cubicBezTo>
                  <a:pt x="555991" y="899990"/>
                  <a:pt x="561151" y="899614"/>
                  <a:pt x="565181" y="896927"/>
                </a:cubicBezTo>
                <a:cubicBezTo>
                  <a:pt x="569776" y="893864"/>
                  <a:pt x="573919" y="889980"/>
                  <a:pt x="578966" y="887737"/>
                </a:cubicBezTo>
                <a:cubicBezTo>
                  <a:pt x="621330" y="868908"/>
                  <a:pt x="592005" y="888163"/>
                  <a:pt x="624916" y="869357"/>
                </a:cubicBezTo>
                <a:cubicBezTo>
                  <a:pt x="644261" y="858303"/>
                  <a:pt x="633934" y="860236"/>
                  <a:pt x="657081" y="850978"/>
                </a:cubicBezTo>
                <a:cubicBezTo>
                  <a:pt x="666075" y="847380"/>
                  <a:pt x="676591" y="847161"/>
                  <a:pt x="684651" y="841788"/>
                </a:cubicBezTo>
                <a:cubicBezTo>
                  <a:pt x="702756" y="829718"/>
                  <a:pt x="699758" y="829970"/>
                  <a:pt x="726006" y="823408"/>
                </a:cubicBezTo>
                <a:cubicBezTo>
                  <a:pt x="731894" y="821936"/>
                  <a:pt x="751579" y="817514"/>
                  <a:pt x="758170" y="814218"/>
                </a:cubicBezTo>
                <a:cubicBezTo>
                  <a:pt x="775283" y="805662"/>
                  <a:pt x="770497" y="803946"/>
                  <a:pt x="785740" y="791243"/>
                </a:cubicBezTo>
                <a:cubicBezTo>
                  <a:pt x="789983" y="787708"/>
                  <a:pt x="794930" y="785116"/>
                  <a:pt x="799525" y="782053"/>
                </a:cubicBezTo>
                <a:cubicBezTo>
                  <a:pt x="808561" y="768499"/>
                  <a:pt x="809233" y="765539"/>
                  <a:pt x="822500" y="754483"/>
                </a:cubicBezTo>
                <a:cubicBezTo>
                  <a:pt x="826743" y="750948"/>
                  <a:pt x="832042" y="748828"/>
                  <a:pt x="836285" y="745293"/>
                </a:cubicBezTo>
                <a:cubicBezTo>
                  <a:pt x="841277" y="741133"/>
                  <a:pt x="845078" y="735668"/>
                  <a:pt x="850070" y="731508"/>
                </a:cubicBezTo>
                <a:cubicBezTo>
                  <a:pt x="854313" y="727973"/>
                  <a:pt x="859612" y="725853"/>
                  <a:pt x="863855" y="722318"/>
                </a:cubicBezTo>
                <a:cubicBezTo>
                  <a:pt x="868847" y="718158"/>
                  <a:pt x="871959" y="711689"/>
                  <a:pt x="877640" y="708533"/>
                </a:cubicBezTo>
                <a:cubicBezTo>
                  <a:pt x="886108" y="703829"/>
                  <a:pt x="896546" y="703675"/>
                  <a:pt x="905210" y="699343"/>
                </a:cubicBezTo>
                <a:cubicBezTo>
                  <a:pt x="932250" y="685822"/>
                  <a:pt x="917096" y="692317"/>
                  <a:pt x="951159" y="680963"/>
                </a:cubicBezTo>
                <a:lnTo>
                  <a:pt x="964944" y="676369"/>
                </a:lnTo>
                <a:lnTo>
                  <a:pt x="978729" y="671774"/>
                </a:lnTo>
                <a:lnTo>
                  <a:pt x="1231453" y="676369"/>
                </a:lnTo>
                <a:cubicBezTo>
                  <a:pt x="1256007" y="676369"/>
                  <a:pt x="1280540" y="674217"/>
                  <a:pt x="1304972" y="671774"/>
                </a:cubicBezTo>
                <a:cubicBezTo>
                  <a:pt x="1313215" y="670950"/>
                  <a:pt x="1328740" y="665383"/>
                  <a:pt x="1337137" y="662584"/>
                </a:cubicBezTo>
                <a:cubicBezTo>
                  <a:pt x="1353985" y="637311"/>
                  <a:pt x="1337137" y="658755"/>
                  <a:pt x="1360112" y="639609"/>
                </a:cubicBezTo>
                <a:cubicBezTo>
                  <a:pt x="1365104" y="635449"/>
                  <a:pt x="1369737" y="630816"/>
                  <a:pt x="1373897" y="625824"/>
                </a:cubicBezTo>
                <a:cubicBezTo>
                  <a:pt x="1377432" y="621581"/>
                  <a:pt x="1378775" y="615489"/>
                  <a:pt x="1383087" y="612039"/>
                </a:cubicBezTo>
                <a:cubicBezTo>
                  <a:pt x="1386869" y="609013"/>
                  <a:pt x="1392277" y="608976"/>
                  <a:pt x="1396872" y="607444"/>
                </a:cubicBezTo>
                <a:cubicBezTo>
                  <a:pt x="1401467" y="601317"/>
                  <a:pt x="1404774" y="593967"/>
                  <a:pt x="1410657" y="589064"/>
                </a:cubicBezTo>
                <a:cubicBezTo>
                  <a:pt x="1414378" y="585963"/>
                  <a:pt x="1420110" y="586635"/>
                  <a:pt x="1424442" y="584469"/>
                </a:cubicBezTo>
                <a:cubicBezTo>
                  <a:pt x="1456175" y="568603"/>
                  <a:pt x="1418354" y="580247"/>
                  <a:pt x="1456607" y="570684"/>
                </a:cubicBezTo>
                <a:cubicBezTo>
                  <a:pt x="1461202" y="567621"/>
                  <a:pt x="1465220" y="563433"/>
                  <a:pt x="1470391" y="561494"/>
                </a:cubicBezTo>
                <a:cubicBezTo>
                  <a:pt x="1486815" y="555335"/>
                  <a:pt x="1543764" y="552699"/>
                  <a:pt x="1548506" y="552304"/>
                </a:cubicBezTo>
                <a:cubicBezTo>
                  <a:pt x="1590679" y="538246"/>
                  <a:pt x="1566437" y="544078"/>
                  <a:pt x="1622026" y="538519"/>
                </a:cubicBezTo>
                <a:cubicBezTo>
                  <a:pt x="1631216" y="535456"/>
                  <a:pt x="1640317" y="532113"/>
                  <a:pt x="1649595" y="529329"/>
                </a:cubicBezTo>
                <a:cubicBezTo>
                  <a:pt x="1655644" y="527514"/>
                  <a:pt x="1662170" y="527222"/>
                  <a:pt x="1667975" y="524734"/>
                </a:cubicBezTo>
                <a:cubicBezTo>
                  <a:pt x="1673051" y="522559"/>
                  <a:pt x="1676821" y="518014"/>
                  <a:pt x="1681760" y="515544"/>
                </a:cubicBezTo>
                <a:cubicBezTo>
                  <a:pt x="1686092" y="513378"/>
                  <a:pt x="1690950" y="512481"/>
                  <a:pt x="1695545" y="510949"/>
                </a:cubicBezTo>
                <a:cubicBezTo>
                  <a:pt x="1701672" y="512481"/>
                  <a:pt x="1707853" y="513809"/>
                  <a:pt x="1713925" y="515544"/>
                </a:cubicBezTo>
                <a:cubicBezTo>
                  <a:pt x="1718582" y="516875"/>
                  <a:pt x="1722866" y="520139"/>
                  <a:pt x="1727710" y="520139"/>
                </a:cubicBezTo>
                <a:cubicBezTo>
                  <a:pt x="1740059" y="520139"/>
                  <a:pt x="1752217" y="517076"/>
                  <a:pt x="1764470" y="515544"/>
                </a:cubicBezTo>
                <a:cubicBezTo>
                  <a:pt x="1773396" y="511081"/>
                  <a:pt x="1796758" y="498764"/>
                  <a:pt x="1805825" y="497164"/>
                </a:cubicBezTo>
                <a:cubicBezTo>
                  <a:pt x="1823988" y="493959"/>
                  <a:pt x="1842584" y="494101"/>
                  <a:pt x="1860964" y="492570"/>
                </a:cubicBezTo>
                <a:cubicBezTo>
                  <a:pt x="1886894" y="483927"/>
                  <a:pt x="1891948" y="483686"/>
                  <a:pt x="1916104" y="469595"/>
                </a:cubicBezTo>
                <a:cubicBezTo>
                  <a:pt x="1925644" y="464030"/>
                  <a:pt x="1934267" y="457004"/>
                  <a:pt x="1943674" y="451215"/>
                </a:cubicBezTo>
                <a:cubicBezTo>
                  <a:pt x="2029875" y="398168"/>
                  <a:pt x="1938119" y="455702"/>
                  <a:pt x="1994219" y="423645"/>
                </a:cubicBezTo>
                <a:cubicBezTo>
                  <a:pt x="1999014" y="420905"/>
                  <a:pt x="2003510" y="417665"/>
                  <a:pt x="2008004" y="414455"/>
                </a:cubicBezTo>
                <a:cubicBezTo>
                  <a:pt x="2014236" y="410004"/>
                  <a:pt x="2019533" y="404095"/>
                  <a:pt x="2026383" y="400670"/>
                </a:cubicBezTo>
                <a:cubicBezTo>
                  <a:pt x="2035047" y="396338"/>
                  <a:pt x="2053953" y="391480"/>
                  <a:pt x="2053953" y="391480"/>
                </a:cubicBezTo>
                <a:cubicBezTo>
                  <a:pt x="2055485" y="386885"/>
                  <a:pt x="2054827" y="380796"/>
                  <a:pt x="2058548" y="377695"/>
                </a:cubicBezTo>
                <a:cubicBezTo>
                  <a:pt x="2064885" y="372415"/>
                  <a:pt x="2074146" y="372194"/>
                  <a:pt x="2081523" y="368505"/>
                </a:cubicBezTo>
                <a:cubicBezTo>
                  <a:pt x="2086462" y="366035"/>
                  <a:pt x="2090713" y="362378"/>
                  <a:pt x="2095308" y="359315"/>
                </a:cubicBezTo>
                <a:cubicBezTo>
                  <a:pt x="2121645" y="319809"/>
                  <a:pt x="2086576" y="366300"/>
                  <a:pt x="2118283" y="340935"/>
                </a:cubicBezTo>
                <a:cubicBezTo>
                  <a:pt x="2122595" y="337485"/>
                  <a:pt x="2123879" y="331343"/>
                  <a:pt x="2127473" y="327150"/>
                </a:cubicBezTo>
                <a:cubicBezTo>
                  <a:pt x="2133112" y="320572"/>
                  <a:pt x="2139275" y="314409"/>
                  <a:pt x="2145853" y="308771"/>
                </a:cubicBezTo>
                <a:cubicBezTo>
                  <a:pt x="2160572" y="296156"/>
                  <a:pt x="2157115" y="301975"/>
                  <a:pt x="2173423" y="294986"/>
                </a:cubicBezTo>
                <a:cubicBezTo>
                  <a:pt x="2179719" y="292288"/>
                  <a:pt x="2185305" y="287962"/>
                  <a:pt x="2191803" y="285796"/>
                </a:cubicBezTo>
                <a:cubicBezTo>
                  <a:pt x="2199212" y="283326"/>
                  <a:pt x="2207153" y="282895"/>
                  <a:pt x="2214777" y="281201"/>
                </a:cubicBezTo>
                <a:cubicBezTo>
                  <a:pt x="2220942" y="279831"/>
                  <a:pt x="2226862" y="277116"/>
                  <a:pt x="2233157" y="276606"/>
                </a:cubicBezTo>
                <a:cubicBezTo>
                  <a:pt x="2283629" y="272514"/>
                  <a:pt x="2384791" y="267416"/>
                  <a:pt x="2384791" y="267416"/>
                </a:cubicBezTo>
                <a:cubicBezTo>
                  <a:pt x="2390918" y="264353"/>
                  <a:pt x="2396323" y="258393"/>
                  <a:pt x="2403171" y="258226"/>
                </a:cubicBezTo>
                <a:cubicBezTo>
                  <a:pt x="2459846" y="256844"/>
                  <a:pt x="2516493" y="262821"/>
                  <a:pt x="2573185" y="262821"/>
                </a:cubicBezTo>
                <a:cubicBezTo>
                  <a:pt x="2631408" y="262821"/>
                  <a:pt x="2689591" y="259758"/>
                  <a:pt x="2747794" y="258226"/>
                </a:cubicBezTo>
                <a:cubicBezTo>
                  <a:pt x="2795595" y="210425"/>
                  <a:pt x="2730583" y="273635"/>
                  <a:pt x="2775364" y="235251"/>
                </a:cubicBezTo>
                <a:cubicBezTo>
                  <a:pt x="2781943" y="229612"/>
                  <a:pt x="2786693" y="221907"/>
                  <a:pt x="2793744" y="216871"/>
                </a:cubicBezTo>
                <a:cubicBezTo>
                  <a:pt x="2797685" y="214056"/>
                  <a:pt x="2803197" y="214442"/>
                  <a:pt x="2807529" y="212276"/>
                </a:cubicBezTo>
                <a:cubicBezTo>
                  <a:pt x="2812468" y="209806"/>
                  <a:pt x="2816375" y="205556"/>
                  <a:pt x="2821314" y="203086"/>
                </a:cubicBezTo>
                <a:cubicBezTo>
                  <a:pt x="2841310" y="193088"/>
                  <a:pt x="2882775" y="195102"/>
                  <a:pt x="2894834" y="193896"/>
                </a:cubicBezTo>
                <a:cubicBezTo>
                  <a:pt x="2905611" y="192818"/>
                  <a:pt x="2916217" y="190328"/>
                  <a:pt x="2926999" y="189301"/>
                </a:cubicBezTo>
                <a:cubicBezTo>
                  <a:pt x="2948400" y="187263"/>
                  <a:pt x="2969885" y="186238"/>
                  <a:pt x="2991328" y="184706"/>
                </a:cubicBezTo>
                <a:cubicBezTo>
                  <a:pt x="3000518" y="183174"/>
                  <a:pt x="3009820" y="182206"/>
                  <a:pt x="3018898" y="180111"/>
                </a:cubicBezTo>
                <a:cubicBezTo>
                  <a:pt x="3029763" y="177604"/>
                  <a:pt x="3040245" y="173625"/>
                  <a:pt x="3051063" y="170921"/>
                </a:cubicBezTo>
                <a:cubicBezTo>
                  <a:pt x="3058640" y="169027"/>
                  <a:pt x="3066380" y="167858"/>
                  <a:pt x="3074038" y="166326"/>
                </a:cubicBezTo>
                <a:cubicBezTo>
                  <a:pt x="3146094" y="118288"/>
                  <a:pt x="3035011" y="190597"/>
                  <a:pt x="3101608" y="152541"/>
                </a:cubicBezTo>
                <a:cubicBezTo>
                  <a:pt x="3108257" y="148741"/>
                  <a:pt x="3113713" y="143148"/>
                  <a:pt x="3119987" y="138756"/>
                </a:cubicBezTo>
                <a:cubicBezTo>
                  <a:pt x="3129035" y="132422"/>
                  <a:pt x="3138367" y="126503"/>
                  <a:pt x="3147557" y="120377"/>
                </a:cubicBezTo>
                <a:lnTo>
                  <a:pt x="3161342" y="111187"/>
                </a:lnTo>
                <a:cubicBezTo>
                  <a:pt x="3165937" y="108124"/>
                  <a:pt x="3169888" y="103743"/>
                  <a:pt x="3175127" y="101997"/>
                </a:cubicBezTo>
                <a:cubicBezTo>
                  <a:pt x="3179722" y="100465"/>
                  <a:pt x="3184255" y="98733"/>
                  <a:pt x="3188912" y="97402"/>
                </a:cubicBezTo>
                <a:cubicBezTo>
                  <a:pt x="3194984" y="95667"/>
                  <a:pt x="3200992" y="93242"/>
                  <a:pt x="3207292" y="92807"/>
                </a:cubicBezTo>
                <a:cubicBezTo>
                  <a:pt x="3245523" y="90170"/>
                  <a:pt x="3283875" y="89744"/>
                  <a:pt x="3322166" y="88212"/>
                </a:cubicBezTo>
                <a:cubicBezTo>
                  <a:pt x="3325229" y="83617"/>
                  <a:pt x="3330448" y="79874"/>
                  <a:pt x="3331356" y="74427"/>
                </a:cubicBezTo>
                <a:cubicBezTo>
                  <a:pt x="3332152" y="69649"/>
                  <a:pt x="3325229" y="47623"/>
                  <a:pt x="3322166" y="37667"/>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19950" y="2057400"/>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70830" y="32489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64580" y="3352800"/>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5400" y="36576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91200" y="3488941"/>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8200" y="38481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1"/>
          <p:cNvSpPr/>
          <p:nvPr/>
        </p:nvSpPr>
        <p:spPr>
          <a:xfrm flipH="1">
            <a:off x="4120624" y="3960847"/>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29400" y="3248935"/>
            <a:ext cx="1018670" cy="4086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15590" y="3026159"/>
            <a:ext cx="157220" cy="10124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10400" y="3124200"/>
            <a:ext cx="457200" cy="2683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38800" y="3543300"/>
            <a:ext cx="2286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14900" y="3770347"/>
            <a:ext cx="284740" cy="1531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67535" y="3922359"/>
            <a:ext cx="262890" cy="1162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762000" y="4572000"/>
            <a:ext cx="577202" cy="228600"/>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421435" y="1115568"/>
            <a:ext cx="1519180" cy="2084832"/>
          </a:xfrm>
          <a:custGeom>
            <a:avLst/>
            <a:gdLst>
              <a:gd name="connsiteX0" fmla="*/ 1371600 w 1519180"/>
              <a:gd name="connsiteY0" fmla="*/ 164592 h 2084832"/>
              <a:gd name="connsiteX1" fmla="*/ 1280160 w 1519180"/>
              <a:gd name="connsiteY1" fmla="*/ 109728 h 2084832"/>
              <a:gd name="connsiteX2" fmla="*/ 1225296 w 1519180"/>
              <a:gd name="connsiteY2" fmla="*/ 73152 h 2084832"/>
              <a:gd name="connsiteX3" fmla="*/ 1060704 w 1519180"/>
              <a:gd name="connsiteY3" fmla="*/ 36576 h 2084832"/>
              <a:gd name="connsiteX4" fmla="*/ 987552 w 1519180"/>
              <a:gd name="connsiteY4" fmla="*/ 18288 h 2084832"/>
              <a:gd name="connsiteX5" fmla="*/ 877824 w 1519180"/>
              <a:gd name="connsiteY5" fmla="*/ 0 h 2084832"/>
              <a:gd name="connsiteX6" fmla="*/ 621792 w 1519180"/>
              <a:gd name="connsiteY6" fmla="*/ 18288 h 2084832"/>
              <a:gd name="connsiteX7" fmla="*/ 512064 w 1519180"/>
              <a:gd name="connsiteY7" fmla="*/ 91440 h 2084832"/>
              <a:gd name="connsiteX8" fmla="*/ 457200 w 1519180"/>
              <a:gd name="connsiteY8" fmla="*/ 128016 h 2084832"/>
              <a:gd name="connsiteX9" fmla="*/ 384048 w 1519180"/>
              <a:gd name="connsiteY9" fmla="*/ 237744 h 2084832"/>
              <a:gd name="connsiteX10" fmla="*/ 347472 w 1519180"/>
              <a:gd name="connsiteY10" fmla="*/ 292608 h 2084832"/>
              <a:gd name="connsiteX11" fmla="*/ 237744 w 1519180"/>
              <a:gd name="connsiteY11" fmla="*/ 365760 h 2084832"/>
              <a:gd name="connsiteX12" fmla="*/ 182880 w 1519180"/>
              <a:gd name="connsiteY12" fmla="*/ 475488 h 2084832"/>
              <a:gd name="connsiteX13" fmla="*/ 146304 w 1519180"/>
              <a:gd name="connsiteY13" fmla="*/ 585216 h 2084832"/>
              <a:gd name="connsiteX14" fmla="*/ 109728 w 1519180"/>
              <a:gd name="connsiteY14" fmla="*/ 640080 h 2084832"/>
              <a:gd name="connsiteX15" fmla="*/ 73152 w 1519180"/>
              <a:gd name="connsiteY15" fmla="*/ 749808 h 2084832"/>
              <a:gd name="connsiteX16" fmla="*/ 36576 w 1519180"/>
              <a:gd name="connsiteY16" fmla="*/ 877824 h 2084832"/>
              <a:gd name="connsiteX17" fmla="*/ 0 w 1519180"/>
              <a:gd name="connsiteY17" fmla="*/ 1060704 h 2084832"/>
              <a:gd name="connsiteX18" fmla="*/ 36576 w 1519180"/>
              <a:gd name="connsiteY18" fmla="*/ 1243584 h 2084832"/>
              <a:gd name="connsiteX19" fmla="*/ 73152 w 1519180"/>
              <a:gd name="connsiteY19" fmla="*/ 1298448 h 2084832"/>
              <a:gd name="connsiteX20" fmla="*/ 109728 w 1519180"/>
              <a:gd name="connsiteY20" fmla="*/ 1408176 h 2084832"/>
              <a:gd name="connsiteX21" fmla="*/ 128016 w 1519180"/>
              <a:gd name="connsiteY21" fmla="*/ 1463040 h 2084832"/>
              <a:gd name="connsiteX22" fmla="*/ 164592 w 1519180"/>
              <a:gd name="connsiteY22" fmla="*/ 1517904 h 2084832"/>
              <a:gd name="connsiteX23" fmla="*/ 237744 w 1519180"/>
              <a:gd name="connsiteY23" fmla="*/ 1682496 h 2084832"/>
              <a:gd name="connsiteX24" fmla="*/ 292608 w 1519180"/>
              <a:gd name="connsiteY24" fmla="*/ 1719072 h 2084832"/>
              <a:gd name="connsiteX25" fmla="*/ 384048 w 1519180"/>
              <a:gd name="connsiteY25" fmla="*/ 1828800 h 2084832"/>
              <a:gd name="connsiteX26" fmla="*/ 475488 w 1519180"/>
              <a:gd name="connsiteY26" fmla="*/ 1920240 h 2084832"/>
              <a:gd name="connsiteX27" fmla="*/ 548640 w 1519180"/>
              <a:gd name="connsiteY27" fmla="*/ 1993392 h 2084832"/>
              <a:gd name="connsiteX28" fmla="*/ 713232 w 1519180"/>
              <a:gd name="connsiteY28" fmla="*/ 2084832 h 2084832"/>
              <a:gd name="connsiteX29" fmla="*/ 841248 w 1519180"/>
              <a:gd name="connsiteY29" fmla="*/ 2066544 h 2084832"/>
              <a:gd name="connsiteX30" fmla="*/ 896112 w 1519180"/>
              <a:gd name="connsiteY30" fmla="*/ 2029968 h 2084832"/>
              <a:gd name="connsiteX31" fmla="*/ 969264 w 1519180"/>
              <a:gd name="connsiteY31" fmla="*/ 2011680 h 2084832"/>
              <a:gd name="connsiteX32" fmla="*/ 1024128 w 1519180"/>
              <a:gd name="connsiteY32" fmla="*/ 1975104 h 2084832"/>
              <a:gd name="connsiteX33" fmla="*/ 1133856 w 1519180"/>
              <a:gd name="connsiteY33" fmla="*/ 1938528 h 2084832"/>
              <a:gd name="connsiteX34" fmla="*/ 1170432 w 1519180"/>
              <a:gd name="connsiteY34" fmla="*/ 1700784 h 2084832"/>
              <a:gd name="connsiteX35" fmla="*/ 1225296 w 1519180"/>
              <a:gd name="connsiteY35" fmla="*/ 1536192 h 2084832"/>
              <a:gd name="connsiteX36" fmla="*/ 1261872 w 1519180"/>
              <a:gd name="connsiteY36" fmla="*/ 1426464 h 2084832"/>
              <a:gd name="connsiteX37" fmla="*/ 1280160 w 1519180"/>
              <a:gd name="connsiteY37" fmla="*/ 1371600 h 2084832"/>
              <a:gd name="connsiteX38" fmla="*/ 1335024 w 1519180"/>
              <a:gd name="connsiteY38" fmla="*/ 1335024 h 2084832"/>
              <a:gd name="connsiteX39" fmla="*/ 1371600 w 1519180"/>
              <a:gd name="connsiteY39" fmla="*/ 1225296 h 2084832"/>
              <a:gd name="connsiteX40" fmla="*/ 1389888 w 1519180"/>
              <a:gd name="connsiteY40" fmla="*/ 1170432 h 2084832"/>
              <a:gd name="connsiteX41" fmla="*/ 1426464 w 1519180"/>
              <a:gd name="connsiteY41" fmla="*/ 841248 h 2084832"/>
              <a:gd name="connsiteX42" fmla="*/ 1444752 w 1519180"/>
              <a:gd name="connsiteY42" fmla="*/ 749808 h 2084832"/>
              <a:gd name="connsiteX43" fmla="*/ 1463040 w 1519180"/>
              <a:gd name="connsiteY43" fmla="*/ 694944 h 2084832"/>
              <a:gd name="connsiteX44" fmla="*/ 1481328 w 1519180"/>
              <a:gd name="connsiteY44" fmla="*/ 621792 h 2084832"/>
              <a:gd name="connsiteX45" fmla="*/ 1517904 w 1519180"/>
              <a:gd name="connsiteY45" fmla="*/ 493776 h 2084832"/>
              <a:gd name="connsiteX46" fmla="*/ 1463040 w 1519180"/>
              <a:gd name="connsiteY46" fmla="*/ 201168 h 2084832"/>
              <a:gd name="connsiteX47" fmla="*/ 1408176 w 1519180"/>
              <a:gd name="connsiteY47" fmla="*/ 182880 h 2084832"/>
              <a:gd name="connsiteX48" fmla="*/ 1371600 w 1519180"/>
              <a:gd name="connsiteY48" fmla="*/ 164592 h 208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19180" h="2084832">
                <a:moveTo>
                  <a:pt x="1371600" y="164592"/>
                </a:moveTo>
                <a:cubicBezTo>
                  <a:pt x="1350264" y="152400"/>
                  <a:pt x="1310303" y="128567"/>
                  <a:pt x="1280160" y="109728"/>
                </a:cubicBezTo>
                <a:cubicBezTo>
                  <a:pt x="1261521" y="98079"/>
                  <a:pt x="1244955" y="82982"/>
                  <a:pt x="1225296" y="73152"/>
                </a:cubicBezTo>
                <a:cubicBezTo>
                  <a:pt x="1177841" y="49424"/>
                  <a:pt x="1107530" y="45941"/>
                  <a:pt x="1060704" y="36576"/>
                </a:cubicBezTo>
                <a:cubicBezTo>
                  <a:pt x="1036058" y="31647"/>
                  <a:pt x="1012198" y="23217"/>
                  <a:pt x="987552" y="18288"/>
                </a:cubicBezTo>
                <a:cubicBezTo>
                  <a:pt x="951192" y="11016"/>
                  <a:pt x="914400" y="6096"/>
                  <a:pt x="877824" y="0"/>
                </a:cubicBezTo>
                <a:cubicBezTo>
                  <a:pt x="792480" y="6096"/>
                  <a:pt x="704799" y="-2464"/>
                  <a:pt x="621792" y="18288"/>
                </a:cubicBezTo>
                <a:cubicBezTo>
                  <a:pt x="579146" y="28950"/>
                  <a:pt x="548640" y="67056"/>
                  <a:pt x="512064" y="91440"/>
                </a:cubicBezTo>
                <a:lnTo>
                  <a:pt x="457200" y="128016"/>
                </a:lnTo>
                <a:lnTo>
                  <a:pt x="384048" y="237744"/>
                </a:lnTo>
                <a:cubicBezTo>
                  <a:pt x="371856" y="256032"/>
                  <a:pt x="365760" y="280416"/>
                  <a:pt x="347472" y="292608"/>
                </a:cubicBezTo>
                <a:lnTo>
                  <a:pt x="237744" y="365760"/>
                </a:lnTo>
                <a:cubicBezTo>
                  <a:pt x="171048" y="565849"/>
                  <a:pt x="277418" y="262777"/>
                  <a:pt x="182880" y="475488"/>
                </a:cubicBezTo>
                <a:cubicBezTo>
                  <a:pt x="167222" y="510720"/>
                  <a:pt x="167690" y="553137"/>
                  <a:pt x="146304" y="585216"/>
                </a:cubicBezTo>
                <a:cubicBezTo>
                  <a:pt x="134112" y="603504"/>
                  <a:pt x="118655" y="619995"/>
                  <a:pt x="109728" y="640080"/>
                </a:cubicBezTo>
                <a:cubicBezTo>
                  <a:pt x="94070" y="675312"/>
                  <a:pt x="85344" y="713232"/>
                  <a:pt x="73152" y="749808"/>
                </a:cubicBezTo>
                <a:cubicBezTo>
                  <a:pt x="57483" y="796815"/>
                  <a:pt x="45761" y="827304"/>
                  <a:pt x="36576" y="877824"/>
                </a:cubicBezTo>
                <a:cubicBezTo>
                  <a:pt x="2953" y="1062749"/>
                  <a:pt x="37558" y="948031"/>
                  <a:pt x="0" y="1060704"/>
                </a:cubicBezTo>
                <a:cubicBezTo>
                  <a:pt x="6740" y="1107881"/>
                  <a:pt x="11041" y="1192513"/>
                  <a:pt x="36576" y="1243584"/>
                </a:cubicBezTo>
                <a:cubicBezTo>
                  <a:pt x="46406" y="1263243"/>
                  <a:pt x="64225" y="1278363"/>
                  <a:pt x="73152" y="1298448"/>
                </a:cubicBezTo>
                <a:cubicBezTo>
                  <a:pt x="88810" y="1333680"/>
                  <a:pt x="97536" y="1371600"/>
                  <a:pt x="109728" y="1408176"/>
                </a:cubicBezTo>
                <a:cubicBezTo>
                  <a:pt x="115824" y="1426464"/>
                  <a:pt x="117323" y="1447000"/>
                  <a:pt x="128016" y="1463040"/>
                </a:cubicBezTo>
                <a:cubicBezTo>
                  <a:pt x="140208" y="1481328"/>
                  <a:pt x="155665" y="1497819"/>
                  <a:pt x="164592" y="1517904"/>
                </a:cubicBezTo>
                <a:cubicBezTo>
                  <a:pt x="193565" y="1583094"/>
                  <a:pt x="188078" y="1632830"/>
                  <a:pt x="237744" y="1682496"/>
                </a:cubicBezTo>
                <a:cubicBezTo>
                  <a:pt x="253286" y="1698038"/>
                  <a:pt x="274320" y="1706880"/>
                  <a:pt x="292608" y="1719072"/>
                </a:cubicBezTo>
                <a:cubicBezTo>
                  <a:pt x="371075" y="1876007"/>
                  <a:pt x="280651" y="1725403"/>
                  <a:pt x="384048" y="1828800"/>
                </a:cubicBezTo>
                <a:cubicBezTo>
                  <a:pt x="505968" y="1950720"/>
                  <a:pt x="329184" y="1822704"/>
                  <a:pt x="475488" y="1920240"/>
                </a:cubicBezTo>
                <a:cubicBezTo>
                  <a:pt x="506522" y="2013343"/>
                  <a:pt x="468838" y="1949057"/>
                  <a:pt x="548640" y="1993392"/>
                </a:cubicBezTo>
                <a:cubicBezTo>
                  <a:pt x="737291" y="2098198"/>
                  <a:pt x="589089" y="2043451"/>
                  <a:pt x="713232" y="2084832"/>
                </a:cubicBezTo>
                <a:cubicBezTo>
                  <a:pt x="755904" y="2078736"/>
                  <a:pt x="799961" y="2078930"/>
                  <a:pt x="841248" y="2066544"/>
                </a:cubicBezTo>
                <a:cubicBezTo>
                  <a:pt x="862300" y="2060228"/>
                  <a:pt x="875910" y="2038626"/>
                  <a:pt x="896112" y="2029968"/>
                </a:cubicBezTo>
                <a:cubicBezTo>
                  <a:pt x="919214" y="2020067"/>
                  <a:pt x="944880" y="2017776"/>
                  <a:pt x="969264" y="2011680"/>
                </a:cubicBezTo>
                <a:cubicBezTo>
                  <a:pt x="987552" y="1999488"/>
                  <a:pt x="1004043" y="1984031"/>
                  <a:pt x="1024128" y="1975104"/>
                </a:cubicBezTo>
                <a:cubicBezTo>
                  <a:pt x="1059360" y="1959446"/>
                  <a:pt x="1133856" y="1938528"/>
                  <a:pt x="1133856" y="1938528"/>
                </a:cubicBezTo>
                <a:cubicBezTo>
                  <a:pt x="1184233" y="1787396"/>
                  <a:pt x="1109814" y="2024083"/>
                  <a:pt x="1170432" y="1700784"/>
                </a:cubicBezTo>
                <a:lnTo>
                  <a:pt x="1225296" y="1536192"/>
                </a:lnTo>
                <a:lnTo>
                  <a:pt x="1261872" y="1426464"/>
                </a:lnTo>
                <a:cubicBezTo>
                  <a:pt x="1267968" y="1408176"/>
                  <a:pt x="1264120" y="1382293"/>
                  <a:pt x="1280160" y="1371600"/>
                </a:cubicBezTo>
                <a:lnTo>
                  <a:pt x="1335024" y="1335024"/>
                </a:lnTo>
                <a:lnTo>
                  <a:pt x="1371600" y="1225296"/>
                </a:lnTo>
                <a:lnTo>
                  <a:pt x="1389888" y="1170432"/>
                </a:lnTo>
                <a:cubicBezTo>
                  <a:pt x="1402080" y="1060704"/>
                  <a:pt x="1404812" y="949507"/>
                  <a:pt x="1426464" y="841248"/>
                </a:cubicBezTo>
                <a:cubicBezTo>
                  <a:pt x="1432560" y="810768"/>
                  <a:pt x="1437213" y="779964"/>
                  <a:pt x="1444752" y="749808"/>
                </a:cubicBezTo>
                <a:cubicBezTo>
                  <a:pt x="1449427" y="731106"/>
                  <a:pt x="1457744" y="713480"/>
                  <a:pt x="1463040" y="694944"/>
                </a:cubicBezTo>
                <a:cubicBezTo>
                  <a:pt x="1469945" y="670777"/>
                  <a:pt x="1474423" y="645959"/>
                  <a:pt x="1481328" y="621792"/>
                </a:cubicBezTo>
                <a:cubicBezTo>
                  <a:pt x="1533800" y="438139"/>
                  <a:pt x="1460733" y="722461"/>
                  <a:pt x="1517904" y="493776"/>
                </a:cubicBezTo>
                <a:cubicBezTo>
                  <a:pt x="1514667" y="451697"/>
                  <a:pt x="1539076" y="261997"/>
                  <a:pt x="1463040" y="201168"/>
                </a:cubicBezTo>
                <a:cubicBezTo>
                  <a:pt x="1447987" y="189126"/>
                  <a:pt x="1426074" y="190039"/>
                  <a:pt x="1408176" y="182880"/>
                </a:cubicBezTo>
                <a:cubicBezTo>
                  <a:pt x="1395520" y="177818"/>
                  <a:pt x="1392936" y="176784"/>
                  <a:pt x="1371600" y="1645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436999" y="2057400"/>
            <a:ext cx="2802001" cy="1493307"/>
            <a:chOff x="4055804" y="1949025"/>
            <a:chExt cx="2802001" cy="1493307"/>
          </a:xfrm>
        </p:grpSpPr>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34935" t="17644" r="40878" b="16345"/>
            <a:stretch/>
          </p:blipFill>
          <p:spPr>
            <a:xfrm>
              <a:off x="5544741" y="2376397"/>
              <a:ext cx="371670" cy="540611"/>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5804" y="1949025"/>
              <a:ext cx="2802001" cy="1493307"/>
            </a:xfrm>
            <a:prstGeom prst="rect">
              <a:avLst/>
            </a:prstGeom>
          </p:spPr>
        </p:pic>
      </p:grpSp>
      <p:grpSp>
        <p:nvGrpSpPr>
          <p:cNvPr id="4" name="Group 3"/>
          <p:cNvGrpSpPr/>
          <p:nvPr/>
        </p:nvGrpSpPr>
        <p:grpSpPr>
          <a:xfrm rot="10641602">
            <a:off x="4531682" y="2320786"/>
            <a:ext cx="2802001" cy="1493307"/>
            <a:chOff x="3919104" y="1766318"/>
            <a:chExt cx="2802001" cy="1493307"/>
          </a:xfrm>
        </p:grpSpPr>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9104" y="1766318"/>
              <a:ext cx="2802001" cy="1493307"/>
            </a:xfrm>
            <a:prstGeom prst="rect">
              <a:avLst/>
            </a:prstGeom>
          </p:spPr>
        </p:pic>
        <p:pic>
          <p:nvPicPr>
            <p:cNvPr id="31" name="Picture 30"/>
            <p:cNvPicPr>
              <a:picLocks noChangeAspect="1"/>
            </p:cNvPicPr>
            <p:nvPr/>
          </p:nvPicPr>
          <p:blipFill rotWithShape="1">
            <a:blip r:embed="rId4" cstate="print">
              <a:extLst>
                <a:ext uri="{28A0092B-C50C-407E-A947-70E740481C1C}">
                  <a14:useLocalDpi xmlns:a14="http://schemas.microsoft.com/office/drawing/2010/main" val="0"/>
                </a:ext>
              </a:extLst>
            </a:blip>
            <a:srcRect l="34935" t="17644" r="40878" b="16345"/>
            <a:stretch/>
          </p:blipFill>
          <p:spPr>
            <a:xfrm>
              <a:off x="5419662" y="2205193"/>
              <a:ext cx="371670" cy="540611"/>
            </a:xfrm>
            <a:prstGeom prst="rect">
              <a:avLst/>
            </a:prstGeom>
          </p:spPr>
        </p:pic>
      </p:grpSp>
      <p:sp>
        <p:nvSpPr>
          <p:cNvPr id="35" name="Freeform 34"/>
          <p:cNvSpPr/>
          <p:nvPr/>
        </p:nvSpPr>
        <p:spPr>
          <a:xfrm>
            <a:off x="4114800" y="2895600"/>
            <a:ext cx="3331419" cy="984232"/>
          </a:xfrm>
          <a:custGeom>
            <a:avLst/>
            <a:gdLst>
              <a:gd name="connsiteX0" fmla="*/ 3322166 w 3331419"/>
              <a:gd name="connsiteY0" fmla="*/ 37667 h 984232"/>
              <a:gd name="connsiteX1" fmla="*/ 3312976 w 3331419"/>
              <a:gd name="connsiteY1" fmla="*/ 14692 h 984232"/>
              <a:gd name="connsiteX2" fmla="*/ 3317571 w 3331419"/>
              <a:gd name="connsiteY2" fmla="*/ 907 h 984232"/>
              <a:gd name="connsiteX3" fmla="*/ 3234862 w 3331419"/>
              <a:gd name="connsiteY3" fmla="*/ 5502 h 984232"/>
              <a:gd name="connsiteX4" fmla="*/ 3221077 w 3331419"/>
              <a:gd name="connsiteY4" fmla="*/ 14692 h 984232"/>
              <a:gd name="connsiteX5" fmla="*/ 3161342 w 3331419"/>
              <a:gd name="connsiteY5" fmla="*/ 28477 h 984232"/>
              <a:gd name="connsiteX6" fmla="*/ 3129177 w 3331419"/>
              <a:gd name="connsiteY6" fmla="*/ 42262 h 984232"/>
              <a:gd name="connsiteX7" fmla="*/ 3106203 w 3331419"/>
              <a:gd name="connsiteY7" fmla="*/ 46857 h 984232"/>
              <a:gd name="connsiteX8" fmla="*/ 3092418 w 3331419"/>
              <a:gd name="connsiteY8" fmla="*/ 56047 h 984232"/>
              <a:gd name="connsiteX9" fmla="*/ 3051063 w 3331419"/>
              <a:gd name="connsiteY9" fmla="*/ 65237 h 984232"/>
              <a:gd name="connsiteX10" fmla="*/ 3018898 w 3331419"/>
              <a:gd name="connsiteY10" fmla="*/ 69832 h 984232"/>
              <a:gd name="connsiteX11" fmla="*/ 2991328 w 3331419"/>
              <a:gd name="connsiteY11" fmla="*/ 65237 h 984232"/>
              <a:gd name="connsiteX12" fmla="*/ 2982138 w 3331419"/>
              <a:gd name="connsiteY12" fmla="*/ 79022 h 984232"/>
              <a:gd name="connsiteX13" fmla="*/ 2968353 w 3331419"/>
              <a:gd name="connsiteY13" fmla="*/ 88212 h 984232"/>
              <a:gd name="connsiteX14" fmla="*/ 2949973 w 3331419"/>
              <a:gd name="connsiteY14" fmla="*/ 101997 h 984232"/>
              <a:gd name="connsiteX15" fmla="*/ 2922404 w 3331419"/>
              <a:gd name="connsiteY15" fmla="*/ 97402 h 984232"/>
              <a:gd name="connsiteX16" fmla="*/ 2904024 w 3331419"/>
              <a:gd name="connsiteY16" fmla="*/ 88212 h 984232"/>
              <a:gd name="connsiteX17" fmla="*/ 2885644 w 3331419"/>
              <a:gd name="connsiteY17" fmla="*/ 83617 h 984232"/>
              <a:gd name="connsiteX18" fmla="*/ 2848884 w 3331419"/>
              <a:gd name="connsiteY18" fmla="*/ 92807 h 984232"/>
              <a:gd name="connsiteX19" fmla="*/ 2821314 w 3331419"/>
              <a:gd name="connsiteY19" fmla="*/ 106592 h 984232"/>
              <a:gd name="connsiteX20" fmla="*/ 2747794 w 3331419"/>
              <a:gd name="connsiteY20" fmla="*/ 111187 h 984232"/>
              <a:gd name="connsiteX21" fmla="*/ 2734010 w 3331419"/>
              <a:gd name="connsiteY21" fmla="*/ 124972 h 984232"/>
              <a:gd name="connsiteX22" fmla="*/ 2706440 w 3331419"/>
              <a:gd name="connsiteY22" fmla="*/ 143351 h 984232"/>
              <a:gd name="connsiteX23" fmla="*/ 2701845 w 3331419"/>
              <a:gd name="connsiteY23" fmla="*/ 161731 h 984232"/>
              <a:gd name="connsiteX24" fmla="*/ 2688060 w 3331419"/>
              <a:gd name="connsiteY24" fmla="*/ 166326 h 984232"/>
              <a:gd name="connsiteX25" fmla="*/ 2674275 w 3331419"/>
              <a:gd name="connsiteY25" fmla="*/ 175516 h 984232"/>
              <a:gd name="connsiteX26" fmla="*/ 2614540 w 3331419"/>
              <a:gd name="connsiteY26" fmla="*/ 170921 h 984232"/>
              <a:gd name="connsiteX27" fmla="*/ 2577780 w 3331419"/>
              <a:gd name="connsiteY27" fmla="*/ 166326 h 984232"/>
              <a:gd name="connsiteX28" fmla="*/ 2490476 w 3331419"/>
              <a:gd name="connsiteY28" fmla="*/ 166326 h 984232"/>
              <a:gd name="connsiteX29" fmla="*/ 2462906 w 3331419"/>
              <a:gd name="connsiteY29" fmla="*/ 193896 h 984232"/>
              <a:gd name="connsiteX30" fmla="*/ 2444526 w 3331419"/>
              <a:gd name="connsiteY30" fmla="*/ 198491 h 984232"/>
              <a:gd name="connsiteX31" fmla="*/ 2416956 w 3331419"/>
              <a:gd name="connsiteY31" fmla="*/ 193896 h 984232"/>
              <a:gd name="connsiteX32" fmla="*/ 2403171 w 3331419"/>
              <a:gd name="connsiteY32" fmla="*/ 189301 h 984232"/>
              <a:gd name="connsiteX33" fmla="*/ 2375602 w 3331419"/>
              <a:gd name="connsiteY33" fmla="*/ 184706 h 984232"/>
              <a:gd name="connsiteX34" fmla="*/ 2315867 w 3331419"/>
              <a:gd name="connsiteY34" fmla="*/ 193896 h 984232"/>
              <a:gd name="connsiteX35" fmla="*/ 2288297 w 3331419"/>
              <a:gd name="connsiteY35" fmla="*/ 207681 h 984232"/>
              <a:gd name="connsiteX36" fmla="*/ 2269917 w 3331419"/>
              <a:gd name="connsiteY36" fmla="*/ 212276 h 984232"/>
              <a:gd name="connsiteX37" fmla="*/ 2242347 w 3331419"/>
              <a:gd name="connsiteY37" fmla="*/ 235251 h 984232"/>
              <a:gd name="connsiteX38" fmla="*/ 2223967 w 3331419"/>
              <a:gd name="connsiteY38" fmla="*/ 239846 h 984232"/>
              <a:gd name="connsiteX39" fmla="*/ 2191803 w 3331419"/>
              <a:gd name="connsiteY39" fmla="*/ 235251 h 984232"/>
              <a:gd name="connsiteX40" fmla="*/ 2178018 w 3331419"/>
              <a:gd name="connsiteY40" fmla="*/ 226061 h 984232"/>
              <a:gd name="connsiteX41" fmla="*/ 2173423 w 3331419"/>
              <a:gd name="connsiteY41" fmla="*/ 239846 h 984232"/>
              <a:gd name="connsiteX42" fmla="*/ 2159638 w 3331419"/>
              <a:gd name="connsiteY42" fmla="*/ 253631 h 984232"/>
              <a:gd name="connsiteX43" fmla="*/ 2145853 w 3331419"/>
              <a:gd name="connsiteY43" fmla="*/ 258226 h 984232"/>
              <a:gd name="connsiteX44" fmla="*/ 2118283 w 3331419"/>
              <a:gd name="connsiteY44" fmla="*/ 272011 h 984232"/>
              <a:gd name="connsiteX45" fmla="*/ 2076928 w 3331419"/>
              <a:gd name="connsiteY45" fmla="*/ 294986 h 984232"/>
              <a:gd name="connsiteX46" fmla="*/ 2063143 w 3331419"/>
              <a:gd name="connsiteY46" fmla="*/ 299581 h 984232"/>
              <a:gd name="connsiteX47" fmla="*/ 2049358 w 3331419"/>
              <a:gd name="connsiteY47" fmla="*/ 304176 h 984232"/>
              <a:gd name="connsiteX48" fmla="*/ 2017193 w 3331419"/>
              <a:gd name="connsiteY48" fmla="*/ 327150 h 984232"/>
              <a:gd name="connsiteX49" fmla="*/ 1998814 w 3331419"/>
              <a:gd name="connsiteY49" fmla="*/ 331745 h 984232"/>
              <a:gd name="connsiteX50" fmla="*/ 1980434 w 3331419"/>
              <a:gd name="connsiteY50" fmla="*/ 340935 h 984232"/>
              <a:gd name="connsiteX51" fmla="*/ 1966649 w 3331419"/>
              <a:gd name="connsiteY51" fmla="*/ 345530 h 984232"/>
              <a:gd name="connsiteX52" fmla="*/ 1939079 w 3331419"/>
              <a:gd name="connsiteY52" fmla="*/ 359315 h 984232"/>
              <a:gd name="connsiteX53" fmla="*/ 1906914 w 3331419"/>
              <a:gd name="connsiteY53" fmla="*/ 377695 h 984232"/>
              <a:gd name="connsiteX54" fmla="*/ 1879344 w 3331419"/>
              <a:gd name="connsiteY54" fmla="*/ 400670 h 984232"/>
              <a:gd name="connsiteX55" fmla="*/ 1851774 w 3331419"/>
              <a:gd name="connsiteY55" fmla="*/ 409860 h 984232"/>
              <a:gd name="connsiteX56" fmla="*/ 1833394 w 3331419"/>
              <a:gd name="connsiteY56" fmla="*/ 405265 h 984232"/>
              <a:gd name="connsiteX57" fmla="*/ 1819610 w 3331419"/>
              <a:gd name="connsiteY57" fmla="*/ 396075 h 984232"/>
              <a:gd name="connsiteX58" fmla="*/ 1787445 w 3331419"/>
              <a:gd name="connsiteY58" fmla="*/ 382290 h 984232"/>
              <a:gd name="connsiteX59" fmla="*/ 1773660 w 3331419"/>
              <a:gd name="connsiteY59" fmla="*/ 391480 h 984232"/>
              <a:gd name="connsiteX60" fmla="*/ 1759875 w 3331419"/>
              <a:gd name="connsiteY60" fmla="*/ 396075 h 984232"/>
              <a:gd name="connsiteX61" fmla="*/ 1732305 w 3331419"/>
              <a:gd name="connsiteY61" fmla="*/ 414455 h 984232"/>
              <a:gd name="connsiteX62" fmla="*/ 1718520 w 3331419"/>
              <a:gd name="connsiteY62" fmla="*/ 423645 h 984232"/>
              <a:gd name="connsiteX63" fmla="*/ 1704735 w 3331419"/>
              <a:gd name="connsiteY63" fmla="*/ 396075 h 984232"/>
              <a:gd name="connsiteX64" fmla="*/ 1700140 w 3331419"/>
              <a:gd name="connsiteY64" fmla="*/ 382290 h 984232"/>
              <a:gd name="connsiteX65" fmla="*/ 1686355 w 3331419"/>
              <a:gd name="connsiteY65" fmla="*/ 377695 h 984232"/>
              <a:gd name="connsiteX66" fmla="*/ 1672570 w 3331419"/>
              <a:gd name="connsiteY66" fmla="*/ 382290 h 984232"/>
              <a:gd name="connsiteX67" fmla="*/ 1663380 w 3331419"/>
              <a:gd name="connsiteY67" fmla="*/ 396075 h 984232"/>
              <a:gd name="connsiteX68" fmla="*/ 1645001 w 3331419"/>
              <a:gd name="connsiteY68" fmla="*/ 432835 h 984232"/>
              <a:gd name="connsiteX69" fmla="*/ 1635811 w 3331419"/>
              <a:gd name="connsiteY69" fmla="*/ 446620 h 984232"/>
              <a:gd name="connsiteX70" fmla="*/ 1608241 w 3331419"/>
              <a:gd name="connsiteY70" fmla="*/ 465000 h 984232"/>
              <a:gd name="connsiteX71" fmla="*/ 1594456 w 3331419"/>
              <a:gd name="connsiteY71" fmla="*/ 474190 h 984232"/>
              <a:gd name="connsiteX72" fmla="*/ 1534721 w 3331419"/>
              <a:gd name="connsiteY72" fmla="*/ 460405 h 984232"/>
              <a:gd name="connsiteX73" fmla="*/ 1520936 w 3331419"/>
              <a:gd name="connsiteY73" fmla="*/ 455810 h 984232"/>
              <a:gd name="connsiteX74" fmla="*/ 1507151 w 3331419"/>
              <a:gd name="connsiteY74" fmla="*/ 451215 h 984232"/>
              <a:gd name="connsiteX75" fmla="*/ 1493366 w 3331419"/>
              <a:gd name="connsiteY75" fmla="*/ 460405 h 984232"/>
              <a:gd name="connsiteX76" fmla="*/ 1479581 w 3331419"/>
              <a:gd name="connsiteY76" fmla="*/ 487975 h 984232"/>
              <a:gd name="connsiteX77" fmla="*/ 1378492 w 3331419"/>
              <a:gd name="connsiteY77" fmla="*/ 501759 h 984232"/>
              <a:gd name="connsiteX78" fmla="*/ 1346327 w 3331419"/>
              <a:gd name="connsiteY78" fmla="*/ 520139 h 984232"/>
              <a:gd name="connsiteX79" fmla="*/ 1323352 w 3331419"/>
              <a:gd name="connsiteY79" fmla="*/ 552304 h 984232"/>
              <a:gd name="connsiteX80" fmla="*/ 1309567 w 3331419"/>
              <a:gd name="connsiteY80" fmla="*/ 556899 h 984232"/>
              <a:gd name="connsiteX81" fmla="*/ 1295782 w 3331419"/>
              <a:gd name="connsiteY81" fmla="*/ 566089 h 984232"/>
              <a:gd name="connsiteX82" fmla="*/ 1203883 w 3331419"/>
              <a:gd name="connsiteY82" fmla="*/ 570684 h 984232"/>
              <a:gd name="connsiteX83" fmla="*/ 1176313 w 3331419"/>
              <a:gd name="connsiteY83" fmla="*/ 584469 h 984232"/>
              <a:gd name="connsiteX84" fmla="*/ 1162528 w 3331419"/>
              <a:gd name="connsiteY84" fmla="*/ 589064 h 984232"/>
              <a:gd name="connsiteX85" fmla="*/ 1148743 w 3331419"/>
              <a:gd name="connsiteY85" fmla="*/ 598254 h 984232"/>
              <a:gd name="connsiteX86" fmla="*/ 1084414 w 3331419"/>
              <a:gd name="connsiteY86" fmla="*/ 602849 h 984232"/>
              <a:gd name="connsiteX87" fmla="*/ 1020084 w 3331419"/>
              <a:gd name="connsiteY87" fmla="*/ 598254 h 984232"/>
              <a:gd name="connsiteX88" fmla="*/ 905210 w 3331419"/>
              <a:gd name="connsiteY88" fmla="*/ 607444 h 984232"/>
              <a:gd name="connsiteX89" fmla="*/ 863855 w 3331419"/>
              <a:gd name="connsiteY89" fmla="*/ 630419 h 984232"/>
              <a:gd name="connsiteX90" fmla="*/ 854665 w 3331419"/>
              <a:gd name="connsiteY90" fmla="*/ 644204 h 984232"/>
              <a:gd name="connsiteX91" fmla="*/ 827095 w 3331419"/>
              <a:gd name="connsiteY91" fmla="*/ 662584 h 984232"/>
              <a:gd name="connsiteX92" fmla="*/ 813310 w 3331419"/>
              <a:gd name="connsiteY92" fmla="*/ 671774 h 984232"/>
              <a:gd name="connsiteX93" fmla="*/ 799525 w 3331419"/>
              <a:gd name="connsiteY93" fmla="*/ 680963 h 984232"/>
              <a:gd name="connsiteX94" fmla="*/ 771955 w 3331419"/>
              <a:gd name="connsiteY94" fmla="*/ 694748 h 984232"/>
              <a:gd name="connsiteX95" fmla="*/ 735195 w 3331419"/>
              <a:gd name="connsiteY95" fmla="*/ 736103 h 984232"/>
              <a:gd name="connsiteX96" fmla="*/ 721411 w 3331419"/>
              <a:gd name="connsiteY96" fmla="*/ 740698 h 984232"/>
              <a:gd name="connsiteX97" fmla="*/ 689246 w 3331419"/>
              <a:gd name="connsiteY97" fmla="*/ 754483 h 984232"/>
              <a:gd name="connsiteX98" fmla="*/ 647891 w 3331419"/>
              <a:gd name="connsiteY98" fmla="*/ 777458 h 984232"/>
              <a:gd name="connsiteX99" fmla="*/ 638701 w 3331419"/>
              <a:gd name="connsiteY99" fmla="*/ 791243 h 984232"/>
              <a:gd name="connsiteX100" fmla="*/ 555991 w 3331419"/>
              <a:gd name="connsiteY100" fmla="*/ 791243 h 984232"/>
              <a:gd name="connsiteX101" fmla="*/ 555991 w 3331419"/>
              <a:gd name="connsiteY101" fmla="*/ 795838 h 984232"/>
              <a:gd name="connsiteX102" fmla="*/ 569776 w 3331419"/>
              <a:gd name="connsiteY102" fmla="*/ 800433 h 984232"/>
              <a:gd name="connsiteX103" fmla="*/ 588156 w 3331419"/>
              <a:gd name="connsiteY103" fmla="*/ 795838 h 984232"/>
              <a:gd name="connsiteX104" fmla="*/ 611131 w 3331419"/>
              <a:gd name="connsiteY104" fmla="*/ 777458 h 984232"/>
              <a:gd name="connsiteX105" fmla="*/ 624916 w 3331419"/>
              <a:gd name="connsiteY105" fmla="*/ 782053 h 984232"/>
              <a:gd name="connsiteX106" fmla="*/ 560586 w 3331419"/>
              <a:gd name="connsiteY106" fmla="*/ 772863 h 984232"/>
              <a:gd name="connsiteX107" fmla="*/ 533017 w 3331419"/>
              <a:gd name="connsiteY107" fmla="*/ 782053 h 984232"/>
              <a:gd name="connsiteX108" fmla="*/ 500852 w 3331419"/>
              <a:gd name="connsiteY108" fmla="*/ 809623 h 984232"/>
              <a:gd name="connsiteX109" fmla="*/ 491662 w 3331419"/>
              <a:gd name="connsiteY109" fmla="*/ 823408 h 984232"/>
              <a:gd name="connsiteX110" fmla="*/ 500852 w 3331419"/>
              <a:gd name="connsiteY110" fmla="*/ 786648 h 984232"/>
              <a:gd name="connsiteX111" fmla="*/ 514637 w 3331419"/>
              <a:gd name="connsiteY111" fmla="*/ 791243 h 984232"/>
              <a:gd name="connsiteX112" fmla="*/ 496257 w 3331419"/>
              <a:gd name="connsiteY112" fmla="*/ 795838 h 984232"/>
              <a:gd name="connsiteX113" fmla="*/ 482472 w 3331419"/>
              <a:gd name="connsiteY113" fmla="*/ 800433 h 984232"/>
              <a:gd name="connsiteX114" fmla="*/ 436522 w 3331419"/>
              <a:gd name="connsiteY114" fmla="*/ 809623 h 984232"/>
              <a:gd name="connsiteX115" fmla="*/ 418142 w 3331419"/>
              <a:gd name="connsiteY115" fmla="*/ 818813 h 984232"/>
              <a:gd name="connsiteX116" fmla="*/ 408952 w 3331419"/>
              <a:gd name="connsiteY116" fmla="*/ 832598 h 984232"/>
              <a:gd name="connsiteX117" fmla="*/ 390572 w 3331419"/>
              <a:gd name="connsiteY117" fmla="*/ 837193 h 984232"/>
              <a:gd name="connsiteX118" fmla="*/ 340028 w 3331419"/>
              <a:gd name="connsiteY118" fmla="*/ 846383 h 984232"/>
              <a:gd name="connsiteX119" fmla="*/ 326243 w 3331419"/>
              <a:gd name="connsiteY119" fmla="*/ 850978 h 984232"/>
              <a:gd name="connsiteX120" fmla="*/ 298673 w 3331419"/>
              <a:gd name="connsiteY120" fmla="*/ 869357 h 984232"/>
              <a:gd name="connsiteX121" fmla="*/ 271103 w 3331419"/>
              <a:gd name="connsiteY121" fmla="*/ 878547 h 984232"/>
              <a:gd name="connsiteX122" fmla="*/ 294078 w 3331419"/>
              <a:gd name="connsiteY122" fmla="*/ 883142 h 984232"/>
              <a:gd name="connsiteX123" fmla="*/ 340028 w 3331419"/>
              <a:gd name="connsiteY123" fmla="*/ 873952 h 984232"/>
              <a:gd name="connsiteX124" fmla="*/ 349218 w 3331419"/>
              <a:gd name="connsiteY124" fmla="*/ 860167 h 984232"/>
              <a:gd name="connsiteX125" fmla="*/ 349218 w 3331419"/>
              <a:gd name="connsiteY125" fmla="*/ 850978 h 984232"/>
              <a:gd name="connsiteX126" fmla="*/ 317053 w 3331419"/>
              <a:gd name="connsiteY126" fmla="*/ 860167 h 984232"/>
              <a:gd name="connsiteX127" fmla="*/ 303268 w 3331419"/>
              <a:gd name="connsiteY127" fmla="*/ 869357 h 984232"/>
              <a:gd name="connsiteX128" fmla="*/ 284888 w 3331419"/>
              <a:gd name="connsiteY128" fmla="*/ 873952 h 984232"/>
              <a:gd name="connsiteX129" fmla="*/ 238938 w 3331419"/>
              <a:gd name="connsiteY129" fmla="*/ 887737 h 984232"/>
              <a:gd name="connsiteX130" fmla="*/ 234343 w 3331419"/>
              <a:gd name="connsiteY130" fmla="*/ 901522 h 984232"/>
              <a:gd name="connsiteX131" fmla="*/ 220558 w 3331419"/>
              <a:gd name="connsiteY131" fmla="*/ 906117 h 984232"/>
              <a:gd name="connsiteX132" fmla="*/ 101089 w 3331419"/>
              <a:gd name="connsiteY132" fmla="*/ 901522 h 984232"/>
              <a:gd name="connsiteX133" fmla="*/ 64329 w 3331419"/>
              <a:gd name="connsiteY133" fmla="*/ 901522 h 984232"/>
              <a:gd name="connsiteX134" fmla="*/ 59734 w 3331419"/>
              <a:gd name="connsiteY134" fmla="*/ 915307 h 984232"/>
              <a:gd name="connsiteX135" fmla="*/ 45949 w 3331419"/>
              <a:gd name="connsiteY135" fmla="*/ 919902 h 984232"/>
              <a:gd name="connsiteX136" fmla="*/ 18379 w 3331419"/>
              <a:gd name="connsiteY136" fmla="*/ 938282 h 984232"/>
              <a:gd name="connsiteX137" fmla="*/ 0 w 3331419"/>
              <a:gd name="connsiteY137" fmla="*/ 947472 h 984232"/>
              <a:gd name="connsiteX138" fmla="*/ 9189 w 3331419"/>
              <a:gd name="connsiteY138" fmla="*/ 979637 h 984232"/>
              <a:gd name="connsiteX139" fmla="*/ 22974 w 3331419"/>
              <a:gd name="connsiteY139" fmla="*/ 984232 h 984232"/>
              <a:gd name="connsiteX140" fmla="*/ 68924 w 3331419"/>
              <a:gd name="connsiteY140" fmla="*/ 975042 h 984232"/>
              <a:gd name="connsiteX141" fmla="*/ 165419 w 3331419"/>
              <a:gd name="connsiteY141" fmla="*/ 979637 h 984232"/>
              <a:gd name="connsiteX142" fmla="*/ 252723 w 3331419"/>
              <a:gd name="connsiteY142" fmla="*/ 975042 h 984232"/>
              <a:gd name="connsiteX143" fmla="*/ 280293 w 3331419"/>
              <a:gd name="connsiteY143" fmla="*/ 970447 h 984232"/>
              <a:gd name="connsiteX144" fmla="*/ 326243 w 3331419"/>
              <a:gd name="connsiteY144" fmla="*/ 965852 h 984232"/>
              <a:gd name="connsiteX145" fmla="*/ 353813 w 3331419"/>
              <a:gd name="connsiteY145" fmla="*/ 956662 h 984232"/>
              <a:gd name="connsiteX146" fmla="*/ 372192 w 3331419"/>
              <a:gd name="connsiteY146" fmla="*/ 942877 h 984232"/>
              <a:gd name="connsiteX147" fmla="*/ 399762 w 3331419"/>
              <a:gd name="connsiteY147" fmla="*/ 929092 h 984232"/>
              <a:gd name="connsiteX148" fmla="*/ 473282 w 3331419"/>
              <a:gd name="connsiteY148" fmla="*/ 919902 h 984232"/>
              <a:gd name="connsiteX149" fmla="*/ 523827 w 3331419"/>
              <a:gd name="connsiteY149" fmla="*/ 910712 h 984232"/>
              <a:gd name="connsiteX150" fmla="*/ 551396 w 3331419"/>
              <a:gd name="connsiteY150" fmla="*/ 901522 h 984232"/>
              <a:gd name="connsiteX151" fmla="*/ 565181 w 3331419"/>
              <a:gd name="connsiteY151" fmla="*/ 896927 h 984232"/>
              <a:gd name="connsiteX152" fmla="*/ 578966 w 3331419"/>
              <a:gd name="connsiteY152" fmla="*/ 887737 h 984232"/>
              <a:gd name="connsiteX153" fmla="*/ 624916 w 3331419"/>
              <a:gd name="connsiteY153" fmla="*/ 869357 h 984232"/>
              <a:gd name="connsiteX154" fmla="*/ 657081 w 3331419"/>
              <a:gd name="connsiteY154" fmla="*/ 850978 h 984232"/>
              <a:gd name="connsiteX155" fmla="*/ 684651 w 3331419"/>
              <a:gd name="connsiteY155" fmla="*/ 841788 h 984232"/>
              <a:gd name="connsiteX156" fmla="*/ 726006 w 3331419"/>
              <a:gd name="connsiteY156" fmla="*/ 823408 h 984232"/>
              <a:gd name="connsiteX157" fmla="*/ 758170 w 3331419"/>
              <a:gd name="connsiteY157" fmla="*/ 814218 h 984232"/>
              <a:gd name="connsiteX158" fmla="*/ 785740 w 3331419"/>
              <a:gd name="connsiteY158" fmla="*/ 791243 h 984232"/>
              <a:gd name="connsiteX159" fmla="*/ 799525 w 3331419"/>
              <a:gd name="connsiteY159" fmla="*/ 782053 h 984232"/>
              <a:gd name="connsiteX160" fmla="*/ 822500 w 3331419"/>
              <a:gd name="connsiteY160" fmla="*/ 754483 h 984232"/>
              <a:gd name="connsiteX161" fmla="*/ 836285 w 3331419"/>
              <a:gd name="connsiteY161" fmla="*/ 745293 h 984232"/>
              <a:gd name="connsiteX162" fmla="*/ 850070 w 3331419"/>
              <a:gd name="connsiteY162" fmla="*/ 731508 h 984232"/>
              <a:gd name="connsiteX163" fmla="*/ 863855 w 3331419"/>
              <a:gd name="connsiteY163" fmla="*/ 722318 h 984232"/>
              <a:gd name="connsiteX164" fmla="*/ 877640 w 3331419"/>
              <a:gd name="connsiteY164" fmla="*/ 708533 h 984232"/>
              <a:gd name="connsiteX165" fmla="*/ 905210 w 3331419"/>
              <a:gd name="connsiteY165" fmla="*/ 699343 h 984232"/>
              <a:gd name="connsiteX166" fmla="*/ 951159 w 3331419"/>
              <a:gd name="connsiteY166" fmla="*/ 680963 h 984232"/>
              <a:gd name="connsiteX167" fmla="*/ 964944 w 3331419"/>
              <a:gd name="connsiteY167" fmla="*/ 676369 h 984232"/>
              <a:gd name="connsiteX168" fmla="*/ 978729 w 3331419"/>
              <a:gd name="connsiteY168" fmla="*/ 671774 h 984232"/>
              <a:gd name="connsiteX169" fmla="*/ 1231453 w 3331419"/>
              <a:gd name="connsiteY169" fmla="*/ 676369 h 984232"/>
              <a:gd name="connsiteX170" fmla="*/ 1304972 w 3331419"/>
              <a:gd name="connsiteY170" fmla="*/ 671774 h 984232"/>
              <a:gd name="connsiteX171" fmla="*/ 1337137 w 3331419"/>
              <a:gd name="connsiteY171" fmla="*/ 662584 h 984232"/>
              <a:gd name="connsiteX172" fmla="*/ 1360112 w 3331419"/>
              <a:gd name="connsiteY172" fmla="*/ 639609 h 984232"/>
              <a:gd name="connsiteX173" fmla="*/ 1373897 w 3331419"/>
              <a:gd name="connsiteY173" fmla="*/ 625824 h 984232"/>
              <a:gd name="connsiteX174" fmla="*/ 1383087 w 3331419"/>
              <a:gd name="connsiteY174" fmla="*/ 612039 h 984232"/>
              <a:gd name="connsiteX175" fmla="*/ 1396872 w 3331419"/>
              <a:gd name="connsiteY175" fmla="*/ 607444 h 984232"/>
              <a:gd name="connsiteX176" fmla="*/ 1410657 w 3331419"/>
              <a:gd name="connsiteY176" fmla="*/ 589064 h 984232"/>
              <a:gd name="connsiteX177" fmla="*/ 1424442 w 3331419"/>
              <a:gd name="connsiteY177" fmla="*/ 584469 h 984232"/>
              <a:gd name="connsiteX178" fmla="*/ 1456607 w 3331419"/>
              <a:gd name="connsiteY178" fmla="*/ 570684 h 984232"/>
              <a:gd name="connsiteX179" fmla="*/ 1470391 w 3331419"/>
              <a:gd name="connsiteY179" fmla="*/ 561494 h 984232"/>
              <a:gd name="connsiteX180" fmla="*/ 1548506 w 3331419"/>
              <a:gd name="connsiteY180" fmla="*/ 552304 h 984232"/>
              <a:gd name="connsiteX181" fmla="*/ 1622026 w 3331419"/>
              <a:gd name="connsiteY181" fmla="*/ 538519 h 984232"/>
              <a:gd name="connsiteX182" fmla="*/ 1649595 w 3331419"/>
              <a:gd name="connsiteY182" fmla="*/ 529329 h 984232"/>
              <a:gd name="connsiteX183" fmla="*/ 1667975 w 3331419"/>
              <a:gd name="connsiteY183" fmla="*/ 524734 h 984232"/>
              <a:gd name="connsiteX184" fmla="*/ 1681760 w 3331419"/>
              <a:gd name="connsiteY184" fmla="*/ 515544 h 984232"/>
              <a:gd name="connsiteX185" fmla="*/ 1695545 w 3331419"/>
              <a:gd name="connsiteY185" fmla="*/ 510949 h 984232"/>
              <a:gd name="connsiteX186" fmla="*/ 1713925 w 3331419"/>
              <a:gd name="connsiteY186" fmla="*/ 515544 h 984232"/>
              <a:gd name="connsiteX187" fmla="*/ 1727710 w 3331419"/>
              <a:gd name="connsiteY187" fmla="*/ 520139 h 984232"/>
              <a:gd name="connsiteX188" fmla="*/ 1764470 w 3331419"/>
              <a:gd name="connsiteY188" fmla="*/ 515544 h 984232"/>
              <a:gd name="connsiteX189" fmla="*/ 1805825 w 3331419"/>
              <a:gd name="connsiteY189" fmla="*/ 497164 h 984232"/>
              <a:gd name="connsiteX190" fmla="*/ 1860964 w 3331419"/>
              <a:gd name="connsiteY190" fmla="*/ 492570 h 984232"/>
              <a:gd name="connsiteX191" fmla="*/ 1916104 w 3331419"/>
              <a:gd name="connsiteY191" fmla="*/ 469595 h 984232"/>
              <a:gd name="connsiteX192" fmla="*/ 1943674 w 3331419"/>
              <a:gd name="connsiteY192" fmla="*/ 451215 h 984232"/>
              <a:gd name="connsiteX193" fmla="*/ 1994219 w 3331419"/>
              <a:gd name="connsiteY193" fmla="*/ 423645 h 984232"/>
              <a:gd name="connsiteX194" fmla="*/ 2008004 w 3331419"/>
              <a:gd name="connsiteY194" fmla="*/ 414455 h 984232"/>
              <a:gd name="connsiteX195" fmla="*/ 2026383 w 3331419"/>
              <a:gd name="connsiteY195" fmla="*/ 400670 h 984232"/>
              <a:gd name="connsiteX196" fmla="*/ 2053953 w 3331419"/>
              <a:gd name="connsiteY196" fmla="*/ 391480 h 984232"/>
              <a:gd name="connsiteX197" fmla="*/ 2058548 w 3331419"/>
              <a:gd name="connsiteY197" fmla="*/ 377695 h 984232"/>
              <a:gd name="connsiteX198" fmla="*/ 2081523 w 3331419"/>
              <a:gd name="connsiteY198" fmla="*/ 368505 h 984232"/>
              <a:gd name="connsiteX199" fmla="*/ 2095308 w 3331419"/>
              <a:gd name="connsiteY199" fmla="*/ 359315 h 984232"/>
              <a:gd name="connsiteX200" fmla="*/ 2118283 w 3331419"/>
              <a:gd name="connsiteY200" fmla="*/ 340935 h 984232"/>
              <a:gd name="connsiteX201" fmla="*/ 2127473 w 3331419"/>
              <a:gd name="connsiteY201" fmla="*/ 327150 h 984232"/>
              <a:gd name="connsiteX202" fmla="*/ 2145853 w 3331419"/>
              <a:gd name="connsiteY202" fmla="*/ 308771 h 984232"/>
              <a:gd name="connsiteX203" fmla="*/ 2173423 w 3331419"/>
              <a:gd name="connsiteY203" fmla="*/ 294986 h 984232"/>
              <a:gd name="connsiteX204" fmla="*/ 2191803 w 3331419"/>
              <a:gd name="connsiteY204" fmla="*/ 285796 h 984232"/>
              <a:gd name="connsiteX205" fmla="*/ 2214777 w 3331419"/>
              <a:gd name="connsiteY205" fmla="*/ 281201 h 984232"/>
              <a:gd name="connsiteX206" fmla="*/ 2233157 w 3331419"/>
              <a:gd name="connsiteY206" fmla="*/ 276606 h 984232"/>
              <a:gd name="connsiteX207" fmla="*/ 2384791 w 3331419"/>
              <a:gd name="connsiteY207" fmla="*/ 267416 h 984232"/>
              <a:gd name="connsiteX208" fmla="*/ 2403171 w 3331419"/>
              <a:gd name="connsiteY208" fmla="*/ 258226 h 984232"/>
              <a:gd name="connsiteX209" fmla="*/ 2573185 w 3331419"/>
              <a:gd name="connsiteY209" fmla="*/ 262821 h 984232"/>
              <a:gd name="connsiteX210" fmla="*/ 2747794 w 3331419"/>
              <a:gd name="connsiteY210" fmla="*/ 258226 h 984232"/>
              <a:gd name="connsiteX211" fmla="*/ 2775364 w 3331419"/>
              <a:gd name="connsiteY211" fmla="*/ 235251 h 984232"/>
              <a:gd name="connsiteX212" fmla="*/ 2793744 w 3331419"/>
              <a:gd name="connsiteY212" fmla="*/ 216871 h 984232"/>
              <a:gd name="connsiteX213" fmla="*/ 2807529 w 3331419"/>
              <a:gd name="connsiteY213" fmla="*/ 212276 h 984232"/>
              <a:gd name="connsiteX214" fmla="*/ 2821314 w 3331419"/>
              <a:gd name="connsiteY214" fmla="*/ 203086 h 984232"/>
              <a:gd name="connsiteX215" fmla="*/ 2894834 w 3331419"/>
              <a:gd name="connsiteY215" fmla="*/ 193896 h 984232"/>
              <a:gd name="connsiteX216" fmla="*/ 2926999 w 3331419"/>
              <a:gd name="connsiteY216" fmla="*/ 189301 h 984232"/>
              <a:gd name="connsiteX217" fmla="*/ 2991328 w 3331419"/>
              <a:gd name="connsiteY217" fmla="*/ 184706 h 984232"/>
              <a:gd name="connsiteX218" fmla="*/ 3018898 w 3331419"/>
              <a:gd name="connsiteY218" fmla="*/ 180111 h 984232"/>
              <a:gd name="connsiteX219" fmla="*/ 3051063 w 3331419"/>
              <a:gd name="connsiteY219" fmla="*/ 170921 h 984232"/>
              <a:gd name="connsiteX220" fmla="*/ 3074038 w 3331419"/>
              <a:gd name="connsiteY220" fmla="*/ 166326 h 984232"/>
              <a:gd name="connsiteX221" fmla="*/ 3101608 w 3331419"/>
              <a:gd name="connsiteY221" fmla="*/ 152541 h 984232"/>
              <a:gd name="connsiteX222" fmla="*/ 3119987 w 3331419"/>
              <a:gd name="connsiteY222" fmla="*/ 138756 h 984232"/>
              <a:gd name="connsiteX223" fmla="*/ 3147557 w 3331419"/>
              <a:gd name="connsiteY223" fmla="*/ 120377 h 984232"/>
              <a:gd name="connsiteX224" fmla="*/ 3161342 w 3331419"/>
              <a:gd name="connsiteY224" fmla="*/ 111187 h 984232"/>
              <a:gd name="connsiteX225" fmla="*/ 3175127 w 3331419"/>
              <a:gd name="connsiteY225" fmla="*/ 101997 h 984232"/>
              <a:gd name="connsiteX226" fmla="*/ 3188912 w 3331419"/>
              <a:gd name="connsiteY226" fmla="*/ 97402 h 984232"/>
              <a:gd name="connsiteX227" fmla="*/ 3207292 w 3331419"/>
              <a:gd name="connsiteY227" fmla="*/ 92807 h 984232"/>
              <a:gd name="connsiteX228" fmla="*/ 3322166 w 3331419"/>
              <a:gd name="connsiteY228" fmla="*/ 88212 h 984232"/>
              <a:gd name="connsiteX229" fmla="*/ 3331356 w 3331419"/>
              <a:gd name="connsiteY229" fmla="*/ 74427 h 984232"/>
              <a:gd name="connsiteX230" fmla="*/ 3322166 w 3331419"/>
              <a:gd name="connsiteY230" fmla="*/ 37667 h 9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3331419" h="984232">
                <a:moveTo>
                  <a:pt x="3322166" y="37667"/>
                </a:moveTo>
                <a:cubicBezTo>
                  <a:pt x="3319103" y="27711"/>
                  <a:pt x="3313999" y="22877"/>
                  <a:pt x="3312976" y="14692"/>
                </a:cubicBezTo>
                <a:cubicBezTo>
                  <a:pt x="3312375" y="9886"/>
                  <a:pt x="3322381" y="1473"/>
                  <a:pt x="3317571" y="907"/>
                </a:cubicBezTo>
                <a:cubicBezTo>
                  <a:pt x="3290148" y="-2319"/>
                  <a:pt x="3262432" y="3970"/>
                  <a:pt x="3234862" y="5502"/>
                </a:cubicBezTo>
                <a:cubicBezTo>
                  <a:pt x="3230267" y="8565"/>
                  <a:pt x="3226267" y="12805"/>
                  <a:pt x="3221077" y="14692"/>
                </a:cubicBezTo>
                <a:cubicBezTo>
                  <a:pt x="3195916" y="23842"/>
                  <a:pt x="3184845" y="22601"/>
                  <a:pt x="3161342" y="28477"/>
                </a:cubicBezTo>
                <a:cubicBezTo>
                  <a:pt x="3129225" y="36506"/>
                  <a:pt x="3168625" y="29112"/>
                  <a:pt x="3129177" y="42262"/>
                </a:cubicBezTo>
                <a:cubicBezTo>
                  <a:pt x="3121768" y="44732"/>
                  <a:pt x="3113861" y="45325"/>
                  <a:pt x="3106203" y="46857"/>
                </a:cubicBezTo>
                <a:cubicBezTo>
                  <a:pt x="3101608" y="49920"/>
                  <a:pt x="3097357" y="53577"/>
                  <a:pt x="3092418" y="56047"/>
                </a:cubicBezTo>
                <a:cubicBezTo>
                  <a:pt x="3081310" y="61601"/>
                  <a:pt x="3061260" y="63668"/>
                  <a:pt x="3051063" y="65237"/>
                </a:cubicBezTo>
                <a:cubicBezTo>
                  <a:pt x="3040358" y="66884"/>
                  <a:pt x="3029620" y="68300"/>
                  <a:pt x="3018898" y="69832"/>
                </a:cubicBezTo>
                <a:cubicBezTo>
                  <a:pt x="3009708" y="68300"/>
                  <a:pt x="3000367" y="62977"/>
                  <a:pt x="2991328" y="65237"/>
                </a:cubicBezTo>
                <a:cubicBezTo>
                  <a:pt x="2985970" y="66576"/>
                  <a:pt x="2986043" y="75117"/>
                  <a:pt x="2982138" y="79022"/>
                </a:cubicBezTo>
                <a:cubicBezTo>
                  <a:pt x="2978233" y="82927"/>
                  <a:pt x="2972847" y="85002"/>
                  <a:pt x="2968353" y="88212"/>
                </a:cubicBezTo>
                <a:cubicBezTo>
                  <a:pt x="2962121" y="92663"/>
                  <a:pt x="2956100" y="97402"/>
                  <a:pt x="2949973" y="101997"/>
                </a:cubicBezTo>
                <a:cubicBezTo>
                  <a:pt x="2940783" y="100465"/>
                  <a:pt x="2931328" y="100079"/>
                  <a:pt x="2922404" y="97402"/>
                </a:cubicBezTo>
                <a:cubicBezTo>
                  <a:pt x="2915843" y="95434"/>
                  <a:pt x="2910438" y="90617"/>
                  <a:pt x="2904024" y="88212"/>
                </a:cubicBezTo>
                <a:cubicBezTo>
                  <a:pt x="2898111" y="85995"/>
                  <a:pt x="2891771" y="85149"/>
                  <a:pt x="2885644" y="83617"/>
                </a:cubicBezTo>
                <a:cubicBezTo>
                  <a:pt x="2873391" y="86680"/>
                  <a:pt x="2859393" y="85801"/>
                  <a:pt x="2848884" y="92807"/>
                </a:cubicBezTo>
                <a:cubicBezTo>
                  <a:pt x="2839881" y="98809"/>
                  <a:pt x="2832610" y="105403"/>
                  <a:pt x="2821314" y="106592"/>
                </a:cubicBezTo>
                <a:cubicBezTo>
                  <a:pt x="2796894" y="109162"/>
                  <a:pt x="2772301" y="109655"/>
                  <a:pt x="2747794" y="111187"/>
                </a:cubicBezTo>
                <a:cubicBezTo>
                  <a:pt x="2743199" y="115782"/>
                  <a:pt x="2739139" y="120983"/>
                  <a:pt x="2734010" y="124972"/>
                </a:cubicBezTo>
                <a:cubicBezTo>
                  <a:pt x="2725292" y="131753"/>
                  <a:pt x="2706440" y="143351"/>
                  <a:pt x="2706440" y="143351"/>
                </a:cubicBezTo>
                <a:cubicBezTo>
                  <a:pt x="2704908" y="149478"/>
                  <a:pt x="2705790" y="156800"/>
                  <a:pt x="2701845" y="161731"/>
                </a:cubicBezTo>
                <a:cubicBezTo>
                  <a:pt x="2698819" y="165513"/>
                  <a:pt x="2692392" y="164160"/>
                  <a:pt x="2688060" y="166326"/>
                </a:cubicBezTo>
                <a:cubicBezTo>
                  <a:pt x="2683121" y="168796"/>
                  <a:pt x="2678870" y="172453"/>
                  <a:pt x="2674275" y="175516"/>
                </a:cubicBezTo>
                <a:cubicBezTo>
                  <a:pt x="2654363" y="173984"/>
                  <a:pt x="2633836" y="176067"/>
                  <a:pt x="2614540" y="170921"/>
                </a:cubicBezTo>
                <a:cubicBezTo>
                  <a:pt x="2570041" y="159054"/>
                  <a:pt x="2663100" y="137886"/>
                  <a:pt x="2577780" y="166326"/>
                </a:cubicBezTo>
                <a:cubicBezTo>
                  <a:pt x="2557480" y="164296"/>
                  <a:pt x="2511582" y="156476"/>
                  <a:pt x="2490476" y="166326"/>
                </a:cubicBezTo>
                <a:cubicBezTo>
                  <a:pt x="2478699" y="171822"/>
                  <a:pt x="2475515" y="190744"/>
                  <a:pt x="2462906" y="193896"/>
                </a:cubicBezTo>
                <a:lnTo>
                  <a:pt x="2444526" y="198491"/>
                </a:lnTo>
                <a:cubicBezTo>
                  <a:pt x="2435336" y="196959"/>
                  <a:pt x="2426051" y="195917"/>
                  <a:pt x="2416956" y="193896"/>
                </a:cubicBezTo>
                <a:cubicBezTo>
                  <a:pt x="2412228" y="192845"/>
                  <a:pt x="2407899" y="190352"/>
                  <a:pt x="2403171" y="189301"/>
                </a:cubicBezTo>
                <a:cubicBezTo>
                  <a:pt x="2394076" y="187280"/>
                  <a:pt x="2384792" y="186238"/>
                  <a:pt x="2375602" y="184706"/>
                </a:cubicBezTo>
                <a:cubicBezTo>
                  <a:pt x="2353281" y="187496"/>
                  <a:pt x="2336917" y="188633"/>
                  <a:pt x="2315867" y="193896"/>
                </a:cubicBezTo>
                <a:cubicBezTo>
                  <a:pt x="2284888" y="201641"/>
                  <a:pt x="2319743" y="194204"/>
                  <a:pt x="2288297" y="207681"/>
                </a:cubicBezTo>
                <a:cubicBezTo>
                  <a:pt x="2282492" y="210169"/>
                  <a:pt x="2276044" y="210744"/>
                  <a:pt x="2269917" y="212276"/>
                </a:cubicBezTo>
                <a:cubicBezTo>
                  <a:pt x="2261637" y="220556"/>
                  <a:pt x="2253542" y="230453"/>
                  <a:pt x="2242347" y="235251"/>
                </a:cubicBezTo>
                <a:cubicBezTo>
                  <a:pt x="2236542" y="237739"/>
                  <a:pt x="2230094" y="238314"/>
                  <a:pt x="2223967" y="239846"/>
                </a:cubicBezTo>
                <a:cubicBezTo>
                  <a:pt x="2213246" y="238314"/>
                  <a:pt x="2202176" y="238363"/>
                  <a:pt x="2191803" y="235251"/>
                </a:cubicBezTo>
                <a:cubicBezTo>
                  <a:pt x="2186513" y="233664"/>
                  <a:pt x="2183376" y="224722"/>
                  <a:pt x="2178018" y="226061"/>
                </a:cubicBezTo>
                <a:cubicBezTo>
                  <a:pt x="2173319" y="227236"/>
                  <a:pt x="2176110" y="235816"/>
                  <a:pt x="2173423" y="239846"/>
                </a:cubicBezTo>
                <a:cubicBezTo>
                  <a:pt x="2169818" y="245253"/>
                  <a:pt x="2165045" y="250026"/>
                  <a:pt x="2159638" y="253631"/>
                </a:cubicBezTo>
                <a:cubicBezTo>
                  <a:pt x="2155608" y="256318"/>
                  <a:pt x="2150185" y="256060"/>
                  <a:pt x="2145853" y="258226"/>
                </a:cubicBezTo>
                <a:cubicBezTo>
                  <a:pt x="2110223" y="276041"/>
                  <a:pt x="2152932" y="260461"/>
                  <a:pt x="2118283" y="272011"/>
                </a:cubicBezTo>
                <a:cubicBezTo>
                  <a:pt x="2097648" y="292646"/>
                  <a:pt x="2110663" y="283741"/>
                  <a:pt x="2076928" y="294986"/>
                </a:cubicBezTo>
                <a:lnTo>
                  <a:pt x="2063143" y="299581"/>
                </a:lnTo>
                <a:lnTo>
                  <a:pt x="2049358" y="304176"/>
                </a:lnTo>
                <a:cubicBezTo>
                  <a:pt x="2047268" y="305743"/>
                  <a:pt x="2022417" y="324911"/>
                  <a:pt x="2017193" y="327150"/>
                </a:cubicBezTo>
                <a:cubicBezTo>
                  <a:pt x="2011389" y="329638"/>
                  <a:pt x="2004727" y="329528"/>
                  <a:pt x="1998814" y="331745"/>
                </a:cubicBezTo>
                <a:cubicBezTo>
                  <a:pt x="1992400" y="334150"/>
                  <a:pt x="1986730" y="338237"/>
                  <a:pt x="1980434" y="340935"/>
                </a:cubicBezTo>
                <a:cubicBezTo>
                  <a:pt x="1975982" y="342843"/>
                  <a:pt x="1970981" y="343364"/>
                  <a:pt x="1966649" y="345530"/>
                </a:cubicBezTo>
                <a:cubicBezTo>
                  <a:pt x="1931019" y="363345"/>
                  <a:pt x="1973728" y="347765"/>
                  <a:pt x="1939079" y="359315"/>
                </a:cubicBezTo>
                <a:cubicBezTo>
                  <a:pt x="1912891" y="385503"/>
                  <a:pt x="1939312" y="363810"/>
                  <a:pt x="1906914" y="377695"/>
                </a:cubicBezTo>
                <a:cubicBezTo>
                  <a:pt x="1871089" y="393048"/>
                  <a:pt x="1916606" y="379969"/>
                  <a:pt x="1879344" y="400670"/>
                </a:cubicBezTo>
                <a:cubicBezTo>
                  <a:pt x="1870876" y="405374"/>
                  <a:pt x="1851774" y="409860"/>
                  <a:pt x="1851774" y="409860"/>
                </a:cubicBezTo>
                <a:cubicBezTo>
                  <a:pt x="1845647" y="408328"/>
                  <a:pt x="1839199" y="407753"/>
                  <a:pt x="1833394" y="405265"/>
                </a:cubicBezTo>
                <a:cubicBezTo>
                  <a:pt x="1828318" y="403090"/>
                  <a:pt x="1824405" y="398815"/>
                  <a:pt x="1819610" y="396075"/>
                </a:cubicBezTo>
                <a:cubicBezTo>
                  <a:pt x="1803713" y="386991"/>
                  <a:pt x="1802909" y="387445"/>
                  <a:pt x="1787445" y="382290"/>
                </a:cubicBezTo>
                <a:cubicBezTo>
                  <a:pt x="1782850" y="385353"/>
                  <a:pt x="1778599" y="389010"/>
                  <a:pt x="1773660" y="391480"/>
                </a:cubicBezTo>
                <a:cubicBezTo>
                  <a:pt x="1769328" y="393646"/>
                  <a:pt x="1764109" y="393723"/>
                  <a:pt x="1759875" y="396075"/>
                </a:cubicBezTo>
                <a:cubicBezTo>
                  <a:pt x="1750220" y="401439"/>
                  <a:pt x="1741495" y="408328"/>
                  <a:pt x="1732305" y="414455"/>
                </a:cubicBezTo>
                <a:lnTo>
                  <a:pt x="1718520" y="423645"/>
                </a:lnTo>
                <a:cubicBezTo>
                  <a:pt x="1706970" y="388996"/>
                  <a:pt x="1722550" y="431705"/>
                  <a:pt x="1704735" y="396075"/>
                </a:cubicBezTo>
                <a:cubicBezTo>
                  <a:pt x="1702569" y="391743"/>
                  <a:pt x="1703565" y="385715"/>
                  <a:pt x="1700140" y="382290"/>
                </a:cubicBezTo>
                <a:cubicBezTo>
                  <a:pt x="1696715" y="378865"/>
                  <a:pt x="1690950" y="379227"/>
                  <a:pt x="1686355" y="377695"/>
                </a:cubicBezTo>
                <a:cubicBezTo>
                  <a:pt x="1681760" y="379227"/>
                  <a:pt x="1676352" y="379264"/>
                  <a:pt x="1672570" y="382290"/>
                </a:cubicBezTo>
                <a:cubicBezTo>
                  <a:pt x="1668258" y="385740"/>
                  <a:pt x="1666024" y="391227"/>
                  <a:pt x="1663380" y="396075"/>
                </a:cubicBezTo>
                <a:cubicBezTo>
                  <a:pt x="1656820" y="408102"/>
                  <a:pt x="1652600" y="421436"/>
                  <a:pt x="1645001" y="432835"/>
                </a:cubicBezTo>
                <a:cubicBezTo>
                  <a:pt x="1641938" y="437430"/>
                  <a:pt x="1639967" y="442983"/>
                  <a:pt x="1635811" y="446620"/>
                </a:cubicBezTo>
                <a:cubicBezTo>
                  <a:pt x="1627499" y="453893"/>
                  <a:pt x="1617431" y="458873"/>
                  <a:pt x="1608241" y="465000"/>
                </a:cubicBezTo>
                <a:lnTo>
                  <a:pt x="1594456" y="474190"/>
                </a:lnTo>
                <a:cubicBezTo>
                  <a:pt x="1552701" y="468225"/>
                  <a:pt x="1572566" y="473020"/>
                  <a:pt x="1534721" y="460405"/>
                </a:cubicBezTo>
                <a:lnTo>
                  <a:pt x="1520936" y="455810"/>
                </a:lnTo>
                <a:lnTo>
                  <a:pt x="1507151" y="451215"/>
                </a:lnTo>
                <a:cubicBezTo>
                  <a:pt x="1502556" y="454278"/>
                  <a:pt x="1496816" y="456093"/>
                  <a:pt x="1493366" y="460405"/>
                </a:cubicBezTo>
                <a:cubicBezTo>
                  <a:pt x="1483852" y="472297"/>
                  <a:pt x="1495075" y="478292"/>
                  <a:pt x="1479581" y="487975"/>
                </a:cubicBezTo>
                <a:cubicBezTo>
                  <a:pt x="1455093" y="503280"/>
                  <a:pt x="1394821" y="500738"/>
                  <a:pt x="1378492" y="501759"/>
                </a:cubicBezTo>
                <a:cubicBezTo>
                  <a:pt x="1371284" y="505363"/>
                  <a:pt x="1352822" y="513644"/>
                  <a:pt x="1346327" y="520139"/>
                </a:cubicBezTo>
                <a:cubicBezTo>
                  <a:pt x="1329564" y="536902"/>
                  <a:pt x="1345061" y="534213"/>
                  <a:pt x="1323352" y="552304"/>
                </a:cubicBezTo>
                <a:cubicBezTo>
                  <a:pt x="1319631" y="555405"/>
                  <a:pt x="1313899" y="554733"/>
                  <a:pt x="1309567" y="556899"/>
                </a:cubicBezTo>
                <a:cubicBezTo>
                  <a:pt x="1304628" y="559369"/>
                  <a:pt x="1301258" y="565375"/>
                  <a:pt x="1295782" y="566089"/>
                </a:cubicBezTo>
                <a:cubicBezTo>
                  <a:pt x="1265368" y="570056"/>
                  <a:pt x="1234516" y="569152"/>
                  <a:pt x="1203883" y="570684"/>
                </a:cubicBezTo>
                <a:cubicBezTo>
                  <a:pt x="1169234" y="582234"/>
                  <a:pt x="1211943" y="566654"/>
                  <a:pt x="1176313" y="584469"/>
                </a:cubicBezTo>
                <a:cubicBezTo>
                  <a:pt x="1171981" y="586635"/>
                  <a:pt x="1166860" y="586898"/>
                  <a:pt x="1162528" y="589064"/>
                </a:cubicBezTo>
                <a:cubicBezTo>
                  <a:pt x="1157589" y="591534"/>
                  <a:pt x="1154181" y="597294"/>
                  <a:pt x="1148743" y="598254"/>
                </a:cubicBezTo>
                <a:cubicBezTo>
                  <a:pt x="1127572" y="601990"/>
                  <a:pt x="1105857" y="601317"/>
                  <a:pt x="1084414" y="602849"/>
                </a:cubicBezTo>
                <a:cubicBezTo>
                  <a:pt x="1062971" y="601317"/>
                  <a:pt x="1041582" y="598254"/>
                  <a:pt x="1020084" y="598254"/>
                </a:cubicBezTo>
                <a:cubicBezTo>
                  <a:pt x="991988" y="598254"/>
                  <a:pt x="936510" y="604314"/>
                  <a:pt x="905210" y="607444"/>
                </a:cubicBezTo>
                <a:cubicBezTo>
                  <a:pt x="878574" y="616323"/>
                  <a:pt x="879728" y="611371"/>
                  <a:pt x="863855" y="630419"/>
                </a:cubicBezTo>
                <a:cubicBezTo>
                  <a:pt x="860320" y="634662"/>
                  <a:pt x="858821" y="640567"/>
                  <a:pt x="854665" y="644204"/>
                </a:cubicBezTo>
                <a:cubicBezTo>
                  <a:pt x="846353" y="651477"/>
                  <a:pt x="836285" y="656457"/>
                  <a:pt x="827095" y="662584"/>
                </a:cubicBezTo>
                <a:lnTo>
                  <a:pt x="813310" y="671774"/>
                </a:lnTo>
                <a:cubicBezTo>
                  <a:pt x="808715" y="674837"/>
                  <a:pt x="804764" y="679217"/>
                  <a:pt x="799525" y="680963"/>
                </a:cubicBezTo>
                <a:cubicBezTo>
                  <a:pt x="780501" y="687304"/>
                  <a:pt x="789770" y="682871"/>
                  <a:pt x="771955" y="694748"/>
                </a:cubicBezTo>
                <a:cubicBezTo>
                  <a:pt x="763198" y="707883"/>
                  <a:pt x="748685" y="731606"/>
                  <a:pt x="735195" y="736103"/>
                </a:cubicBezTo>
                <a:cubicBezTo>
                  <a:pt x="730600" y="737635"/>
                  <a:pt x="725743" y="738532"/>
                  <a:pt x="721411" y="740698"/>
                </a:cubicBezTo>
                <a:cubicBezTo>
                  <a:pt x="689681" y="756564"/>
                  <a:pt x="727496" y="744920"/>
                  <a:pt x="689246" y="754483"/>
                </a:cubicBezTo>
                <a:cubicBezTo>
                  <a:pt x="657646" y="775550"/>
                  <a:pt x="672154" y="769370"/>
                  <a:pt x="647891" y="777458"/>
                </a:cubicBezTo>
                <a:cubicBezTo>
                  <a:pt x="644828" y="782053"/>
                  <a:pt x="643496" y="788503"/>
                  <a:pt x="638701" y="791243"/>
                </a:cubicBezTo>
                <a:cubicBezTo>
                  <a:pt x="620524" y="801630"/>
                  <a:pt x="561171" y="791641"/>
                  <a:pt x="555991" y="791243"/>
                </a:cubicBezTo>
                <a:cubicBezTo>
                  <a:pt x="552595" y="790111"/>
                  <a:pt x="520360" y="778022"/>
                  <a:pt x="555991" y="795838"/>
                </a:cubicBezTo>
                <a:cubicBezTo>
                  <a:pt x="560323" y="798004"/>
                  <a:pt x="565181" y="798901"/>
                  <a:pt x="569776" y="800433"/>
                </a:cubicBezTo>
                <a:cubicBezTo>
                  <a:pt x="575903" y="798901"/>
                  <a:pt x="582901" y="799341"/>
                  <a:pt x="588156" y="795838"/>
                </a:cubicBezTo>
                <a:cubicBezTo>
                  <a:pt x="629725" y="768126"/>
                  <a:pt x="566065" y="792480"/>
                  <a:pt x="611131" y="777458"/>
                </a:cubicBezTo>
                <a:cubicBezTo>
                  <a:pt x="615726" y="778990"/>
                  <a:pt x="629760" y="782053"/>
                  <a:pt x="624916" y="782053"/>
                </a:cubicBezTo>
                <a:cubicBezTo>
                  <a:pt x="584648" y="782053"/>
                  <a:pt x="586097" y="781367"/>
                  <a:pt x="560586" y="772863"/>
                </a:cubicBezTo>
                <a:cubicBezTo>
                  <a:pt x="551396" y="775926"/>
                  <a:pt x="538390" y="773993"/>
                  <a:pt x="533017" y="782053"/>
                </a:cubicBezTo>
                <a:cubicBezTo>
                  <a:pt x="518873" y="803269"/>
                  <a:pt x="528563" y="792997"/>
                  <a:pt x="500852" y="809623"/>
                </a:cubicBezTo>
                <a:cubicBezTo>
                  <a:pt x="497789" y="814218"/>
                  <a:pt x="491662" y="828931"/>
                  <a:pt x="491662" y="823408"/>
                </a:cubicBezTo>
                <a:cubicBezTo>
                  <a:pt x="491662" y="810778"/>
                  <a:pt x="493511" y="796926"/>
                  <a:pt x="500852" y="786648"/>
                </a:cubicBezTo>
                <a:cubicBezTo>
                  <a:pt x="503667" y="782707"/>
                  <a:pt x="510042" y="789711"/>
                  <a:pt x="514637" y="791243"/>
                </a:cubicBezTo>
                <a:cubicBezTo>
                  <a:pt x="508510" y="792775"/>
                  <a:pt x="502329" y="794103"/>
                  <a:pt x="496257" y="795838"/>
                </a:cubicBezTo>
                <a:cubicBezTo>
                  <a:pt x="491600" y="797169"/>
                  <a:pt x="487192" y="799344"/>
                  <a:pt x="482472" y="800433"/>
                </a:cubicBezTo>
                <a:cubicBezTo>
                  <a:pt x="467252" y="803945"/>
                  <a:pt x="436522" y="809623"/>
                  <a:pt x="436522" y="809623"/>
                </a:cubicBezTo>
                <a:cubicBezTo>
                  <a:pt x="430395" y="812686"/>
                  <a:pt x="423404" y="814428"/>
                  <a:pt x="418142" y="818813"/>
                </a:cubicBezTo>
                <a:cubicBezTo>
                  <a:pt x="413899" y="822348"/>
                  <a:pt x="413547" y="829535"/>
                  <a:pt x="408952" y="832598"/>
                </a:cubicBezTo>
                <a:cubicBezTo>
                  <a:pt x="403697" y="836101"/>
                  <a:pt x="396765" y="835954"/>
                  <a:pt x="390572" y="837193"/>
                </a:cubicBezTo>
                <a:cubicBezTo>
                  <a:pt x="370091" y="841289"/>
                  <a:pt x="359739" y="841455"/>
                  <a:pt x="340028" y="846383"/>
                </a:cubicBezTo>
                <a:cubicBezTo>
                  <a:pt x="335329" y="847558"/>
                  <a:pt x="330477" y="848626"/>
                  <a:pt x="326243" y="850978"/>
                </a:cubicBezTo>
                <a:cubicBezTo>
                  <a:pt x="316588" y="856342"/>
                  <a:pt x="309151" y="865864"/>
                  <a:pt x="298673" y="869357"/>
                </a:cubicBezTo>
                <a:lnTo>
                  <a:pt x="271103" y="878547"/>
                </a:lnTo>
                <a:cubicBezTo>
                  <a:pt x="278761" y="880079"/>
                  <a:pt x="286268" y="883142"/>
                  <a:pt x="294078" y="883142"/>
                </a:cubicBezTo>
                <a:cubicBezTo>
                  <a:pt x="315198" y="883142"/>
                  <a:pt x="323052" y="879611"/>
                  <a:pt x="340028" y="873952"/>
                </a:cubicBezTo>
                <a:cubicBezTo>
                  <a:pt x="343091" y="869357"/>
                  <a:pt x="344906" y="863617"/>
                  <a:pt x="349218" y="860167"/>
                </a:cubicBezTo>
                <a:cubicBezTo>
                  <a:pt x="360029" y="851519"/>
                  <a:pt x="375167" y="859628"/>
                  <a:pt x="349218" y="850978"/>
                </a:cubicBezTo>
                <a:cubicBezTo>
                  <a:pt x="343336" y="852449"/>
                  <a:pt x="323640" y="856874"/>
                  <a:pt x="317053" y="860167"/>
                </a:cubicBezTo>
                <a:cubicBezTo>
                  <a:pt x="312113" y="862637"/>
                  <a:pt x="308344" y="867182"/>
                  <a:pt x="303268" y="869357"/>
                </a:cubicBezTo>
                <a:cubicBezTo>
                  <a:pt x="297463" y="871845"/>
                  <a:pt x="290981" y="872290"/>
                  <a:pt x="284888" y="873952"/>
                </a:cubicBezTo>
                <a:cubicBezTo>
                  <a:pt x="255956" y="881842"/>
                  <a:pt x="259874" y="880758"/>
                  <a:pt x="238938" y="887737"/>
                </a:cubicBezTo>
                <a:cubicBezTo>
                  <a:pt x="237406" y="892332"/>
                  <a:pt x="237768" y="898097"/>
                  <a:pt x="234343" y="901522"/>
                </a:cubicBezTo>
                <a:cubicBezTo>
                  <a:pt x="230918" y="904947"/>
                  <a:pt x="225402" y="906117"/>
                  <a:pt x="220558" y="906117"/>
                </a:cubicBezTo>
                <a:cubicBezTo>
                  <a:pt x="180706" y="906117"/>
                  <a:pt x="140912" y="903054"/>
                  <a:pt x="101089" y="901522"/>
                </a:cubicBezTo>
                <a:cubicBezTo>
                  <a:pt x="89419" y="898605"/>
                  <a:pt x="75999" y="892186"/>
                  <a:pt x="64329" y="901522"/>
                </a:cubicBezTo>
                <a:cubicBezTo>
                  <a:pt x="60547" y="904548"/>
                  <a:pt x="63159" y="911882"/>
                  <a:pt x="59734" y="915307"/>
                </a:cubicBezTo>
                <a:cubicBezTo>
                  <a:pt x="56309" y="918732"/>
                  <a:pt x="50183" y="917550"/>
                  <a:pt x="45949" y="919902"/>
                </a:cubicBezTo>
                <a:cubicBezTo>
                  <a:pt x="36294" y="925266"/>
                  <a:pt x="28258" y="933342"/>
                  <a:pt x="18379" y="938282"/>
                </a:cubicBezTo>
                <a:lnTo>
                  <a:pt x="0" y="947472"/>
                </a:lnTo>
                <a:cubicBezTo>
                  <a:pt x="40" y="947633"/>
                  <a:pt x="6990" y="977438"/>
                  <a:pt x="9189" y="979637"/>
                </a:cubicBezTo>
                <a:cubicBezTo>
                  <a:pt x="12614" y="983062"/>
                  <a:pt x="18379" y="982700"/>
                  <a:pt x="22974" y="984232"/>
                </a:cubicBezTo>
                <a:cubicBezTo>
                  <a:pt x="35119" y="981196"/>
                  <a:pt x="57658" y="975042"/>
                  <a:pt x="68924" y="975042"/>
                </a:cubicBezTo>
                <a:cubicBezTo>
                  <a:pt x="101125" y="975042"/>
                  <a:pt x="133254" y="978105"/>
                  <a:pt x="165419" y="979637"/>
                </a:cubicBezTo>
                <a:cubicBezTo>
                  <a:pt x="194520" y="978105"/>
                  <a:pt x="223674" y="977366"/>
                  <a:pt x="252723" y="975042"/>
                </a:cubicBezTo>
                <a:cubicBezTo>
                  <a:pt x="262010" y="974299"/>
                  <a:pt x="271048" y="971603"/>
                  <a:pt x="280293" y="970447"/>
                </a:cubicBezTo>
                <a:cubicBezTo>
                  <a:pt x="295567" y="968538"/>
                  <a:pt x="310926" y="967384"/>
                  <a:pt x="326243" y="965852"/>
                </a:cubicBezTo>
                <a:cubicBezTo>
                  <a:pt x="335433" y="962789"/>
                  <a:pt x="346063" y="962474"/>
                  <a:pt x="353813" y="956662"/>
                </a:cubicBezTo>
                <a:cubicBezTo>
                  <a:pt x="359939" y="952067"/>
                  <a:pt x="365960" y="947328"/>
                  <a:pt x="372192" y="942877"/>
                </a:cubicBezTo>
                <a:cubicBezTo>
                  <a:pt x="381643" y="936126"/>
                  <a:pt x="388074" y="930937"/>
                  <a:pt x="399762" y="929092"/>
                </a:cubicBezTo>
                <a:cubicBezTo>
                  <a:pt x="424157" y="925240"/>
                  <a:pt x="448792" y="923096"/>
                  <a:pt x="473282" y="919902"/>
                </a:cubicBezTo>
                <a:cubicBezTo>
                  <a:pt x="494275" y="917164"/>
                  <a:pt x="505100" y="916330"/>
                  <a:pt x="523827" y="910712"/>
                </a:cubicBezTo>
                <a:cubicBezTo>
                  <a:pt x="533105" y="907928"/>
                  <a:pt x="542206" y="904585"/>
                  <a:pt x="551396" y="901522"/>
                </a:cubicBezTo>
                <a:cubicBezTo>
                  <a:pt x="555991" y="899990"/>
                  <a:pt x="561151" y="899614"/>
                  <a:pt x="565181" y="896927"/>
                </a:cubicBezTo>
                <a:cubicBezTo>
                  <a:pt x="569776" y="893864"/>
                  <a:pt x="573919" y="889980"/>
                  <a:pt x="578966" y="887737"/>
                </a:cubicBezTo>
                <a:cubicBezTo>
                  <a:pt x="621330" y="868908"/>
                  <a:pt x="592005" y="888163"/>
                  <a:pt x="624916" y="869357"/>
                </a:cubicBezTo>
                <a:cubicBezTo>
                  <a:pt x="644261" y="858303"/>
                  <a:pt x="633934" y="860236"/>
                  <a:pt x="657081" y="850978"/>
                </a:cubicBezTo>
                <a:cubicBezTo>
                  <a:pt x="666075" y="847380"/>
                  <a:pt x="676591" y="847161"/>
                  <a:pt x="684651" y="841788"/>
                </a:cubicBezTo>
                <a:cubicBezTo>
                  <a:pt x="702756" y="829718"/>
                  <a:pt x="699758" y="829970"/>
                  <a:pt x="726006" y="823408"/>
                </a:cubicBezTo>
                <a:cubicBezTo>
                  <a:pt x="731894" y="821936"/>
                  <a:pt x="751579" y="817514"/>
                  <a:pt x="758170" y="814218"/>
                </a:cubicBezTo>
                <a:cubicBezTo>
                  <a:pt x="775283" y="805662"/>
                  <a:pt x="770497" y="803946"/>
                  <a:pt x="785740" y="791243"/>
                </a:cubicBezTo>
                <a:cubicBezTo>
                  <a:pt x="789983" y="787708"/>
                  <a:pt x="794930" y="785116"/>
                  <a:pt x="799525" y="782053"/>
                </a:cubicBezTo>
                <a:cubicBezTo>
                  <a:pt x="808561" y="768499"/>
                  <a:pt x="809233" y="765539"/>
                  <a:pt x="822500" y="754483"/>
                </a:cubicBezTo>
                <a:cubicBezTo>
                  <a:pt x="826743" y="750948"/>
                  <a:pt x="832042" y="748828"/>
                  <a:pt x="836285" y="745293"/>
                </a:cubicBezTo>
                <a:cubicBezTo>
                  <a:pt x="841277" y="741133"/>
                  <a:pt x="845078" y="735668"/>
                  <a:pt x="850070" y="731508"/>
                </a:cubicBezTo>
                <a:cubicBezTo>
                  <a:pt x="854313" y="727973"/>
                  <a:pt x="859612" y="725853"/>
                  <a:pt x="863855" y="722318"/>
                </a:cubicBezTo>
                <a:cubicBezTo>
                  <a:pt x="868847" y="718158"/>
                  <a:pt x="871959" y="711689"/>
                  <a:pt x="877640" y="708533"/>
                </a:cubicBezTo>
                <a:cubicBezTo>
                  <a:pt x="886108" y="703829"/>
                  <a:pt x="896546" y="703675"/>
                  <a:pt x="905210" y="699343"/>
                </a:cubicBezTo>
                <a:cubicBezTo>
                  <a:pt x="932250" y="685822"/>
                  <a:pt x="917096" y="692317"/>
                  <a:pt x="951159" y="680963"/>
                </a:cubicBezTo>
                <a:lnTo>
                  <a:pt x="964944" y="676369"/>
                </a:lnTo>
                <a:lnTo>
                  <a:pt x="978729" y="671774"/>
                </a:lnTo>
                <a:lnTo>
                  <a:pt x="1231453" y="676369"/>
                </a:lnTo>
                <a:cubicBezTo>
                  <a:pt x="1256007" y="676369"/>
                  <a:pt x="1280540" y="674217"/>
                  <a:pt x="1304972" y="671774"/>
                </a:cubicBezTo>
                <a:cubicBezTo>
                  <a:pt x="1313215" y="670950"/>
                  <a:pt x="1328740" y="665383"/>
                  <a:pt x="1337137" y="662584"/>
                </a:cubicBezTo>
                <a:cubicBezTo>
                  <a:pt x="1353985" y="637311"/>
                  <a:pt x="1337137" y="658755"/>
                  <a:pt x="1360112" y="639609"/>
                </a:cubicBezTo>
                <a:cubicBezTo>
                  <a:pt x="1365104" y="635449"/>
                  <a:pt x="1369737" y="630816"/>
                  <a:pt x="1373897" y="625824"/>
                </a:cubicBezTo>
                <a:cubicBezTo>
                  <a:pt x="1377432" y="621581"/>
                  <a:pt x="1378775" y="615489"/>
                  <a:pt x="1383087" y="612039"/>
                </a:cubicBezTo>
                <a:cubicBezTo>
                  <a:pt x="1386869" y="609013"/>
                  <a:pt x="1392277" y="608976"/>
                  <a:pt x="1396872" y="607444"/>
                </a:cubicBezTo>
                <a:cubicBezTo>
                  <a:pt x="1401467" y="601317"/>
                  <a:pt x="1404774" y="593967"/>
                  <a:pt x="1410657" y="589064"/>
                </a:cubicBezTo>
                <a:cubicBezTo>
                  <a:pt x="1414378" y="585963"/>
                  <a:pt x="1420110" y="586635"/>
                  <a:pt x="1424442" y="584469"/>
                </a:cubicBezTo>
                <a:cubicBezTo>
                  <a:pt x="1456175" y="568603"/>
                  <a:pt x="1418354" y="580247"/>
                  <a:pt x="1456607" y="570684"/>
                </a:cubicBezTo>
                <a:cubicBezTo>
                  <a:pt x="1461202" y="567621"/>
                  <a:pt x="1465220" y="563433"/>
                  <a:pt x="1470391" y="561494"/>
                </a:cubicBezTo>
                <a:cubicBezTo>
                  <a:pt x="1486815" y="555335"/>
                  <a:pt x="1543764" y="552699"/>
                  <a:pt x="1548506" y="552304"/>
                </a:cubicBezTo>
                <a:cubicBezTo>
                  <a:pt x="1590679" y="538246"/>
                  <a:pt x="1566437" y="544078"/>
                  <a:pt x="1622026" y="538519"/>
                </a:cubicBezTo>
                <a:cubicBezTo>
                  <a:pt x="1631216" y="535456"/>
                  <a:pt x="1640317" y="532113"/>
                  <a:pt x="1649595" y="529329"/>
                </a:cubicBezTo>
                <a:cubicBezTo>
                  <a:pt x="1655644" y="527514"/>
                  <a:pt x="1662170" y="527222"/>
                  <a:pt x="1667975" y="524734"/>
                </a:cubicBezTo>
                <a:cubicBezTo>
                  <a:pt x="1673051" y="522559"/>
                  <a:pt x="1676821" y="518014"/>
                  <a:pt x="1681760" y="515544"/>
                </a:cubicBezTo>
                <a:cubicBezTo>
                  <a:pt x="1686092" y="513378"/>
                  <a:pt x="1690950" y="512481"/>
                  <a:pt x="1695545" y="510949"/>
                </a:cubicBezTo>
                <a:cubicBezTo>
                  <a:pt x="1701672" y="512481"/>
                  <a:pt x="1707853" y="513809"/>
                  <a:pt x="1713925" y="515544"/>
                </a:cubicBezTo>
                <a:cubicBezTo>
                  <a:pt x="1718582" y="516875"/>
                  <a:pt x="1722866" y="520139"/>
                  <a:pt x="1727710" y="520139"/>
                </a:cubicBezTo>
                <a:cubicBezTo>
                  <a:pt x="1740059" y="520139"/>
                  <a:pt x="1752217" y="517076"/>
                  <a:pt x="1764470" y="515544"/>
                </a:cubicBezTo>
                <a:cubicBezTo>
                  <a:pt x="1773396" y="511081"/>
                  <a:pt x="1796758" y="498764"/>
                  <a:pt x="1805825" y="497164"/>
                </a:cubicBezTo>
                <a:cubicBezTo>
                  <a:pt x="1823988" y="493959"/>
                  <a:pt x="1842584" y="494101"/>
                  <a:pt x="1860964" y="492570"/>
                </a:cubicBezTo>
                <a:cubicBezTo>
                  <a:pt x="1886894" y="483927"/>
                  <a:pt x="1891948" y="483686"/>
                  <a:pt x="1916104" y="469595"/>
                </a:cubicBezTo>
                <a:cubicBezTo>
                  <a:pt x="1925644" y="464030"/>
                  <a:pt x="1934267" y="457004"/>
                  <a:pt x="1943674" y="451215"/>
                </a:cubicBezTo>
                <a:cubicBezTo>
                  <a:pt x="2029875" y="398168"/>
                  <a:pt x="1938119" y="455702"/>
                  <a:pt x="1994219" y="423645"/>
                </a:cubicBezTo>
                <a:cubicBezTo>
                  <a:pt x="1999014" y="420905"/>
                  <a:pt x="2003510" y="417665"/>
                  <a:pt x="2008004" y="414455"/>
                </a:cubicBezTo>
                <a:cubicBezTo>
                  <a:pt x="2014236" y="410004"/>
                  <a:pt x="2019533" y="404095"/>
                  <a:pt x="2026383" y="400670"/>
                </a:cubicBezTo>
                <a:cubicBezTo>
                  <a:pt x="2035047" y="396338"/>
                  <a:pt x="2053953" y="391480"/>
                  <a:pt x="2053953" y="391480"/>
                </a:cubicBezTo>
                <a:cubicBezTo>
                  <a:pt x="2055485" y="386885"/>
                  <a:pt x="2054827" y="380796"/>
                  <a:pt x="2058548" y="377695"/>
                </a:cubicBezTo>
                <a:cubicBezTo>
                  <a:pt x="2064885" y="372415"/>
                  <a:pt x="2074146" y="372194"/>
                  <a:pt x="2081523" y="368505"/>
                </a:cubicBezTo>
                <a:cubicBezTo>
                  <a:pt x="2086462" y="366035"/>
                  <a:pt x="2090713" y="362378"/>
                  <a:pt x="2095308" y="359315"/>
                </a:cubicBezTo>
                <a:cubicBezTo>
                  <a:pt x="2121645" y="319809"/>
                  <a:pt x="2086576" y="366300"/>
                  <a:pt x="2118283" y="340935"/>
                </a:cubicBezTo>
                <a:cubicBezTo>
                  <a:pt x="2122595" y="337485"/>
                  <a:pt x="2123879" y="331343"/>
                  <a:pt x="2127473" y="327150"/>
                </a:cubicBezTo>
                <a:cubicBezTo>
                  <a:pt x="2133112" y="320572"/>
                  <a:pt x="2139275" y="314409"/>
                  <a:pt x="2145853" y="308771"/>
                </a:cubicBezTo>
                <a:cubicBezTo>
                  <a:pt x="2160572" y="296156"/>
                  <a:pt x="2157115" y="301975"/>
                  <a:pt x="2173423" y="294986"/>
                </a:cubicBezTo>
                <a:cubicBezTo>
                  <a:pt x="2179719" y="292288"/>
                  <a:pt x="2185305" y="287962"/>
                  <a:pt x="2191803" y="285796"/>
                </a:cubicBezTo>
                <a:cubicBezTo>
                  <a:pt x="2199212" y="283326"/>
                  <a:pt x="2207153" y="282895"/>
                  <a:pt x="2214777" y="281201"/>
                </a:cubicBezTo>
                <a:cubicBezTo>
                  <a:pt x="2220942" y="279831"/>
                  <a:pt x="2226862" y="277116"/>
                  <a:pt x="2233157" y="276606"/>
                </a:cubicBezTo>
                <a:cubicBezTo>
                  <a:pt x="2283629" y="272514"/>
                  <a:pt x="2384791" y="267416"/>
                  <a:pt x="2384791" y="267416"/>
                </a:cubicBezTo>
                <a:cubicBezTo>
                  <a:pt x="2390918" y="264353"/>
                  <a:pt x="2396323" y="258393"/>
                  <a:pt x="2403171" y="258226"/>
                </a:cubicBezTo>
                <a:cubicBezTo>
                  <a:pt x="2459846" y="256844"/>
                  <a:pt x="2516493" y="262821"/>
                  <a:pt x="2573185" y="262821"/>
                </a:cubicBezTo>
                <a:cubicBezTo>
                  <a:pt x="2631408" y="262821"/>
                  <a:pt x="2689591" y="259758"/>
                  <a:pt x="2747794" y="258226"/>
                </a:cubicBezTo>
                <a:cubicBezTo>
                  <a:pt x="2795595" y="210425"/>
                  <a:pt x="2730583" y="273635"/>
                  <a:pt x="2775364" y="235251"/>
                </a:cubicBezTo>
                <a:cubicBezTo>
                  <a:pt x="2781943" y="229612"/>
                  <a:pt x="2786693" y="221907"/>
                  <a:pt x="2793744" y="216871"/>
                </a:cubicBezTo>
                <a:cubicBezTo>
                  <a:pt x="2797685" y="214056"/>
                  <a:pt x="2803197" y="214442"/>
                  <a:pt x="2807529" y="212276"/>
                </a:cubicBezTo>
                <a:cubicBezTo>
                  <a:pt x="2812468" y="209806"/>
                  <a:pt x="2816375" y="205556"/>
                  <a:pt x="2821314" y="203086"/>
                </a:cubicBezTo>
                <a:cubicBezTo>
                  <a:pt x="2841310" y="193088"/>
                  <a:pt x="2882775" y="195102"/>
                  <a:pt x="2894834" y="193896"/>
                </a:cubicBezTo>
                <a:cubicBezTo>
                  <a:pt x="2905611" y="192818"/>
                  <a:pt x="2916217" y="190328"/>
                  <a:pt x="2926999" y="189301"/>
                </a:cubicBezTo>
                <a:cubicBezTo>
                  <a:pt x="2948400" y="187263"/>
                  <a:pt x="2969885" y="186238"/>
                  <a:pt x="2991328" y="184706"/>
                </a:cubicBezTo>
                <a:cubicBezTo>
                  <a:pt x="3000518" y="183174"/>
                  <a:pt x="3009820" y="182206"/>
                  <a:pt x="3018898" y="180111"/>
                </a:cubicBezTo>
                <a:cubicBezTo>
                  <a:pt x="3029763" y="177604"/>
                  <a:pt x="3040245" y="173625"/>
                  <a:pt x="3051063" y="170921"/>
                </a:cubicBezTo>
                <a:cubicBezTo>
                  <a:pt x="3058640" y="169027"/>
                  <a:pt x="3066380" y="167858"/>
                  <a:pt x="3074038" y="166326"/>
                </a:cubicBezTo>
                <a:cubicBezTo>
                  <a:pt x="3146094" y="118288"/>
                  <a:pt x="3035011" y="190597"/>
                  <a:pt x="3101608" y="152541"/>
                </a:cubicBezTo>
                <a:cubicBezTo>
                  <a:pt x="3108257" y="148741"/>
                  <a:pt x="3113713" y="143148"/>
                  <a:pt x="3119987" y="138756"/>
                </a:cubicBezTo>
                <a:cubicBezTo>
                  <a:pt x="3129035" y="132422"/>
                  <a:pt x="3138367" y="126503"/>
                  <a:pt x="3147557" y="120377"/>
                </a:cubicBezTo>
                <a:lnTo>
                  <a:pt x="3161342" y="111187"/>
                </a:lnTo>
                <a:cubicBezTo>
                  <a:pt x="3165937" y="108124"/>
                  <a:pt x="3169888" y="103743"/>
                  <a:pt x="3175127" y="101997"/>
                </a:cubicBezTo>
                <a:cubicBezTo>
                  <a:pt x="3179722" y="100465"/>
                  <a:pt x="3184255" y="98733"/>
                  <a:pt x="3188912" y="97402"/>
                </a:cubicBezTo>
                <a:cubicBezTo>
                  <a:pt x="3194984" y="95667"/>
                  <a:pt x="3200992" y="93242"/>
                  <a:pt x="3207292" y="92807"/>
                </a:cubicBezTo>
                <a:cubicBezTo>
                  <a:pt x="3245523" y="90170"/>
                  <a:pt x="3283875" y="89744"/>
                  <a:pt x="3322166" y="88212"/>
                </a:cubicBezTo>
                <a:cubicBezTo>
                  <a:pt x="3325229" y="83617"/>
                  <a:pt x="3330448" y="79874"/>
                  <a:pt x="3331356" y="74427"/>
                </a:cubicBezTo>
                <a:cubicBezTo>
                  <a:pt x="3332152" y="69649"/>
                  <a:pt x="3325229" y="47623"/>
                  <a:pt x="3322166" y="37667"/>
                </a:cubicBezTo>
                <a:close/>
              </a:path>
            </a:pathLst>
          </a:custGeom>
          <a:solidFill>
            <a:srgbClr val="BA6B02"/>
          </a:solidFill>
          <a:ln>
            <a:solidFill>
              <a:srgbClr val="BA6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SchwartzC\Dropbox\Work\construction-runoff-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115568"/>
            <a:ext cx="2362200" cy="216184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chwartzC\Dropbox\Work\Erosio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7606" y="3578713"/>
            <a:ext cx="2495128" cy="187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1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nodeType="afterEffect">
                                  <p:stCondLst>
                                    <p:cond delay="0"/>
                                  </p:stCondLst>
                                  <p:childTnLst>
                                    <p:animEffect transition="out" filter="fade">
                                      <p:cBhvr>
                                        <p:cTn id="6" dur="1200"/>
                                        <p:tgtEl>
                                          <p:spTgt spid="25"/>
                                        </p:tgtEl>
                                      </p:cBhvr>
                                    </p:animEffect>
                                    <p:anim calcmode="lin" valueType="num">
                                      <p:cBhvr>
                                        <p:cTn id="7" dur="1200"/>
                                        <p:tgtEl>
                                          <p:spTgt spid="2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200"/>
                                        <p:tgtEl>
                                          <p:spTgt spid="25"/>
                                        </p:tgtEl>
                                        <p:attrNameLst>
                                          <p:attrName>ppt_h</p:attrName>
                                        </p:attrNameLst>
                                      </p:cBhvr>
                                      <p:tavLst>
                                        <p:tav tm="0">
                                          <p:val>
                                            <p:strVal val="ppt_h"/>
                                          </p:val>
                                        </p:tav>
                                        <p:tav tm="100000">
                                          <p:val>
                                            <p:strVal val="ppt_h"/>
                                          </p:val>
                                        </p:tav>
                                      </p:tavLst>
                                    </p:anim>
                                    <p:set>
                                      <p:cBhvr>
                                        <p:cTn id="9" dur="1" fill="hold">
                                          <p:stCondLst>
                                            <p:cond delay="1199"/>
                                          </p:stCondLst>
                                        </p:cTn>
                                        <p:tgtEl>
                                          <p:spTgt spid="25"/>
                                        </p:tgtEl>
                                        <p:attrNameLst>
                                          <p:attrName>style.visibility</p:attrName>
                                        </p:attrNameLst>
                                      </p:cBhvr>
                                      <p:to>
                                        <p:strVal val="hidden"/>
                                      </p:to>
                                    </p:set>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00"/>
                                        <p:tgtEl>
                                          <p:spTgt spid="4"/>
                                        </p:tgtEl>
                                      </p:cBhvr>
                                    </p:animEffect>
                                    <p:anim calcmode="lin" valueType="num">
                                      <p:cBhvr>
                                        <p:cTn id="13" dur="1200" fill="hold"/>
                                        <p:tgtEl>
                                          <p:spTgt spid="4"/>
                                        </p:tgtEl>
                                        <p:attrNameLst>
                                          <p:attrName>ppt_w</p:attrName>
                                        </p:attrNameLst>
                                      </p:cBhvr>
                                      <p:tavLst>
                                        <p:tav tm="0" fmla="#ppt_w*sin(2.5*pi*$)">
                                          <p:val>
                                            <p:fltVal val="0"/>
                                          </p:val>
                                        </p:tav>
                                        <p:tav tm="100000">
                                          <p:val>
                                            <p:fltVal val="1"/>
                                          </p:val>
                                        </p:tav>
                                      </p:tavLst>
                                    </p:anim>
                                    <p:anim calcmode="lin" valueType="num">
                                      <p:cBhvr>
                                        <p:cTn id="14" dur="1200" fill="hold"/>
                                        <p:tgtEl>
                                          <p:spTgt spid="4"/>
                                        </p:tgtEl>
                                        <p:attrNameLst>
                                          <p:attrName>ppt_h</p:attrName>
                                        </p:attrNameLst>
                                      </p:cBhvr>
                                      <p:tavLst>
                                        <p:tav tm="0">
                                          <p:val>
                                            <p:strVal val="#ppt_h"/>
                                          </p:val>
                                        </p:tav>
                                        <p:tav tm="100000">
                                          <p:val>
                                            <p:strVal val="#ppt_h"/>
                                          </p:val>
                                        </p:tav>
                                      </p:tavLst>
                                    </p:anim>
                                  </p:childTnLst>
                                </p:cTn>
                              </p:par>
                            </p:childTnLst>
                          </p:cTn>
                        </p:par>
                        <p:par>
                          <p:cTn id="15" fill="hold">
                            <p:stCondLst>
                              <p:cond delay="1200"/>
                            </p:stCondLst>
                            <p:childTnLst>
                              <p:par>
                                <p:cTn id="16" presetID="0" presetClass="path" presetSubtype="0" accel="50000" decel="50000" fill="hold" nodeType="afterEffect">
                                  <p:stCondLst>
                                    <p:cond delay="0"/>
                                  </p:stCondLst>
                                  <p:childTnLst>
                                    <p:animMotion origin="layout" path="M -4.72222E-6 -2.22222E-6 L -4.72222E-6 0.00023 C 0.00313 -0.0044 0.00608 -0.00879 0.00938 -0.01273 C 0.01094 -0.01458 0.01285 -0.01528 0.01424 -0.01713 C 0.01563 -0.01875 0.01615 -0.02153 0.01737 -0.02338 C 0.02084 -0.0287 0.02553 -0.03241 0.02848 -0.03819 C 0.02952 -0.04028 0.03021 -0.04305 0.0316 -0.04467 C 0.03299 -0.04606 0.0349 -0.0456 0.03646 -0.04676 C 0.03976 -0.04907 0.04237 -0.05347 0.04601 -0.05509 L 0.05539 -0.05949 C 0.05712 -0.06088 0.05851 -0.0625 0.06025 -0.06366 C 0.0632 -0.06551 0.0665 -0.06643 0.0698 -0.06782 C 0.07657 -0.07083 0.07292 -0.06944 0.08091 -0.07199 C 0.09514 -0.07129 0.10938 -0.07153 0.12362 -0.06991 C 0.13299 -0.06898 0.13698 -0.0669 0.14428 -0.06366 C 0.14584 -0.06088 0.14757 -0.0581 0.14914 -0.05509 C 0.15018 -0.05301 0.15087 -0.05069 0.15226 -0.04884 C 0.15747 -0.0419 0.15695 -0.04768 0.15695 -0.04236 " pathEditMode="relative" rAng="0" ptsTypes="AAAAAAAAAAAAAAAAAA">
                                      <p:cBhvr>
                                        <p:cTn id="17" dur="700" fill="hold"/>
                                        <p:tgtEl>
                                          <p:spTgt spid="4"/>
                                        </p:tgtEl>
                                        <p:attrNameLst>
                                          <p:attrName>ppt_x</p:attrName>
                                          <p:attrName>ppt_y</p:attrName>
                                        </p:attrNameLst>
                                      </p:cBhvr>
                                      <p:rCtr x="7847" y="-3588"/>
                                    </p:animMotion>
                                  </p:childTnLst>
                                </p:cTn>
                              </p:par>
                            </p:childTnLst>
                          </p:cTn>
                        </p:par>
                        <p:par>
                          <p:cTn id="18" fill="hold">
                            <p:stCondLst>
                              <p:cond delay="1900"/>
                            </p:stCondLst>
                            <p:childTnLst>
                              <p:par>
                                <p:cTn id="19" presetID="0" presetClass="path" presetSubtype="0" accel="50000" decel="50000" fill="hold" nodeType="afterEffect">
                                  <p:stCondLst>
                                    <p:cond delay="0"/>
                                  </p:stCondLst>
                                  <p:childTnLst>
                                    <p:animMotion origin="layout" path="M 0.15695 -0.04236 L 0.15695 -0.04213 C 0.15435 -0.04722 0.15209 -0.05278 0.14914 -0.05717 C 0.14775 -0.05903 0.14601 -0.06041 0.14428 -0.06134 C 0.14167 -0.06319 0.13577 -0.06458 0.13316 -0.06574 C 0.13004 -0.0669 0.12691 -0.06852 0.12379 -0.06991 L 0.11424 -0.07407 L 0.10938 -0.07616 C 0.1073 -0.07546 0.10504 -0.07523 0.10313 -0.07407 C 0.09827 -0.07129 0.09757 -0.06805 0.09358 -0.06366 C 0.09202 -0.06203 0.09046 -0.06065 0.08872 -0.05926 C 0.08768 -0.05648 0.08681 -0.0537 0.0856 -0.05092 C 0.0823 -0.04305 0.08195 -0.04537 0.07935 -0.03611 C 0.07848 -0.0331 0.07605 -0.01528 0.07448 -0.01481 L 0.06823 -0.01273 C 0.04966 -0.03125 0.07257 -0.00764 0.05712 -0.02546 C 0.05504 -0.02778 0.05278 -0.02963 0.0507 -0.03171 C 0.05018 -0.03403 0.05035 -0.03657 0.04914 -0.03819 C 0.03178 -0.06134 0.04254 -0.04583 0.0316 -0.05301 C 0.02987 -0.05416 0.02865 -0.05648 0.02691 -0.05717 C 0.02379 -0.05856 0.02049 -0.05856 0.01737 -0.05926 C 0.01424 -0.05856 0.01094 -0.05856 0.00782 -0.05717 C 0.00278 -0.05509 0.00035 -0.04815 -0.00173 -0.04236 C -0.00312 -0.03842 -0.00381 -0.03403 -0.00486 -0.02963 C -0.01024 -0.00833 -0.00208 -0.04143 -0.00798 -0.01481 C -0.00798 -0.01458 -0.01197 0.00093 -0.01284 0.00417 L -0.0144 0.01065 L -0.01597 0.0169 C -0.01753 0.01621 -0.01944 0.01621 -0.02083 0.01482 C -0.02395 0.01134 -0.02482 0.00371 -0.02708 -2.22222E-6 C -0.02829 -0.00208 -0.03055 -0.00254 -0.03194 -0.00416 C -0.03368 -0.00671 -0.03489 -0.00995 -0.03663 -0.01273 C -0.03802 -0.01504 -0.03958 -0.01736 -0.04131 -0.01898 C -0.04444 -0.02222 -0.05086 -0.02754 -0.05086 -0.02731 C -0.05885 -0.02685 -0.06701 -0.02778 -0.07465 -0.02546 C -0.07656 -0.02477 -0.07656 -0.02083 -0.07795 -0.01898 C -0.07916 -0.01736 -0.08107 -0.0162 -0.08263 -0.01481 C -0.08628 0.01366 -0.08211 -0.02129 -0.08576 0.02338 C -0.08611 0.02755 -0.08697 0.03172 -0.0875 0.03588 C -0.08802 0.04097 -0.08871 0.04584 -0.08906 0.0507 C -0.09114 0.04861 -0.09357 0.04699 -0.09531 0.04445 C -0.1059 0.03033 -0.09444 0.04121 -0.10486 0.02963 C -0.10642 0.02801 -0.10833 0.02709 -0.10954 0.02547 C -0.11145 0.02292 -0.11215 0.01898 -0.1144 0.0169 C -0.11961 0.01227 -0.13125 0.01158 -0.13663 0.01065 C -0.13975 0.01134 -0.14322 0.01065 -0.14618 0.01273 C -0.14913 0.01459 -0.15243 0.03079 -0.15243 0.03172 C -0.15295 0.03588 -0.15347 0.04028 -0.15416 0.04445 C -0.15451 0.04722 -0.15538 0.05 -0.15572 0.05301 C -0.15729 0.06574 -0.15677 0.0706 -0.15885 0.08264 C -0.1592 0.08472 -0.15989 0.08681 -0.16041 0.08889 C -0.16197 0.08611 -0.16388 0.08357 -0.1651 0.08056 C -0.16857 0.07269 -0.16406 0.07431 -0.17152 0.06991 C -0.17465 0.06806 -0.18125 0.06574 -0.18125 0.06597 C -0.18263 0.06644 -0.18437 0.06667 -0.18576 0.06783 C -0.18923 0.07014 -0.19531 0.07616 -0.19531 0.07639 C -0.1993 0.09236 -0.19791 0.08449 -0.20017 0.09954 C -0.20173 0.09884 -0.20364 0.09884 -0.20486 0.09746 C -0.20642 0.09584 -0.20677 0.09306 -0.20798 0.09097 C -0.20954 0.08866 -0.21111 0.08658 -0.21284 0.08472 C -0.21579 0.08148 -0.21927 0.07917 -0.22239 0.07616 C -0.22552 0.07292 -0.23541 0.06297 -0.23819 0.06134 C -0.24774 0.05625 -0.2434 0.05834 -0.25086 0.05509 C -0.25468 0.05579 -0.25833 0.05625 -0.26197 0.05718 C -0.26631 0.05834 -0.26788 0.05996 -0.27152 0.06343 C -0.27378 0.06551 -0.27604 0.06736 -0.27795 0.06991 C -0.28368 0.07778 -0.27795 0.0757 -0.28576 0.08264 C -0.28715 0.0838 -0.28906 0.08403 -0.29062 0.08472 C -0.29513 0.08056 -0.29826 0.07847 -0.30173 0.07199 C -0.31006 0.05625 -0.29253 0.07639 -0.30954 0.05926 C -0.31545 0.04769 -0.30954 0.05741 -0.31753 0.04861 C -0.31927 0.04676 -0.32031 0.04375 -0.32239 0.04236 C -0.32517 0.04028 -0.33194 0.0382 -0.33194 0.03843 C -0.33506 0.03889 -0.33854 0.0382 -0.34131 0.04028 C -0.34305 0.04144 -0.3434 0.04445 -0.34461 0.04653 C -0.34704 0.05116 -0.35034 0.05648 -0.35243 0.06134 C -0.35798 0.07431 -0.3526 0.06597 -0.36041 0.07616 C -0.3644 0.09236 -0.36163 0.08542 -0.3684 0.09746 C -0.37031 0.10533 -0.36944 0.10903 -0.37951 0.10162 C -0.38177 0.1 -0.38229 0.0956 -0.3842 0.09306 C -0.38923 0.08658 -0.39704 0.08611 -0.40329 0.08472 C -0.40538 0.08334 -0.40729 0.08056 -0.40954 0.08056 C -0.42795 0.07894 -0.42569 0.07847 -0.43506 0.08681 C -0.43611 0.08889 -0.43697 0.09121 -0.43819 0.09306 C -0.43958 0.09537 -0.44166 0.09699 -0.44305 0.09954 C -0.44392 0.10139 -0.44375 0.10394 -0.44461 0.10579 C -0.44548 0.1081 -0.4467 0.11019 -0.44791 0.11227 C -0.44826 0.11435 -0.44791 0.11759 -0.4493 0.11852 C -0.45086 0.11968 -0.45277 0.11783 -0.45416 0.11644 C -0.45659 0.11412 -0.45815 0.11065 -0.46041 0.1081 C -0.4618 0.10625 -0.46371 0.10533 -0.4651 0.10371 C -0.46927 0.09931 -0.47118 0.09398 -0.47621 0.09097 C -0.47881 0.08959 -0.48159 0.08959 -0.48437 0.08889 C -0.4868 0.08681 -0.48958 0.08472 -0.49218 0.08264 C -0.50902 0.06806 -0.50069 0.07246 -0.51128 0.06783 C -0.51388 0.06528 -0.51927 0.06019 -0.52239 0.05926 C -0.52708 0.05787 -0.53177 0.05787 -0.53663 0.05718 C -0.55173 0.05047 -0.54288 0.05324 -0.56354 0.0507 C -0.56892 0.05162 -0.5743 0.05185 -0.57951 0.05301 C -0.58125 0.05324 -0.58298 0.05371 -0.5842 0.05509 C -0.58628 0.05741 -0.58732 0.06088 -0.58906 0.06343 C -0.59149 0.06713 -0.59461 0.07037 -0.59704 0.07408 C -0.59826 0.07593 -0.59947 0.07824 -0.60017 0.08056 C -0.60138 0.08449 -0.60329 0.09306 -0.60329 0.09329 C -0.61232 0.08912 -0.60434 0.09375 -0.6144 0.08264 C -0.6184 0.07801 -0.62274 0.07384 -0.62708 0.06991 C -0.62864 0.06852 -0.6302 0.0669 -0.63194 0.06574 C -0.63385 0.06412 -0.63628 0.06297 -0.63819 0.06134 C -0.64045 0.05949 -0.64218 0.05695 -0.64461 0.05509 C -0.6467 0.05347 -0.64861 0.05232 -0.65069 0.0507 C -0.65243 0.04954 -0.65399 0.04792 -0.65555 0.04653 C -0.66927 0.04722 -0.68316 0.04607 -0.6967 0.04861 C -0.69895 0.04908 -0.69982 0.05301 -0.70156 0.05509 C -0.70434 0.05834 -0.70642 0.05926 -0.70954 0.06134 " pathEditMode="relative" rAng="0" ptsTypes="AAAAAAAAAAAAAAAAAAAAAAAAAAAAAAAAAAAAAAAAAAAAAAAAAAAAAAAAAAAAAAAAAAAAAAAAAAAAAAAAAAAAAAAAAAAAAAAAAAAAAAAAAAAAAAAAAA">
                                      <p:cBhvr>
                                        <p:cTn id="20" dur="2000" fill="hold"/>
                                        <p:tgtEl>
                                          <p:spTgt spid="4"/>
                                        </p:tgtEl>
                                        <p:attrNameLst>
                                          <p:attrName>ppt_x</p:attrName>
                                          <p:attrName>ppt_y</p:attrName>
                                        </p:attrNameLst>
                                      </p:cBhvr>
                                      <p:rCtr x="-43333" y="6366"/>
                                    </p:animMotion>
                                  </p:childTnLst>
                                </p:cTn>
                              </p:par>
                              <p:par>
                                <p:cTn id="21" presetID="22" presetClass="entr" presetSubtype="2"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10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fade">
                                      <p:cBhvr>
                                        <p:cTn id="28" dur="500"/>
                                        <p:tgtEl>
                                          <p:spTgt spid="4099"/>
                                        </p:tgtEl>
                                      </p:cBhvr>
                                    </p:animEffect>
                                  </p:childTnLst>
                                </p:cTn>
                              </p:par>
                              <p:par>
                                <p:cTn id="29" presetID="10" presetClass="entr" presetSubtype="0" fill="hold" nodeType="with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Sediment</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sp>
        <p:nvSpPr>
          <p:cNvPr id="13" name="Rectangle 12"/>
          <p:cNvSpPr/>
          <p:nvPr/>
        </p:nvSpPr>
        <p:spPr>
          <a:xfrm>
            <a:off x="7239000" y="1981200"/>
            <a:ext cx="228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sp>
        <p:nvSpPr>
          <p:cNvPr id="33" name="Freeform 32"/>
          <p:cNvSpPr/>
          <p:nvPr/>
        </p:nvSpPr>
        <p:spPr>
          <a:xfrm>
            <a:off x="5421435" y="1066800"/>
            <a:ext cx="1519180" cy="2084832"/>
          </a:xfrm>
          <a:custGeom>
            <a:avLst/>
            <a:gdLst>
              <a:gd name="connsiteX0" fmla="*/ 1371600 w 1519180"/>
              <a:gd name="connsiteY0" fmla="*/ 164592 h 2084832"/>
              <a:gd name="connsiteX1" fmla="*/ 1280160 w 1519180"/>
              <a:gd name="connsiteY1" fmla="*/ 109728 h 2084832"/>
              <a:gd name="connsiteX2" fmla="*/ 1225296 w 1519180"/>
              <a:gd name="connsiteY2" fmla="*/ 73152 h 2084832"/>
              <a:gd name="connsiteX3" fmla="*/ 1060704 w 1519180"/>
              <a:gd name="connsiteY3" fmla="*/ 36576 h 2084832"/>
              <a:gd name="connsiteX4" fmla="*/ 987552 w 1519180"/>
              <a:gd name="connsiteY4" fmla="*/ 18288 h 2084832"/>
              <a:gd name="connsiteX5" fmla="*/ 877824 w 1519180"/>
              <a:gd name="connsiteY5" fmla="*/ 0 h 2084832"/>
              <a:gd name="connsiteX6" fmla="*/ 621792 w 1519180"/>
              <a:gd name="connsiteY6" fmla="*/ 18288 h 2084832"/>
              <a:gd name="connsiteX7" fmla="*/ 512064 w 1519180"/>
              <a:gd name="connsiteY7" fmla="*/ 91440 h 2084832"/>
              <a:gd name="connsiteX8" fmla="*/ 457200 w 1519180"/>
              <a:gd name="connsiteY8" fmla="*/ 128016 h 2084832"/>
              <a:gd name="connsiteX9" fmla="*/ 384048 w 1519180"/>
              <a:gd name="connsiteY9" fmla="*/ 237744 h 2084832"/>
              <a:gd name="connsiteX10" fmla="*/ 347472 w 1519180"/>
              <a:gd name="connsiteY10" fmla="*/ 292608 h 2084832"/>
              <a:gd name="connsiteX11" fmla="*/ 237744 w 1519180"/>
              <a:gd name="connsiteY11" fmla="*/ 365760 h 2084832"/>
              <a:gd name="connsiteX12" fmla="*/ 182880 w 1519180"/>
              <a:gd name="connsiteY12" fmla="*/ 475488 h 2084832"/>
              <a:gd name="connsiteX13" fmla="*/ 146304 w 1519180"/>
              <a:gd name="connsiteY13" fmla="*/ 585216 h 2084832"/>
              <a:gd name="connsiteX14" fmla="*/ 109728 w 1519180"/>
              <a:gd name="connsiteY14" fmla="*/ 640080 h 2084832"/>
              <a:gd name="connsiteX15" fmla="*/ 73152 w 1519180"/>
              <a:gd name="connsiteY15" fmla="*/ 749808 h 2084832"/>
              <a:gd name="connsiteX16" fmla="*/ 36576 w 1519180"/>
              <a:gd name="connsiteY16" fmla="*/ 877824 h 2084832"/>
              <a:gd name="connsiteX17" fmla="*/ 0 w 1519180"/>
              <a:gd name="connsiteY17" fmla="*/ 1060704 h 2084832"/>
              <a:gd name="connsiteX18" fmla="*/ 36576 w 1519180"/>
              <a:gd name="connsiteY18" fmla="*/ 1243584 h 2084832"/>
              <a:gd name="connsiteX19" fmla="*/ 73152 w 1519180"/>
              <a:gd name="connsiteY19" fmla="*/ 1298448 h 2084832"/>
              <a:gd name="connsiteX20" fmla="*/ 109728 w 1519180"/>
              <a:gd name="connsiteY20" fmla="*/ 1408176 h 2084832"/>
              <a:gd name="connsiteX21" fmla="*/ 128016 w 1519180"/>
              <a:gd name="connsiteY21" fmla="*/ 1463040 h 2084832"/>
              <a:gd name="connsiteX22" fmla="*/ 164592 w 1519180"/>
              <a:gd name="connsiteY22" fmla="*/ 1517904 h 2084832"/>
              <a:gd name="connsiteX23" fmla="*/ 237744 w 1519180"/>
              <a:gd name="connsiteY23" fmla="*/ 1682496 h 2084832"/>
              <a:gd name="connsiteX24" fmla="*/ 292608 w 1519180"/>
              <a:gd name="connsiteY24" fmla="*/ 1719072 h 2084832"/>
              <a:gd name="connsiteX25" fmla="*/ 384048 w 1519180"/>
              <a:gd name="connsiteY25" fmla="*/ 1828800 h 2084832"/>
              <a:gd name="connsiteX26" fmla="*/ 475488 w 1519180"/>
              <a:gd name="connsiteY26" fmla="*/ 1920240 h 2084832"/>
              <a:gd name="connsiteX27" fmla="*/ 548640 w 1519180"/>
              <a:gd name="connsiteY27" fmla="*/ 1993392 h 2084832"/>
              <a:gd name="connsiteX28" fmla="*/ 713232 w 1519180"/>
              <a:gd name="connsiteY28" fmla="*/ 2084832 h 2084832"/>
              <a:gd name="connsiteX29" fmla="*/ 841248 w 1519180"/>
              <a:gd name="connsiteY29" fmla="*/ 2066544 h 2084832"/>
              <a:gd name="connsiteX30" fmla="*/ 896112 w 1519180"/>
              <a:gd name="connsiteY30" fmla="*/ 2029968 h 2084832"/>
              <a:gd name="connsiteX31" fmla="*/ 969264 w 1519180"/>
              <a:gd name="connsiteY31" fmla="*/ 2011680 h 2084832"/>
              <a:gd name="connsiteX32" fmla="*/ 1024128 w 1519180"/>
              <a:gd name="connsiteY32" fmla="*/ 1975104 h 2084832"/>
              <a:gd name="connsiteX33" fmla="*/ 1133856 w 1519180"/>
              <a:gd name="connsiteY33" fmla="*/ 1938528 h 2084832"/>
              <a:gd name="connsiteX34" fmla="*/ 1170432 w 1519180"/>
              <a:gd name="connsiteY34" fmla="*/ 1700784 h 2084832"/>
              <a:gd name="connsiteX35" fmla="*/ 1225296 w 1519180"/>
              <a:gd name="connsiteY35" fmla="*/ 1536192 h 2084832"/>
              <a:gd name="connsiteX36" fmla="*/ 1261872 w 1519180"/>
              <a:gd name="connsiteY36" fmla="*/ 1426464 h 2084832"/>
              <a:gd name="connsiteX37" fmla="*/ 1280160 w 1519180"/>
              <a:gd name="connsiteY37" fmla="*/ 1371600 h 2084832"/>
              <a:gd name="connsiteX38" fmla="*/ 1335024 w 1519180"/>
              <a:gd name="connsiteY38" fmla="*/ 1335024 h 2084832"/>
              <a:gd name="connsiteX39" fmla="*/ 1371600 w 1519180"/>
              <a:gd name="connsiteY39" fmla="*/ 1225296 h 2084832"/>
              <a:gd name="connsiteX40" fmla="*/ 1389888 w 1519180"/>
              <a:gd name="connsiteY40" fmla="*/ 1170432 h 2084832"/>
              <a:gd name="connsiteX41" fmla="*/ 1426464 w 1519180"/>
              <a:gd name="connsiteY41" fmla="*/ 841248 h 2084832"/>
              <a:gd name="connsiteX42" fmla="*/ 1444752 w 1519180"/>
              <a:gd name="connsiteY42" fmla="*/ 749808 h 2084832"/>
              <a:gd name="connsiteX43" fmla="*/ 1463040 w 1519180"/>
              <a:gd name="connsiteY43" fmla="*/ 694944 h 2084832"/>
              <a:gd name="connsiteX44" fmla="*/ 1481328 w 1519180"/>
              <a:gd name="connsiteY44" fmla="*/ 621792 h 2084832"/>
              <a:gd name="connsiteX45" fmla="*/ 1517904 w 1519180"/>
              <a:gd name="connsiteY45" fmla="*/ 493776 h 2084832"/>
              <a:gd name="connsiteX46" fmla="*/ 1463040 w 1519180"/>
              <a:gd name="connsiteY46" fmla="*/ 201168 h 2084832"/>
              <a:gd name="connsiteX47" fmla="*/ 1408176 w 1519180"/>
              <a:gd name="connsiteY47" fmla="*/ 182880 h 2084832"/>
              <a:gd name="connsiteX48" fmla="*/ 1371600 w 1519180"/>
              <a:gd name="connsiteY48" fmla="*/ 164592 h 208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19180" h="2084832">
                <a:moveTo>
                  <a:pt x="1371600" y="164592"/>
                </a:moveTo>
                <a:cubicBezTo>
                  <a:pt x="1350264" y="152400"/>
                  <a:pt x="1310303" y="128567"/>
                  <a:pt x="1280160" y="109728"/>
                </a:cubicBezTo>
                <a:cubicBezTo>
                  <a:pt x="1261521" y="98079"/>
                  <a:pt x="1244955" y="82982"/>
                  <a:pt x="1225296" y="73152"/>
                </a:cubicBezTo>
                <a:cubicBezTo>
                  <a:pt x="1177841" y="49424"/>
                  <a:pt x="1107530" y="45941"/>
                  <a:pt x="1060704" y="36576"/>
                </a:cubicBezTo>
                <a:cubicBezTo>
                  <a:pt x="1036058" y="31647"/>
                  <a:pt x="1012198" y="23217"/>
                  <a:pt x="987552" y="18288"/>
                </a:cubicBezTo>
                <a:cubicBezTo>
                  <a:pt x="951192" y="11016"/>
                  <a:pt x="914400" y="6096"/>
                  <a:pt x="877824" y="0"/>
                </a:cubicBezTo>
                <a:cubicBezTo>
                  <a:pt x="792480" y="6096"/>
                  <a:pt x="704799" y="-2464"/>
                  <a:pt x="621792" y="18288"/>
                </a:cubicBezTo>
                <a:cubicBezTo>
                  <a:pt x="579146" y="28950"/>
                  <a:pt x="548640" y="67056"/>
                  <a:pt x="512064" y="91440"/>
                </a:cubicBezTo>
                <a:lnTo>
                  <a:pt x="457200" y="128016"/>
                </a:lnTo>
                <a:lnTo>
                  <a:pt x="384048" y="237744"/>
                </a:lnTo>
                <a:cubicBezTo>
                  <a:pt x="371856" y="256032"/>
                  <a:pt x="365760" y="280416"/>
                  <a:pt x="347472" y="292608"/>
                </a:cubicBezTo>
                <a:lnTo>
                  <a:pt x="237744" y="365760"/>
                </a:lnTo>
                <a:cubicBezTo>
                  <a:pt x="171048" y="565849"/>
                  <a:pt x="277418" y="262777"/>
                  <a:pt x="182880" y="475488"/>
                </a:cubicBezTo>
                <a:cubicBezTo>
                  <a:pt x="167222" y="510720"/>
                  <a:pt x="167690" y="553137"/>
                  <a:pt x="146304" y="585216"/>
                </a:cubicBezTo>
                <a:cubicBezTo>
                  <a:pt x="134112" y="603504"/>
                  <a:pt x="118655" y="619995"/>
                  <a:pt x="109728" y="640080"/>
                </a:cubicBezTo>
                <a:cubicBezTo>
                  <a:pt x="94070" y="675312"/>
                  <a:pt x="85344" y="713232"/>
                  <a:pt x="73152" y="749808"/>
                </a:cubicBezTo>
                <a:cubicBezTo>
                  <a:pt x="57483" y="796815"/>
                  <a:pt x="45761" y="827304"/>
                  <a:pt x="36576" y="877824"/>
                </a:cubicBezTo>
                <a:cubicBezTo>
                  <a:pt x="2953" y="1062749"/>
                  <a:pt x="37558" y="948031"/>
                  <a:pt x="0" y="1060704"/>
                </a:cubicBezTo>
                <a:cubicBezTo>
                  <a:pt x="6740" y="1107881"/>
                  <a:pt x="11041" y="1192513"/>
                  <a:pt x="36576" y="1243584"/>
                </a:cubicBezTo>
                <a:cubicBezTo>
                  <a:pt x="46406" y="1263243"/>
                  <a:pt x="64225" y="1278363"/>
                  <a:pt x="73152" y="1298448"/>
                </a:cubicBezTo>
                <a:cubicBezTo>
                  <a:pt x="88810" y="1333680"/>
                  <a:pt x="97536" y="1371600"/>
                  <a:pt x="109728" y="1408176"/>
                </a:cubicBezTo>
                <a:cubicBezTo>
                  <a:pt x="115824" y="1426464"/>
                  <a:pt x="117323" y="1447000"/>
                  <a:pt x="128016" y="1463040"/>
                </a:cubicBezTo>
                <a:cubicBezTo>
                  <a:pt x="140208" y="1481328"/>
                  <a:pt x="155665" y="1497819"/>
                  <a:pt x="164592" y="1517904"/>
                </a:cubicBezTo>
                <a:cubicBezTo>
                  <a:pt x="193565" y="1583094"/>
                  <a:pt x="188078" y="1632830"/>
                  <a:pt x="237744" y="1682496"/>
                </a:cubicBezTo>
                <a:cubicBezTo>
                  <a:pt x="253286" y="1698038"/>
                  <a:pt x="274320" y="1706880"/>
                  <a:pt x="292608" y="1719072"/>
                </a:cubicBezTo>
                <a:cubicBezTo>
                  <a:pt x="371075" y="1876007"/>
                  <a:pt x="280651" y="1725403"/>
                  <a:pt x="384048" y="1828800"/>
                </a:cubicBezTo>
                <a:cubicBezTo>
                  <a:pt x="505968" y="1950720"/>
                  <a:pt x="329184" y="1822704"/>
                  <a:pt x="475488" y="1920240"/>
                </a:cubicBezTo>
                <a:cubicBezTo>
                  <a:pt x="506522" y="2013343"/>
                  <a:pt x="468838" y="1949057"/>
                  <a:pt x="548640" y="1993392"/>
                </a:cubicBezTo>
                <a:cubicBezTo>
                  <a:pt x="737291" y="2098198"/>
                  <a:pt x="589089" y="2043451"/>
                  <a:pt x="713232" y="2084832"/>
                </a:cubicBezTo>
                <a:cubicBezTo>
                  <a:pt x="755904" y="2078736"/>
                  <a:pt x="799961" y="2078930"/>
                  <a:pt x="841248" y="2066544"/>
                </a:cubicBezTo>
                <a:cubicBezTo>
                  <a:pt x="862300" y="2060228"/>
                  <a:pt x="875910" y="2038626"/>
                  <a:pt x="896112" y="2029968"/>
                </a:cubicBezTo>
                <a:cubicBezTo>
                  <a:pt x="919214" y="2020067"/>
                  <a:pt x="944880" y="2017776"/>
                  <a:pt x="969264" y="2011680"/>
                </a:cubicBezTo>
                <a:cubicBezTo>
                  <a:pt x="987552" y="1999488"/>
                  <a:pt x="1004043" y="1984031"/>
                  <a:pt x="1024128" y="1975104"/>
                </a:cubicBezTo>
                <a:cubicBezTo>
                  <a:pt x="1059360" y="1959446"/>
                  <a:pt x="1133856" y="1938528"/>
                  <a:pt x="1133856" y="1938528"/>
                </a:cubicBezTo>
                <a:cubicBezTo>
                  <a:pt x="1184233" y="1787396"/>
                  <a:pt x="1109814" y="2024083"/>
                  <a:pt x="1170432" y="1700784"/>
                </a:cubicBezTo>
                <a:lnTo>
                  <a:pt x="1225296" y="1536192"/>
                </a:lnTo>
                <a:lnTo>
                  <a:pt x="1261872" y="1426464"/>
                </a:lnTo>
                <a:cubicBezTo>
                  <a:pt x="1267968" y="1408176"/>
                  <a:pt x="1264120" y="1382293"/>
                  <a:pt x="1280160" y="1371600"/>
                </a:cubicBezTo>
                <a:lnTo>
                  <a:pt x="1335024" y="1335024"/>
                </a:lnTo>
                <a:lnTo>
                  <a:pt x="1371600" y="1225296"/>
                </a:lnTo>
                <a:lnTo>
                  <a:pt x="1389888" y="1170432"/>
                </a:lnTo>
                <a:cubicBezTo>
                  <a:pt x="1402080" y="1060704"/>
                  <a:pt x="1404812" y="949507"/>
                  <a:pt x="1426464" y="841248"/>
                </a:cubicBezTo>
                <a:cubicBezTo>
                  <a:pt x="1432560" y="810768"/>
                  <a:pt x="1437213" y="779964"/>
                  <a:pt x="1444752" y="749808"/>
                </a:cubicBezTo>
                <a:cubicBezTo>
                  <a:pt x="1449427" y="731106"/>
                  <a:pt x="1457744" y="713480"/>
                  <a:pt x="1463040" y="694944"/>
                </a:cubicBezTo>
                <a:cubicBezTo>
                  <a:pt x="1469945" y="670777"/>
                  <a:pt x="1474423" y="645959"/>
                  <a:pt x="1481328" y="621792"/>
                </a:cubicBezTo>
                <a:cubicBezTo>
                  <a:pt x="1533800" y="438139"/>
                  <a:pt x="1460733" y="722461"/>
                  <a:pt x="1517904" y="493776"/>
                </a:cubicBezTo>
                <a:cubicBezTo>
                  <a:pt x="1514667" y="451697"/>
                  <a:pt x="1539076" y="261997"/>
                  <a:pt x="1463040" y="201168"/>
                </a:cubicBezTo>
                <a:cubicBezTo>
                  <a:pt x="1447987" y="189126"/>
                  <a:pt x="1426074" y="190039"/>
                  <a:pt x="1408176" y="182880"/>
                </a:cubicBezTo>
                <a:cubicBezTo>
                  <a:pt x="1395520" y="177818"/>
                  <a:pt x="1392936" y="176784"/>
                  <a:pt x="1371600" y="1645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0380" y="30203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4580" y="3216659"/>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35052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3352800"/>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6957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p:cNvSpPr/>
          <p:nvPr/>
        </p:nvSpPr>
        <p:spPr>
          <a:xfrm flipH="1">
            <a:off x="4120624" y="3835724"/>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p:nvSpPr>
        <p:spPr>
          <a:xfrm>
            <a:off x="7239000" y="2888642"/>
            <a:ext cx="190500" cy="374124"/>
          </a:xfrm>
          <a:custGeom>
            <a:avLst/>
            <a:gdLst>
              <a:gd name="connsiteX0" fmla="*/ 0 w 190500"/>
              <a:gd name="connsiteY0" fmla="*/ 0 h 310624"/>
              <a:gd name="connsiteX1" fmla="*/ 190500 w 190500"/>
              <a:gd name="connsiteY1" fmla="*/ 0 h 310624"/>
              <a:gd name="connsiteX2" fmla="*/ 190500 w 190500"/>
              <a:gd name="connsiteY2" fmla="*/ 310624 h 310624"/>
              <a:gd name="connsiteX3" fmla="*/ 0 w 190500"/>
              <a:gd name="connsiteY3" fmla="*/ 310624 h 310624"/>
              <a:gd name="connsiteX4" fmla="*/ 0 w 190500"/>
              <a:gd name="connsiteY4" fmla="*/ 0 h 310624"/>
              <a:gd name="connsiteX0" fmla="*/ 50800 w 190500"/>
              <a:gd name="connsiteY0" fmla="*/ 0 h 340257"/>
              <a:gd name="connsiteX1" fmla="*/ 190500 w 190500"/>
              <a:gd name="connsiteY1" fmla="*/ 29633 h 340257"/>
              <a:gd name="connsiteX2" fmla="*/ 190500 w 190500"/>
              <a:gd name="connsiteY2" fmla="*/ 340257 h 340257"/>
              <a:gd name="connsiteX3" fmla="*/ 0 w 190500"/>
              <a:gd name="connsiteY3" fmla="*/ 340257 h 340257"/>
              <a:gd name="connsiteX4" fmla="*/ 50800 w 190500"/>
              <a:gd name="connsiteY4" fmla="*/ 0 h 340257"/>
              <a:gd name="connsiteX0" fmla="*/ 50800 w 190500"/>
              <a:gd name="connsiteY0" fmla="*/ 33867 h 374124"/>
              <a:gd name="connsiteX1" fmla="*/ 135466 w 190500"/>
              <a:gd name="connsiteY1" fmla="*/ 0 h 374124"/>
              <a:gd name="connsiteX2" fmla="*/ 190500 w 190500"/>
              <a:gd name="connsiteY2" fmla="*/ 374124 h 374124"/>
              <a:gd name="connsiteX3" fmla="*/ 0 w 190500"/>
              <a:gd name="connsiteY3" fmla="*/ 374124 h 374124"/>
              <a:gd name="connsiteX4" fmla="*/ 50800 w 190500"/>
              <a:gd name="connsiteY4" fmla="*/ 33867 h 37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74124">
                <a:moveTo>
                  <a:pt x="50800" y="33867"/>
                </a:moveTo>
                <a:lnTo>
                  <a:pt x="135466" y="0"/>
                </a:lnTo>
                <a:lnTo>
                  <a:pt x="190500" y="374124"/>
                </a:lnTo>
                <a:lnTo>
                  <a:pt x="0" y="374124"/>
                </a:lnTo>
                <a:lnTo>
                  <a:pt x="50800" y="338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19950" y="200153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0" descr="C:\Users\PadillaA\AppData\Local\Microsoft\Windows\Temporary Internet Files\Content.IE5\X79T7YBJ\MM900172539[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73789" y="1997148"/>
            <a:ext cx="1381125" cy="181285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10" descr="C:\Users\PadillaA\AppData\Local\Microsoft\Windows\Temporary Internet Files\Content.IE5\X79T7YBJ\MM900172539[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9868" y="1716358"/>
            <a:ext cx="1381125" cy="122777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Freeform 34"/>
          <p:cNvSpPr/>
          <p:nvPr/>
        </p:nvSpPr>
        <p:spPr>
          <a:xfrm>
            <a:off x="4120241" y="2842967"/>
            <a:ext cx="3331419" cy="984232"/>
          </a:xfrm>
          <a:custGeom>
            <a:avLst/>
            <a:gdLst>
              <a:gd name="connsiteX0" fmla="*/ 3322166 w 3331419"/>
              <a:gd name="connsiteY0" fmla="*/ 37667 h 984232"/>
              <a:gd name="connsiteX1" fmla="*/ 3312976 w 3331419"/>
              <a:gd name="connsiteY1" fmla="*/ 14692 h 984232"/>
              <a:gd name="connsiteX2" fmla="*/ 3317571 w 3331419"/>
              <a:gd name="connsiteY2" fmla="*/ 907 h 984232"/>
              <a:gd name="connsiteX3" fmla="*/ 3234862 w 3331419"/>
              <a:gd name="connsiteY3" fmla="*/ 5502 h 984232"/>
              <a:gd name="connsiteX4" fmla="*/ 3221077 w 3331419"/>
              <a:gd name="connsiteY4" fmla="*/ 14692 h 984232"/>
              <a:gd name="connsiteX5" fmla="*/ 3161342 w 3331419"/>
              <a:gd name="connsiteY5" fmla="*/ 28477 h 984232"/>
              <a:gd name="connsiteX6" fmla="*/ 3129177 w 3331419"/>
              <a:gd name="connsiteY6" fmla="*/ 42262 h 984232"/>
              <a:gd name="connsiteX7" fmla="*/ 3106203 w 3331419"/>
              <a:gd name="connsiteY7" fmla="*/ 46857 h 984232"/>
              <a:gd name="connsiteX8" fmla="*/ 3092418 w 3331419"/>
              <a:gd name="connsiteY8" fmla="*/ 56047 h 984232"/>
              <a:gd name="connsiteX9" fmla="*/ 3051063 w 3331419"/>
              <a:gd name="connsiteY9" fmla="*/ 65237 h 984232"/>
              <a:gd name="connsiteX10" fmla="*/ 3018898 w 3331419"/>
              <a:gd name="connsiteY10" fmla="*/ 69832 h 984232"/>
              <a:gd name="connsiteX11" fmla="*/ 2991328 w 3331419"/>
              <a:gd name="connsiteY11" fmla="*/ 65237 h 984232"/>
              <a:gd name="connsiteX12" fmla="*/ 2982138 w 3331419"/>
              <a:gd name="connsiteY12" fmla="*/ 79022 h 984232"/>
              <a:gd name="connsiteX13" fmla="*/ 2968353 w 3331419"/>
              <a:gd name="connsiteY13" fmla="*/ 88212 h 984232"/>
              <a:gd name="connsiteX14" fmla="*/ 2949973 w 3331419"/>
              <a:gd name="connsiteY14" fmla="*/ 101997 h 984232"/>
              <a:gd name="connsiteX15" fmla="*/ 2922404 w 3331419"/>
              <a:gd name="connsiteY15" fmla="*/ 97402 h 984232"/>
              <a:gd name="connsiteX16" fmla="*/ 2904024 w 3331419"/>
              <a:gd name="connsiteY16" fmla="*/ 88212 h 984232"/>
              <a:gd name="connsiteX17" fmla="*/ 2885644 w 3331419"/>
              <a:gd name="connsiteY17" fmla="*/ 83617 h 984232"/>
              <a:gd name="connsiteX18" fmla="*/ 2848884 w 3331419"/>
              <a:gd name="connsiteY18" fmla="*/ 92807 h 984232"/>
              <a:gd name="connsiteX19" fmla="*/ 2821314 w 3331419"/>
              <a:gd name="connsiteY19" fmla="*/ 106592 h 984232"/>
              <a:gd name="connsiteX20" fmla="*/ 2747794 w 3331419"/>
              <a:gd name="connsiteY20" fmla="*/ 111187 h 984232"/>
              <a:gd name="connsiteX21" fmla="*/ 2734010 w 3331419"/>
              <a:gd name="connsiteY21" fmla="*/ 124972 h 984232"/>
              <a:gd name="connsiteX22" fmla="*/ 2706440 w 3331419"/>
              <a:gd name="connsiteY22" fmla="*/ 143351 h 984232"/>
              <a:gd name="connsiteX23" fmla="*/ 2701845 w 3331419"/>
              <a:gd name="connsiteY23" fmla="*/ 161731 h 984232"/>
              <a:gd name="connsiteX24" fmla="*/ 2688060 w 3331419"/>
              <a:gd name="connsiteY24" fmla="*/ 166326 h 984232"/>
              <a:gd name="connsiteX25" fmla="*/ 2674275 w 3331419"/>
              <a:gd name="connsiteY25" fmla="*/ 175516 h 984232"/>
              <a:gd name="connsiteX26" fmla="*/ 2614540 w 3331419"/>
              <a:gd name="connsiteY26" fmla="*/ 170921 h 984232"/>
              <a:gd name="connsiteX27" fmla="*/ 2577780 w 3331419"/>
              <a:gd name="connsiteY27" fmla="*/ 166326 h 984232"/>
              <a:gd name="connsiteX28" fmla="*/ 2490476 w 3331419"/>
              <a:gd name="connsiteY28" fmla="*/ 166326 h 984232"/>
              <a:gd name="connsiteX29" fmla="*/ 2462906 w 3331419"/>
              <a:gd name="connsiteY29" fmla="*/ 193896 h 984232"/>
              <a:gd name="connsiteX30" fmla="*/ 2444526 w 3331419"/>
              <a:gd name="connsiteY30" fmla="*/ 198491 h 984232"/>
              <a:gd name="connsiteX31" fmla="*/ 2416956 w 3331419"/>
              <a:gd name="connsiteY31" fmla="*/ 193896 h 984232"/>
              <a:gd name="connsiteX32" fmla="*/ 2403171 w 3331419"/>
              <a:gd name="connsiteY32" fmla="*/ 189301 h 984232"/>
              <a:gd name="connsiteX33" fmla="*/ 2375602 w 3331419"/>
              <a:gd name="connsiteY33" fmla="*/ 184706 h 984232"/>
              <a:gd name="connsiteX34" fmla="*/ 2315867 w 3331419"/>
              <a:gd name="connsiteY34" fmla="*/ 193896 h 984232"/>
              <a:gd name="connsiteX35" fmla="*/ 2288297 w 3331419"/>
              <a:gd name="connsiteY35" fmla="*/ 207681 h 984232"/>
              <a:gd name="connsiteX36" fmla="*/ 2269917 w 3331419"/>
              <a:gd name="connsiteY36" fmla="*/ 212276 h 984232"/>
              <a:gd name="connsiteX37" fmla="*/ 2242347 w 3331419"/>
              <a:gd name="connsiteY37" fmla="*/ 235251 h 984232"/>
              <a:gd name="connsiteX38" fmla="*/ 2223967 w 3331419"/>
              <a:gd name="connsiteY38" fmla="*/ 239846 h 984232"/>
              <a:gd name="connsiteX39" fmla="*/ 2191803 w 3331419"/>
              <a:gd name="connsiteY39" fmla="*/ 235251 h 984232"/>
              <a:gd name="connsiteX40" fmla="*/ 2178018 w 3331419"/>
              <a:gd name="connsiteY40" fmla="*/ 226061 h 984232"/>
              <a:gd name="connsiteX41" fmla="*/ 2173423 w 3331419"/>
              <a:gd name="connsiteY41" fmla="*/ 239846 h 984232"/>
              <a:gd name="connsiteX42" fmla="*/ 2159638 w 3331419"/>
              <a:gd name="connsiteY42" fmla="*/ 253631 h 984232"/>
              <a:gd name="connsiteX43" fmla="*/ 2145853 w 3331419"/>
              <a:gd name="connsiteY43" fmla="*/ 258226 h 984232"/>
              <a:gd name="connsiteX44" fmla="*/ 2118283 w 3331419"/>
              <a:gd name="connsiteY44" fmla="*/ 272011 h 984232"/>
              <a:gd name="connsiteX45" fmla="*/ 2076928 w 3331419"/>
              <a:gd name="connsiteY45" fmla="*/ 294986 h 984232"/>
              <a:gd name="connsiteX46" fmla="*/ 2063143 w 3331419"/>
              <a:gd name="connsiteY46" fmla="*/ 299581 h 984232"/>
              <a:gd name="connsiteX47" fmla="*/ 2049358 w 3331419"/>
              <a:gd name="connsiteY47" fmla="*/ 304176 h 984232"/>
              <a:gd name="connsiteX48" fmla="*/ 2017193 w 3331419"/>
              <a:gd name="connsiteY48" fmla="*/ 327150 h 984232"/>
              <a:gd name="connsiteX49" fmla="*/ 1998814 w 3331419"/>
              <a:gd name="connsiteY49" fmla="*/ 331745 h 984232"/>
              <a:gd name="connsiteX50" fmla="*/ 1980434 w 3331419"/>
              <a:gd name="connsiteY50" fmla="*/ 340935 h 984232"/>
              <a:gd name="connsiteX51" fmla="*/ 1966649 w 3331419"/>
              <a:gd name="connsiteY51" fmla="*/ 345530 h 984232"/>
              <a:gd name="connsiteX52" fmla="*/ 1939079 w 3331419"/>
              <a:gd name="connsiteY52" fmla="*/ 359315 h 984232"/>
              <a:gd name="connsiteX53" fmla="*/ 1906914 w 3331419"/>
              <a:gd name="connsiteY53" fmla="*/ 377695 h 984232"/>
              <a:gd name="connsiteX54" fmla="*/ 1879344 w 3331419"/>
              <a:gd name="connsiteY54" fmla="*/ 400670 h 984232"/>
              <a:gd name="connsiteX55" fmla="*/ 1851774 w 3331419"/>
              <a:gd name="connsiteY55" fmla="*/ 409860 h 984232"/>
              <a:gd name="connsiteX56" fmla="*/ 1833394 w 3331419"/>
              <a:gd name="connsiteY56" fmla="*/ 405265 h 984232"/>
              <a:gd name="connsiteX57" fmla="*/ 1819610 w 3331419"/>
              <a:gd name="connsiteY57" fmla="*/ 396075 h 984232"/>
              <a:gd name="connsiteX58" fmla="*/ 1787445 w 3331419"/>
              <a:gd name="connsiteY58" fmla="*/ 382290 h 984232"/>
              <a:gd name="connsiteX59" fmla="*/ 1773660 w 3331419"/>
              <a:gd name="connsiteY59" fmla="*/ 391480 h 984232"/>
              <a:gd name="connsiteX60" fmla="*/ 1759875 w 3331419"/>
              <a:gd name="connsiteY60" fmla="*/ 396075 h 984232"/>
              <a:gd name="connsiteX61" fmla="*/ 1732305 w 3331419"/>
              <a:gd name="connsiteY61" fmla="*/ 414455 h 984232"/>
              <a:gd name="connsiteX62" fmla="*/ 1718520 w 3331419"/>
              <a:gd name="connsiteY62" fmla="*/ 423645 h 984232"/>
              <a:gd name="connsiteX63" fmla="*/ 1704735 w 3331419"/>
              <a:gd name="connsiteY63" fmla="*/ 396075 h 984232"/>
              <a:gd name="connsiteX64" fmla="*/ 1700140 w 3331419"/>
              <a:gd name="connsiteY64" fmla="*/ 382290 h 984232"/>
              <a:gd name="connsiteX65" fmla="*/ 1686355 w 3331419"/>
              <a:gd name="connsiteY65" fmla="*/ 377695 h 984232"/>
              <a:gd name="connsiteX66" fmla="*/ 1672570 w 3331419"/>
              <a:gd name="connsiteY66" fmla="*/ 382290 h 984232"/>
              <a:gd name="connsiteX67" fmla="*/ 1663380 w 3331419"/>
              <a:gd name="connsiteY67" fmla="*/ 396075 h 984232"/>
              <a:gd name="connsiteX68" fmla="*/ 1645001 w 3331419"/>
              <a:gd name="connsiteY68" fmla="*/ 432835 h 984232"/>
              <a:gd name="connsiteX69" fmla="*/ 1635811 w 3331419"/>
              <a:gd name="connsiteY69" fmla="*/ 446620 h 984232"/>
              <a:gd name="connsiteX70" fmla="*/ 1608241 w 3331419"/>
              <a:gd name="connsiteY70" fmla="*/ 465000 h 984232"/>
              <a:gd name="connsiteX71" fmla="*/ 1594456 w 3331419"/>
              <a:gd name="connsiteY71" fmla="*/ 474190 h 984232"/>
              <a:gd name="connsiteX72" fmla="*/ 1534721 w 3331419"/>
              <a:gd name="connsiteY72" fmla="*/ 460405 h 984232"/>
              <a:gd name="connsiteX73" fmla="*/ 1520936 w 3331419"/>
              <a:gd name="connsiteY73" fmla="*/ 455810 h 984232"/>
              <a:gd name="connsiteX74" fmla="*/ 1507151 w 3331419"/>
              <a:gd name="connsiteY74" fmla="*/ 451215 h 984232"/>
              <a:gd name="connsiteX75" fmla="*/ 1493366 w 3331419"/>
              <a:gd name="connsiteY75" fmla="*/ 460405 h 984232"/>
              <a:gd name="connsiteX76" fmla="*/ 1479581 w 3331419"/>
              <a:gd name="connsiteY76" fmla="*/ 487975 h 984232"/>
              <a:gd name="connsiteX77" fmla="*/ 1378492 w 3331419"/>
              <a:gd name="connsiteY77" fmla="*/ 501759 h 984232"/>
              <a:gd name="connsiteX78" fmla="*/ 1346327 w 3331419"/>
              <a:gd name="connsiteY78" fmla="*/ 520139 h 984232"/>
              <a:gd name="connsiteX79" fmla="*/ 1323352 w 3331419"/>
              <a:gd name="connsiteY79" fmla="*/ 552304 h 984232"/>
              <a:gd name="connsiteX80" fmla="*/ 1309567 w 3331419"/>
              <a:gd name="connsiteY80" fmla="*/ 556899 h 984232"/>
              <a:gd name="connsiteX81" fmla="*/ 1295782 w 3331419"/>
              <a:gd name="connsiteY81" fmla="*/ 566089 h 984232"/>
              <a:gd name="connsiteX82" fmla="*/ 1203883 w 3331419"/>
              <a:gd name="connsiteY82" fmla="*/ 570684 h 984232"/>
              <a:gd name="connsiteX83" fmla="*/ 1176313 w 3331419"/>
              <a:gd name="connsiteY83" fmla="*/ 584469 h 984232"/>
              <a:gd name="connsiteX84" fmla="*/ 1162528 w 3331419"/>
              <a:gd name="connsiteY84" fmla="*/ 589064 h 984232"/>
              <a:gd name="connsiteX85" fmla="*/ 1148743 w 3331419"/>
              <a:gd name="connsiteY85" fmla="*/ 598254 h 984232"/>
              <a:gd name="connsiteX86" fmla="*/ 1084414 w 3331419"/>
              <a:gd name="connsiteY86" fmla="*/ 602849 h 984232"/>
              <a:gd name="connsiteX87" fmla="*/ 1020084 w 3331419"/>
              <a:gd name="connsiteY87" fmla="*/ 598254 h 984232"/>
              <a:gd name="connsiteX88" fmla="*/ 905210 w 3331419"/>
              <a:gd name="connsiteY88" fmla="*/ 607444 h 984232"/>
              <a:gd name="connsiteX89" fmla="*/ 863855 w 3331419"/>
              <a:gd name="connsiteY89" fmla="*/ 630419 h 984232"/>
              <a:gd name="connsiteX90" fmla="*/ 854665 w 3331419"/>
              <a:gd name="connsiteY90" fmla="*/ 644204 h 984232"/>
              <a:gd name="connsiteX91" fmla="*/ 827095 w 3331419"/>
              <a:gd name="connsiteY91" fmla="*/ 662584 h 984232"/>
              <a:gd name="connsiteX92" fmla="*/ 813310 w 3331419"/>
              <a:gd name="connsiteY92" fmla="*/ 671774 h 984232"/>
              <a:gd name="connsiteX93" fmla="*/ 799525 w 3331419"/>
              <a:gd name="connsiteY93" fmla="*/ 680963 h 984232"/>
              <a:gd name="connsiteX94" fmla="*/ 771955 w 3331419"/>
              <a:gd name="connsiteY94" fmla="*/ 694748 h 984232"/>
              <a:gd name="connsiteX95" fmla="*/ 735195 w 3331419"/>
              <a:gd name="connsiteY95" fmla="*/ 736103 h 984232"/>
              <a:gd name="connsiteX96" fmla="*/ 721411 w 3331419"/>
              <a:gd name="connsiteY96" fmla="*/ 740698 h 984232"/>
              <a:gd name="connsiteX97" fmla="*/ 689246 w 3331419"/>
              <a:gd name="connsiteY97" fmla="*/ 754483 h 984232"/>
              <a:gd name="connsiteX98" fmla="*/ 647891 w 3331419"/>
              <a:gd name="connsiteY98" fmla="*/ 777458 h 984232"/>
              <a:gd name="connsiteX99" fmla="*/ 638701 w 3331419"/>
              <a:gd name="connsiteY99" fmla="*/ 791243 h 984232"/>
              <a:gd name="connsiteX100" fmla="*/ 555991 w 3331419"/>
              <a:gd name="connsiteY100" fmla="*/ 791243 h 984232"/>
              <a:gd name="connsiteX101" fmla="*/ 555991 w 3331419"/>
              <a:gd name="connsiteY101" fmla="*/ 795838 h 984232"/>
              <a:gd name="connsiteX102" fmla="*/ 569776 w 3331419"/>
              <a:gd name="connsiteY102" fmla="*/ 800433 h 984232"/>
              <a:gd name="connsiteX103" fmla="*/ 588156 w 3331419"/>
              <a:gd name="connsiteY103" fmla="*/ 795838 h 984232"/>
              <a:gd name="connsiteX104" fmla="*/ 611131 w 3331419"/>
              <a:gd name="connsiteY104" fmla="*/ 777458 h 984232"/>
              <a:gd name="connsiteX105" fmla="*/ 624916 w 3331419"/>
              <a:gd name="connsiteY105" fmla="*/ 782053 h 984232"/>
              <a:gd name="connsiteX106" fmla="*/ 560586 w 3331419"/>
              <a:gd name="connsiteY106" fmla="*/ 772863 h 984232"/>
              <a:gd name="connsiteX107" fmla="*/ 533017 w 3331419"/>
              <a:gd name="connsiteY107" fmla="*/ 782053 h 984232"/>
              <a:gd name="connsiteX108" fmla="*/ 500852 w 3331419"/>
              <a:gd name="connsiteY108" fmla="*/ 809623 h 984232"/>
              <a:gd name="connsiteX109" fmla="*/ 491662 w 3331419"/>
              <a:gd name="connsiteY109" fmla="*/ 823408 h 984232"/>
              <a:gd name="connsiteX110" fmla="*/ 500852 w 3331419"/>
              <a:gd name="connsiteY110" fmla="*/ 786648 h 984232"/>
              <a:gd name="connsiteX111" fmla="*/ 514637 w 3331419"/>
              <a:gd name="connsiteY111" fmla="*/ 791243 h 984232"/>
              <a:gd name="connsiteX112" fmla="*/ 496257 w 3331419"/>
              <a:gd name="connsiteY112" fmla="*/ 795838 h 984232"/>
              <a:gd name="connsiteX113" fmla="*/ 482472 w 3331419"/>
              <a:gd name="connsiteY113" fmla="*/ 800433 h 984232"/>
              <a:gd name="connsiteX114" fmla="*/ 436522 w 3331419"/>
              <a:gd name="connsiteY114" fmla="*/ 809623 h 984232"/>
              <a:gd name="connsiteX115" fmla="*/ 418142 w 3331419"/>
              <a:gd name="connsiteY115" fmla="*/ 818813 h 984232"/>
              <a:gd name="connsiteX116" fmla="*/ 408952 w 3331419"/>
              <a:gd name="connsiteY116" fmla="*/ 832598 h 984232"/>
              <a:gd name="connsiteX117" fmla="*/ 390572 w 3331419"/>
              <a:gd name="connsiteY117" fmla="*/ 837193 h 984232"/>
              <a:gd name="connsiteX118" fmla="*/ 340028 w 3331419"/>
              <a:gd name="connsiteY118" fmla="*/ 846383 h 984232"/>
              <a:gd name="connsiteX119" fmla="*/ 326243 w 3331419"/>
              <a:gd name="connsiteY119" fmla="*/ 850978 h 984232"/>
              <a:gd name="connsiteX120" fmla="*/ 298673 w 3331419"/>
              <a:gd name="connsiteY120" fmla="*/ 869357 h 984232"/>
              <a:gd name="connsiteX121" fmla="*/ 271103 w 3331419"/>
              <a:gd name="connsiteY121" fmla="*/ 878547 h 984232"/>
              <a:gd name="connsiteX122" fmla="*/ 294078 w 3331419"/>
              <a:gd name="connsiteY122" fmla="*/ 883142 h 984232"/>
              <a:gd name="connsiteX123" fmla="*/ 340028 w 3331419"/>
              <a:gd name="connsiteY123" fmla="*/ 873952 h 984232"/>
              <a:gd name="connsiteX124" fmla="*/ 349218 w 3331419"/>
              <a:gd name="connsiteY124" fmla="*/ 860167 h 984232"/>
              <a:gd name="connsiteX125" fmla="*/ 349218 w 3331419"/>
              <a:gd name="connsiteY125" fmla="*/ 850978 h 984232"/>
              <a:gd name="connsiteX126" fmla="*/ 317053 w 3331419"/>
              <a:gd name="connsiteY126" fmla="*/ 860167 h 984232"/>
              <a:gd name="connsiteX127" fmla="*/ 303268 w 3331419"/>
              <a:gd name="connsiteY127" fmla="*/ 869357 h 984232"/>
              <a:gd name="connsiteX128" fmla="*/ 284888 w 3331419"/>
              <a:gd name="connsiteY128" fmla="*/ 873952 h 984232"/>
              <a:gd name="connsiteX129" fmla="*/ 238938 w 3331419"/>
              <a:gd name="connsiteY129" fmla="*/ 887737 h 984232"/>
              <a:gd name="connsiteX130" fmla="*/ 234343 w 3331419"/>
              <a:gd name="connsiteY130" fmla="*/ 901522 h 984232"/>
              <a:gd name="connsiteX131" fmla="*/ 220558 w 3331419"/>
              <a:gd name="connsiteY131" fmla="*/ 906117 h 984232"/>
              <a:gd name="connsiteX132" fmla="*/ 101089 w 3331419"/>
              <a:gd name="connsiteY132" fmla="*/ 901522 h 984232"/>
              <a:gd name="connsiteX133" fmla="*/ 64329 w 3331419"/>
              <a:gd name="connsiteY133" fmla="*/ 901522 h 984232"/>
              <a:gd name="connsiteX134" fmla="*/ 59734 w 3331419"/>
              <a:gd name="connsiteY134" fmla="*/ 915307 h 984232"/>
              <a:gd name="connsiteX135" fmla="*/ 45949 w 3331419"/>
              <a:gd name="connsiteY135" fmla="*/ 919902 h 984232"/>
              <a:gd name="connsiteX136" fmla="*/ 18379 w 3331419"/>
              <a:gd name="connsiteY136" fmla="*/ 938282 h 984232"/>
              <a:gd name="connsiteX137" fmla="*/ 0 w 3331419"/>
              <a:gd name="connsiteY137" fmla="*/ 947472 h 984232"/>
              <a:gd name="connsiteX138" fmla="*/ 9189 w 3331419"/>
              <a:gd name="connsiteY138" fmla="*/ 979637 h 984232"/>
              <a:gd name="connsiteX139" fmla="*/ 22974 w 3331419"/>
              <a:gd name="connsiteY139" fmla="*/ 984232 h 984232"/>
              <a:gd name="connsiteX140" fmla="*/ 68924 w 3331419"/>
              <a:gd name="connsiteY140" fmla="*/ 975042 h 984232"/>
              <a:gd name="connsiteX141" fmla="*/ 165419 w 3331419"/>
              <a:gd name="connsiteY141" fmla="*/ 979637 h 984232"/>
              <a:gd name="connsiteX142" fmla="*/ 252723 w 3331419"/>
              <a:gd name="connsiteY142" fmla="*/ 975042 h 984232"/>
              <a:gd name="connsiteX143" fmla="*/ 280293 w 3331419"/>
              <a:gd name="connsiteY143" fmla="*/ 970447 h 984232"/>
              <a:gd name="connsiteX144" fmla="*/ 326243 w 3331419"/>
              <a:gd name="connsiteY144" fmla="*/ 965852 h 984232"/>
              <a:gd name="connsiteX145" fmla="*/ 353813 w 3331419"/>
              <a:gd name="connsiteY145" fmla="*/ 956662 h 984232"/>
              <a:gd name="connsiteX146" fmla="*/ 372192 w 3331419"/>
              <a:gd name="connsiteY146" fmla="*/ 942877 h 984232"/>
              <a:gd name="connsiteX147" fmla="*/ 399762 w 3331419"/>
              <a:gd name="connsiteY147" fmla="*/ 929092 h 984232"/>
              <a:gd name="connsiteX148" fmla="*/ 473282 w 3331419"/>
              <a:gd name="connsiteY148" fmla="*/ 919902 h 984232"/>
              <a:gd name="connsiteX149" fmla="*/ 523827 w 3331419"/>
              <a:gd name="connsiteY149" fmla="*/ 910712 h 984232"/>
              <a:gd name="connsiteX150" fmla="*/ 551396 w 3331419"/>
              <a:gd name="connsiteY150" fmla="*/ 901522 h 984232"/>
              <a:gd name="connsiteX151" fmla="*/ 565181 w 3331419"/>
              <a:gd name="connsiteY151" fmla="*/ 896927 h 984232"/>
              <a:gd name="connsiteX152" fmla="*/ 578966 w 3331419"/>
              <a:gd name="connsiteY152" fmla="*/ 887737 h 984232"/>
              <a:gd name="connsiteX153" fmla="*/ 624916 w 3331419"/>
              <a:gd name="connsiteY153" fmla="*/ 869357 h 984232"/>
              <a:gd name="connsiteX154" fmla="*/ 657081 w 3331419"/>
              <a:gd name="connsiteY154" fmla="*/ 850978 h 984232"/>
              <a:gd name="connsiteX155" fmla="*/ 684651 w 3331419"/>
              <a:gd name="connsiteY155" fmla="*/ 841788 h 984232"/>
              <a:gd name="connsiteX156" fmla="*/ 726006 w 3331419"/>
              <a:gd name="connsiteY156" fmla="*/ 823408 h 984232"/>
              <a:gd name="connsiteX157" fmla="*/ 758170 w 3331419"/>
              <a:gd name="connsiteY157" fmla="*/ 814218 h 984232"/>
              <a:gd name="connsiteX158" fmla="*/ 785740 w 3331419"/>
              <a:gd name="connsiteY158" fmla="*/ 791243 h 984232"/>
              <a:gd name="connsiteX159" fmla="*/ 799525 w 3331419"/>
              <a:gd name="connsiteY159" fmla="*/ 782053 h 984232"/>
              <a:gd name="connsiteX160" fmla="*/ 822500 w 3331419"/>
              <a:gd name="connsiteY160" fmla="*/ 754483 h 984232"/>
              <a:gd name="connsiteX161" fmla="*/ 836285 w 3331419"/>
              <a:gd name="connsiteY161" fmla="*/ 745293 h 984232"/>
              <a:gd name="connsiteX162" fmla="*/ 850070 w 3331419"/>
              <a:gd name="connsiteY162" fmla="*/ 731508 h 984232"/>
              <a:gd name="connsiteX163" fmla="*/ 863855 w 3331419"/>
              <a:gd name="connsiteY163" fmla="*/ 722318 h 984232"/>
              <a:gd name="connsiteX164" fmla="*/ 877640 w 3331419"/>
              <a:gd name="connsiteY164" fmla="*/ 708533 h 984232"/>
              <a:gd name="connsiteX165" fmla="*/ 905210 w 3331419"/>
              <a:gd name="connsiteY165" fmla="*/ 699343 h 984232"/>
              <a:gd name="connsiteX166" fmla="*/ 951159 w 3331419"/>
              <a:gd name="connsiteY166" fmla="*/ 680963 h 984232"/>
              <a:gd name="connsiteX167" fmla="*/ 964944 w 3331419"/>
              <a:gd name="connsiteY167" fmla="*/ 676369 h 984232"/>
              <a:gd name="connsiteX168" fmla="*/ 978729 w 3331419"/>
              <a:gd name="connsiteY168" fmla="*/ 671774 h 984232"/>
              <a:gd name="connsiteX169" fmla="*/ 1231453 w 3331419"/>
              <a:gd name="connsiteY169" fmla="*/ 676369 h 984232"/>
              <a:gd name="connsiteX170" fmla="*/ 1304972 w 3331419"/>
              <a:gd name="connsiteY170" fmla="*/ 671774 h 984232"/>
              <a:gd name="connsiteX171" fmla="*/ 1337137 w 3331419"/>
              <a:gd name="connsiteY171" fmla="*/ 662584 h 984232"/>
              <a:gd name="connsiteX172" fmla="*/ 1360112 w 3331419"/>
              <a:gd name="connsiteY172" fmla="*/ 639609 h 984232"/>
              <a:gd name="connsiteX173" fmla="*/ 1373897 w 3331419"/>
              <a:gd name="connsiteY173" fmla="*/ 625824 h 984232"/>
              <a:gd name="connsiteX174" fmla="*/ 1383087 w 3331419"/>
              <a:gd name="connsiteY174" fmla="*/ 612039 h 984232"/>
              <a:gd name="connsiteX175" fmla="*/ 1396872 w 3331419"/>
              <a:gd name="connsiteY175" fmla="*/ 607444 h 984232"/>
              <a:gd name="connsiteX176" fmla="*/ 1410657 w 3331419"/>
              <a:gd name="connsiteY176" fmla="*/ 589064 h 984232"/>
              <a:gd name="connsiteX177" fmla="*/ 1424442 w 3331419"/>
              <a:gd name="connsiteY177" fmla="*/ 584469 h 984232"/>
              <a:gd name="connsiteX178" fmla="*/ 1456607 w 3331419"/>
              <a:gd name="connsiteY178" fmla="*/ 570684 h 984232"/>
              <a:gd name="connsiteX179" fmla="*/ 1470391 w 3331419"/>
              <a:gd name="connsiteY179" fmla="*/ 561494 h 984232"/>
              <a:gd name="connsiteX180" fmla="*/ 1548506 w 3331419"/>
              <a:gd name="connsiteY180" fmla="*/ 552304 h 984232"/>
              <a:gd name="connsiteX181" fmla="*/ 1622026 w 3331419"/>
              <a:gd name="connsiteY181" fmla="*/ 538519 h 984232"/>
              <a:gd name="connsiteX182" fmla="*/ 1649595 w 3331419"/>
              <a:gd name="connsiteY182" fmla="*/ 529329 h 984232"/>
              <a:gd name="connsiteX183" fmla="*/ 1667975 w 3331419"/>
              <a:gd name="connsiteY183" fmla="*/ 524734 h 984232"/>
              <a:gd name="connsiteX184" fmla="*/ 1681760 w 3331419"/>
              <a:gd name="connsiteY184" fmla="*/ 515544 h 984232"/>
              <a:gd name="connsiteX185" fmla="*/ 1695545 w 3331419"/>
              <a:gd name="connsiteY185" fmla="*/ 510949 h 984232"/>
              <a:gd name="connsiteX186" fmla="*/ 1713925 w 3331419"/>
              <a:gd name="connsiteY186" fmla="*/ 515544 h 984232"/>
              <a:gd name="connsiteX187" fmla="*/ 1727710 w 3331419"/>
              <a:gd name="connsiteY187" fmla="*/ 520139 h 984232"/>
              <a:gd name="connsiteX188" fmla="*/ 1764470 w 3331419"/>
              <a:gd name="connsiteY188" fmla="*/ 515544 h 984232"/>
              <a:gd name="connsiteX189" fmla="*/ 1805825 w 3331419"/>
              <a:gd name="connsiteY189" fmla="*/ 497164 h 984232"/>
              <a:gd name="connsiteX190" fmla="*/ 1860964 w 3331419"/>
              <a:gd name="connsiteY190" fmla="*/ 492570 h 984232"/>
              <a:gd name="connsiteX191" fmla="*/ 1916104 w 3331419"/>
              <a:gd name="connsiteY191" fmla="*/ 469595 h 984232"/>
              <a:gd name="connsiteX192" fmla="*/ 1943674 w 3331419"/>
              <a:gd name="connsiteY192" fmla="*/ 451215 h 984232"/>
              <a:gd name="connsiteX193" fmla="*/ 1994219 w 3331419"/>
              <a:gd name="connsiteY193" fmla="*/ 423645 h 984232"/>
              <a:gd name="connsiteX194" fmla="*/ 2008004 w 3331419"/>
              <a:gd name="connsiteY194" fmla="*/ 414455 h 984232"/>
              <a:gd name="connsiteX195" fmla="*/ 2026383 w 3331419"/>
              <a:gd name="connsiteY195" fmla="*/ 400670 h 984232"/>
              <a:gd name="connsiteX196" fmla="*/ 2053953 w 3331419"/>
              <a:gd name="connsiteY196" fmla="*/ 391480 h 984232"/>
              <a:gd name="connsiteX197" fmla="*/ 2058548 w 3331419"/>
              <a:gd name="connsiteY197" fmla="*/ 377695 h 984232"/>
              <a:gd name="connsiteX198" fmla="*/ 2081523 w 3331419"/>
              <a:gd name="connsiteY198" fmla="*/ 368505 h 984232"/>
              <a:gd name="connsiteX199" fmla="*/ 2095308 w 3331419"/>
              <a:gd name="connsiteY199" fmla="*/ 359315 h 984232"/>
              <a:gd name="connsiteX200" fmla="*/ 2118283 w 3331419"/>
              <a:gd name="connsiteY200" fmla="*/ 340935 h 984232"/>
              <a:gd name="connsiteX201" fmla="*/ 2127473 w 3331419"/>
              <a:gd name="connsiteY201" fmla="*/ 327150 h 984232"/>
              <a:gd name="connsiteX202" fmla="*/ 2145853 w 3331419"/>
              <a:gd name="connsiteY202" fmla="*/ 308771 h 984232"/>
              <a:gd name="connsiteX203" fmla="*/ 2173423 w 3331419"/>
              <a:gd name="connsiteY203" fmla="*/ 294986 h 984232"/>
              <a:gd name="connsiteX204" fmla="*/ 2191803 w 3331419"/>
              <a:gd name="connsiteY204" fmla="*/ 285796 h 984232"/>
              <a:gd name="connsiteX205" fmla="*/ 2214777 w 3331419"/>
              <a:gd name="connsiteY205" fmla="*/ 281201 h 984232"/>
              <a:gd name="connsiteX206" fmla="*/ 2233157 w 3331419"/>
              <a:gd name="connsiteY206" fmla="*/ 276606 h 984232"/>
              <a:gd name="connsiteX207" fmla="*/ 2384791 w 3331419"/>
              <a:gd name="connsiteY207" fmla="*/ 267416 h 984232"/>
              <a:gd name="connsiteX208" fmla="*/ 2403171 w 3331419"/>
              <a:gd name="connsiteY208" fmla="*/ 258226 h 984232"/>
              <a:gd name="connsiteX209" fmla="*/ 2573185 w 3331419"/>
              <a:gd name="connsiteY209" fmla="*/ 262821 h 984232"/>
              <a:gd name="connsiteX210" fmla="*/ 2747794 w 3331419"/>
              <a:gd name="connsiteY210" fmla="*/ 258226 h 984232"/>
              <a:gd name="connsiteX211" fmla="*/ 2775364 w 3331419"/>
              <a:gd name="connsiteY211" fmla="*/ 235251 h 984232"/>
              <a:gd name="connsiteX212" fmla="*/ 2793744 w 3331419"/>
              <a:gd name="connsiteY212" fmla="*/ 216871 h 984232"/>
              <a:gd name="connsiteX213" fmla="*/ 2807529 w 3331419"/>
              <a:gd name="connsiteY213" fmla="*/ 212276 h 984232"/>
              <a:gd name="connsiteX214" fmla="*/ 2821314 w 3331419"/>
              <a:gd name="connsiteY214" fmla="*/ 203086 h 984232"/>
              <a:gd name="connsiteX215" fmla="*/ 2894834 w 3331419"/>
              <a:gd name="connsiteY215" fmla="*/ 193896 h 984232"/>
              <a:gd name="connsiteX216" fmla="*/ 2926999 w 3331419"/>
              <a:gd name="connsiteY216" fmla="*/ 189301 h 984232"/>
              <a:gd name="connsiteX217" fmla="*/ 2991328 w 3331419"/>
              <a:gd name="connsiteY217" fmla="*/ 184706 h 984232"/>
              <a:gd name="connsiteX218" fmla="*/ 3018898 w 3331419"/>
              <a:gd name="connsiteY218" fmla="*/ 180111 h 984232"/>
              <a:gd name="connsiteX219" fmla="*/ 3051063 w 3331419"/>
              <a:gd name="connsiteY219" fmla="*/ 170921 h 984232"/>
              <a:gd name="connsiteX220" fmla="*/ 3074038 w 3331419"/>
              <a:gd name="connsiteY220" fmla="*/ 166326 h 984232"/>
              <a:gd name="connsiteX221" fmla="*/ 3101608 w 3331419"/>
              <a:gd name="connsiteY221" fmla="*/ 152541 h 984232"/>
              <a:gd name="connsiteX222" fmla="*/ 3119987 w 3331419"/>
              <a:gd name="connsiteY222" fmla="*/ 138756 h 984232"/>
              <a:gd name="connsiteX223" fmla="*/ 3147557 w 3331419"/>
              <a:gd name="connsiteY223" fmla="*/ 120377 h 984232"/>
              <a:gd name="connsiteX224" fmla="*/ 3161342 w 3331419"/>
              <a:gd name="connsiteY224" fmla="*/ 111187 h 984232"/>
              <a:gd name="connsiteX225" fmla="*/ 3175127 w 3331419"/>
              <a:gd name="connsiteY225" fmla="*/ 101997 h 984232"/>
              <a:gd name="connsiteX226" fmla="*/ 3188912 w 3331419"/>
              <a:gd name="connsiteY226" fmla="*/ 97402 h 984232"/>
              <a:gd name="connsiteX227" fmla="*/ 3207292 w 3331419"/>
              <a:gd name="connsiteY227" fmla="*/ 92807 h 984232"/>
              <a:gd name="connsiteX228" fmla="*/ 3322166 w 3331419"/>
              <a:gd name="connsiteY228" fmla="*/ 88212 h 984232"/>
              <a:gd name="connsiteX229" fmla="*/ 3331356 w 3331419"/>
              <a:gd name="connsiteY229" fmla="*/ 74427 h 984232"/>
              <a:gd name="connsiteX230" fmla="*/ 3322166 w 3331419"/>
              <a:gd name="connsiteY230" fmla="*/ 37667 h 9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3331419" h="984232">
                <a:moveTo>
                  <a:pt x="3322166" y="37667"/>
                </a:moveTo>
                <a:cubicBezTo>
                  <a:pt x="3319103" y="27711"/>
                  <a:pt x="3313999" y="22877"/>
                  <a:pt x="3312976" y="14692"/>
                </a:cubicBezTo>
                <a:cubicBezTo>
                  <a:pt x="3312375" y="9886"/>
                  <a:pt x="3322381" y="1473"/>
                  <a:pt x="3317571" y="907"/>
                </a:cubicBezTo>
                <a:cubicBezTo>
                  <a:pt x="3290148" y="-2319"/>
                  <a:pt x="3262432" y="3970"/>
                  <a:pt x="3234862" y="5502"/>
                </a:cubicBezTo>
                <a:cubicBezTo>
                  <a:pt x="3230267" y="8565"/>
                  <a:pt x="3226267" y="12805"/>
                  <a:pt x="3221077" y="14692"/>
                </a:cubicBezTo>
                <a:cubicBezTo>
                  <a:pt x="3195916" y="23842"/>
                  <a:pt x="3184845" y="22601"/>
                  <a:pt x="3161342" y="28477"/>
                </a:cubicBezTo>
                <a:cubicBezTo>
                  <a:pt x="3129225" y="36506"/>
                  <a:pt x="3168625" y="29112"/>
                  <a:pt x="3129177" y="42262"/>
                </a:cubicBezTo>
                <a:cubicBezTo>
                  <a:pt x="3121768" y="44732"/>
                  <a:pt x="3113861" y="45325"/>
                  <a:pt x="3106203" y="46857"/>
                </a:cubicBezTo>
                <a:cubicBezTo>
                  <a:pt x="3101608" y="49920"/>
                  <a:pt x="3097357" y="53577"/>
                  <a:pt x="3092418" y="56047"/>
                </a:cubicBezTo>
                <a:cubicBezTo>
                  <a:pt x="3081310" y="61601"/>
                  <a:pt x="3061260" y="63668"/>
                  <a:pt x="3051063" y="65237"/>
                </a:cubicBezTo>
                <a:cubicBezTo>
                  <a:pt x="3040358" y="66884"/>
                  <a:pt x="3029620" y="68300"/>
                  <a:pt x="3018898" y="69832"/>
                </a:cubicBezTo>
                <a:cubicBezTo>
                  <a:pt x="3009708" y="68300"/>
                  <a:pt x="3000367" y="62977"/>
                  <a:pt x="2991328" y="65237"/>
                </a:cubicBezTo>
                <a:cubicBezTo>
                  <a:pt x="2985970" y="66576"/>
                  <a:pt x="2986043" y="75117"/>
                  <a:pt x="2982138" y="79022"/>
                </a:cubicBezTo>
                <a:cubicBezTo>
                  <a:pt x="2978233" y="82927"/>
                  <a:pt x="2972847" y="85002"/>
                  <a:pt x="2968353" y="88212"/>
                </a:cubicBezTo>
                <a:cubicBezTo>
                  <a:pt x="2962121" y="92663"/>
                  <a:pt x="2956100" y="97402"/>
                  <a:pt x="2949973" y="101997"/>
                </a:cubicBezTo>
                <a:cubicBezTo>
                  <a:pt x="2940783" y="100465"/>
                  <a:pt x="2931328" y="100079"/>
                  <a:pt x="2922404" y="97402"/>
                </a:cubicBezTo>
                <a:cubicBezTo>
                  <a:pt x="2915843" y="95434"/>
                  <a:pt x="2910438" y="90617"/>
                  <a:pt x="2904024" y="88212"/>
                </a:cubicBezTo>
                <a:cubicBezTo>
                  <a:pt x="2898111" y="85995"/>
                  <a:pt x="2891771" y="85149"/>
                  <a:pt x="2885644" y="83617"/>
                </a:cubicBezTo>
                <a:cubicBezTo>
                  <a:pt x="2873391" y="86680"/>
                  <a:pt x="2859393" y="85801"/>
                  <a:pt x="2848884" y="92807"/>
                </a:cubicBezTo>
                <a:cubicBezTo>
                  <a:pt x="2839881" y="98809"/>
                  <a:pt x="2832610" y="105403"/>
                  <a:pt x="2821314" y="106592"/>
                </a:cubicBezTo>
                <a:cubicBezTo>
                  <a:pt x="2796894" y="109162"/>
                  <a:pt x="2772301" y="109655"/>
                  <a:pt x="2747794" y="111187"/>
                </a:cubicBezTo>
                <a:cubicBezTo>
                  <a:pt x="2743199" y="115782"/>
                  <a:pt x="2739139" y="120983"/>
                  <a:pt x="2734010" y="124972"/>
                </a:cubicBezTo>
                <a:cubicBezTo>
                  <a:pt x="2725292" y="131753"/>
                  <a:pt x="2706440" y="143351"/>
                  <a:pt x="2706440" y="143351"/>
                </a:cubicBezTo>
                <a:cubicBezTo>
                  <a:pt x="2704908" y="149478"/>
                  <a:pt x="2705790" y="156800"/>
                  <a:pt x="2701845" y="161731"/>
                </a:cubicBezTo>
                <a:cubicBezTo>
                  <a:pt x="2698819" y="165513"/>
                  <a:pt x="2692392" y="164160"/>
                  <a:pt x="2688060" y="166326"/>
                </a:cubicBezTo>
                <a:cubicBezTo>
                  <a:pt x="2683121" y="168796"/>
                  <a:pt x="2678870" y="172453"/>
                  <a:pt x="2674275" y="175516"/>
                </a:cubicBezTo>
                <a:cubicBezTo>
                  <a:pt x="2654363" y="173984"/>
                  <a:pt x="2633836" y="176067"/>
                  <a:pt x="2614540" y="170921"/>
                </a:cubicBezTo>
                <a:cubicBezTo>
                  <a:pt x="2570041" y="159054"/>
                  <a:pt x="2663100" y="137886"/>
                  <a:pt x="2577780" y="166326"/>
                </a:cubicBezTo>
                <a:cubicBezTo>
                  <a:pt x="2557480" y="164296"/>
                  <a:pt x="2511582" y="156476"/>
                  <a:pt x="2490476" y="166326"/>
                </a:cubicBezTo>
                <a:cubicBezTo>
                  <a:pt x="2478699" y="171822"/>
                  <a:pt x="2475515" y="190744"/>
                  <a:pt x="2462906" y="193896"/>
                </a:cubicBezTo>
                <a:lnTo>
                  <a:pt x="2444526" y="198491"/>
                </a:lnTo>
                <a:cubicBezTo>
                  <a:pt x="2435336" y="196959"/>
                  <a:pt x="2426051" y="195917"/>
                  <a:pt x="2416956" y="193896"/>
                </a:cubicBezTo>
                <a:cubicBezTo>
                  <a:pt x="2412228" y="192845"/>
                  <a:pt x="2407899" y="190352"/>
                  <a:pt x="2403171" y="189301"/>
                </a:cubicBezTo>
                <a:cubicBezTo>
                  <a:pt x="2394076" y="187280"/>
                  <a:pt x="2384792" y="186238"/>
                  <a:pt x="2375602" y="184706"/>
                </a:cubicBezTo>
                <a:cubicBezTo>
                  <a:pt x="2353281" y="187496"/>
                  <a:pt x="2336917" y="188633"/>
                  <a:pt x="2315867" y="193896"/>
                </a:cubicBezTo>
                <a:cubicBezTo>
                  <a:pt x="2284888" y="201641"/>
                  <a:pt x="2319743" y="194204"/>
                  <a:pt x="2288297" y="207681"/>
                </a:cubicBezTo>
                <a:cubicBezTo>
                  <a:pt x="2282492" y="210169"/>
                  <a:pt x="2276044" y="210744"/>
                  <a:pt x="2269917" y="212276"/>
                </a:cubicBezTo>
                <a:cubicBezTo>
                  <a:pt x="2261637" y="220556"/>
                  <a:pt x="2253542" y="230453"/>
                  <a:pt x="2242347" y="235251"/>
                </a:cubicBezTo>
                <a:cubicBezTo>
                  <a:pt x="2236542" y="237739"/>
                  <a:pt x="2230094" y="238314"/>
                  <a:pt x="2223967" y="239846"/>
                </a:cubicBezTo>
                <a:cubicBezTo>
                  <a:pt x="2213246" y="238314"/>
                  <a:pt x="2202176" y="238363"/>
                  <a:pt x="2191803" y="235251"/>
                </a:cubicBezTo>
                <a:cubicBezTo>
                  <a:pt x="2186513" y="233664"/>
                  <a:pt x="2183376" y="224722"/>
                  <a:pt x="2178018" y="226061"/>
                </a:cubicBezTo>
                <a:cubicBezTo>
                  <a:pt x="2173319" y="227236"/>
                  <a:pt x="2176110" y="235816"/>
                  <a:pt x="2173423" y="239846"/>
                </a:cubicBezTo>
                <a:cubicBezTo>
                  <a:pt x="2169818" y="245253"/>
                  <a:pt x="2165045" y="250026"/>
                  <a:pt x="2159638" y="253631"/>
                </a:cubicBezTo>
                <a:cubicBezTo>
                  <a:pt x="2155608" y="256318"/>
                  <a:pt x="2150185" y="256060"/>
                  <a:pt x="2145853" y="258226"/>
                </a:cubicBezTo>
                <a:cubicBezTo>
                  <a:pt x="2110223" y="276041"/>
                  <a:pt x="2152932" y="260461"/>
                  <a:pt x="2118283" y="272011"/>
                </a:cubicBezTo>
                <a:cubicBezTo>
                  <a:pt x="2097648" y="292646"/>
                  <a:pt x="2110663" y="283741"/>
                  <a:pt x="2076928" y="294986"/>
                </a:cubicBezTo>
                <a:lnTo>
                  <a:pt x="2063143" y="299581"/>
                </a:lnTo>
                <a:lnTo>
                  <a:pt x="2049358" y="304176"/>
                </a:lnTo>
                <a:cubicBezTo>
                  <a:pt x="2047268" y="305743"/>
                  <a:pt x="2022417" y="324911"/>
                  <a:pt x="2017193" y="327150"/>
                </a:cubicBezTo>
                <a:cubicBezTo>
                  <a:pt x="2011389" y="329638"/>
                  <a:pt x="2004727" y="329528"/>
                  <a:pt x="1998814" y="331745"/>
                </a:cubicBezTo>
                <a:cubicBezTo>
                  <a:pt x="1992400" y="334150"/>
                  <a:pt x="1986730" y="338237"/>
                  <a:pt x="1980434" y="340935"/>
                </a:cubicBezTo>
                <a:cubicBezTo>
                  <a:pt x="1975982" y="342843"/>
                  <a:pt x="1970981" y="343364"/>
                  <a:pt x="1966649" y="345530"/>
                </a:cubicBezTo>
                <a:cubicBezTo>
                  <a:pt x="1931019" y="363345"/>
                  <a:pt x="1973728" y="347765"/>
                  <a:pt x="1939079" y="359315"/>
                </a:cubicBezTo>
                <a:cubicBezTo>
                  <a:pt x="1912891" y="385503"/>
                  <a:pt x="1939312" y="363810"/>
                  <a:pt x="1906914" y="377695"/>
                </a:cubicBezTo>
                <a:cubicBezTo>
                  <a:pt x="1871089" y="393048"/>
                  <a:pt x="1916606" y="379969"/>
                  <a:pt x="1879344" y="400670"/>
                </a:cubicBezTo>
                <a:cubicBezTo>
                  <a:pt x="1870876" y="405374"/>
                  <a:pt x="1851774" y="409860"/>
                  <a:pt x="1851774" y="409860"/>
                </a:cubicBezTo>
                <a:cubicBezTo>
                  <a:pt x="1845647" y="408328"/>
                  <a:pt x="1839199" y="407753"/>
                  <a:pt x="1833394" y="405265"/>
                </a:cubicBezTo>
                <a:cubicBezTo>
                  <a:pt x="1828318" y="403090"/>
                  <a:pt x="1824405" y="398815"/>
                  <a:pt x="1819610" y="396075"/>
                </a:cubicBezTo>
                <a:cubicBezTo>
                  <a:pt x="1803713" y="386991"/>
                  <a:pt x="1802909" y="387445"/>
                  <a:pt x="1787445" y="382290"/>
                </a:cubicBezTo>
                <a:cubicBezTo>
                  <a:pt x="1782850" y="385353"/>
                  <a:pt x="1778599" y="389010"/>
                  <a:pt x="1773660" y="391480"/>
                </a:cubicBezTo>
                <a:cubicBezTo>
                  <a:pt x="1769328" y="393646"/>
                  <a:pt x="1764109" y="393723"/>
                  <a:pt x="1759875" y="396075"/>
                </a:cubicBezTo>
                <a:cubicBezTo>
                  <a:pt x="1750220" y="401439"/>
                  <a:pt x="1741495" y="408328"/>
                  <a:pt x="1732305" y="414455"/>
                </a:cubicBezTo>
                <a:lnTo>
                  <a:pt x="1718520" y="423645"/>
                </a:lnTo>
                <a:cubicBezTo>
                  <a:pt x="1706970" y="388996"/>
                  <a:pt x="1722550" y="431705"/>
                  <a:pt x="1704735" y="396075"/>
                </a:cubicBezTo>
                <a:cubicBezTo>
                  <a:pt x="1702569" y="391743"/>
                  <a:pt x="1703565" y="385715"/>
                  <a:pt x="1700140" y="382290"/>
                </a:cubicBezTo>
                <a:cubicBezTo>
                  <a:pt x="1696715" y="378865"/>
                  <a:pt x="1690950" y="379227"/>
                  <a:pt x="1686355" y="377695"/>
                </a:cubicBezTo>
                <a:cubicBezTo>
                  <a:pt x="1681760" y="379227"/>
                  <a:pt x="1676352" y="379264"/>
                  <a:pt x="1672570" y="382290"/>
                </a:cubicBezTo>
                <a:cubicBezTo>
                  <a:pt x="1668258" y="385740"/>
                  <a:pt x="1666024" y="391227"/>
                  <a:pt x="1663380" y="396075"/>
                </a:cubicBezTo>
                <a:cubicBezTo>
                  <a:pt x="1656820" y="408102"/>
                  <a:pt x="1652600" y="421436"/>
                  <a:pt x="1645001" y="432835"/>
                </a:cubicBezTo>
                <a:cubicBezTo>
                  <a:pt x="1641938" y="437430"/>
                  <a:pt x="1639967" y="442983"/>
                  <a:pt x="1635811" y="446620"/>
                </a:cubicBezTo>
                <a:cubicBezTo>
                  <a:pt x="1627499" y="453893"/>
                  <a:pt x="1617431" y="458873"/>
                  <a:pt x="1608241" y="465000"/>
                </a:cubicBezTo>
                <a:lnTo>
                  <a:pt x="1594456" y="474190"/>
                </a:lnTo>
                <a:cubicBezTo>
                  <a:pt x="1552701" y="468225"/>
                  <a:pt x="1572566" y="473020"/>
                  <a:pt x="1534721" y="460405"/>
                </a:cubicBezTo>
                <a:lnTo>
                  <a:pt x="1520936" y="455810"/>
                </a:lnTo>
                <a:lnTo>
                  <a:pt x="1507151" y="451215"/>
                </a:lnTo>
                <a:cubicBezTo>
                  <a:pt x="1502556" y="454278"/>
                  <a:pt x="1496816" y="456093"/>
                  <a:pt x="1493366" y="460405"/>
                </a:cubicBezTo>
                <a:cubicBezTo>
                  <a:pt x="1483852" y="472297"/>
                  <a:pt x="1495075" y="478292"/>
                  <a:pt x="1479581" y="487975"/>
                </a:cubicBezTo>
                <a:cubicBezTo>
                  <a:pt x="1455093" y="503280"/>
                  <a:pt x="1394821" y="500738"/>
                  <a:pt x="1378492" y="501759"/>
                </a:cubicBezTo>
                <a:cubicBezTo>
                  <a:pt x="1371284" y="505363"/>
                  <a:pt x="1352822" y="513644"/>
                  <a:pt x="1346327" y="520139"/>
                </a:cubicBezTo>
                <a:cubicBezTo>
                  <a:pt x="1329564" y="536902"/>
                  <a:pt x="1345061" y="534213"/>
                  <a:pt x="1323352" y="552304"/>
                </a:cubicBezTo>
                <a:cubicBezTo>
                  <a:pt x="1319631" y="555405"/>
                  <a:pt x="1313899" y="554733"/>
                  <a:pt x="1309567" y="556899"/>
                </a:cubicBezTo>
                <a:cubicBezTo>
                  <a:pt x="1304628" y="559369"/>
                  <a:pt x="1301258" y="565375"/>
                  <a:pt x="1295782" y="566089"/>
                </a:cubicBezTo>
                <a:cubicBezTo>
                  <a:pt x="1265368" y="570056"/>
                  <a:pt x="1234516" y="569152"/>
                  <a:pt x="1203883" y="570684"/>
                </a:cubicBezTo>
                <a:cubicBezTo>
                  <a:pt x="1169234" y="582234"/>
                  <a:pt x="1211943" y="566654"/>
                  <a:pt x="1176313" y="584469"/>
                </a:cubicBezTo>
                <a:cubicBezTo>
                  <a:pt x="1171981" y="586635"/>
                  <a:pt x="1166860" y="586898"/>
                  <a:pt x="1162528" y="589064"/>
                </a:cubicBezTo>
                <a:cubicBezTo>
                  <a:pt x="1157589" y="591534"/>
                  <a:pt x="1154181" y="597294"/>
                  <a:pt x="1148743" y="598254"/>
                </a:cubicBezTo>
                <a:cubicBezTo>
                  <a:pt x="1127572" y="601990"/>
                  <a:pt x="1105857" y="601317"/>
                  <a:pt x="1084414" y="602849"/>
                </a:cubicBezTo>
                <a:cubicBezTo>
                  <a:pt x="1062971" y="601317"/>
                  <a:pt x="1041582" y="598254"/>
                  <a:pt x="1020084" y="598254"/>
                </a:cubicBezTo>
                <a:cubicBezTo>
                  <a:pt x="991988" y="598254"/>
                  <a:pt x="936510" y="604314"/>
                  <a:pt x="905210" y="607444"/>
                </a:cubicBezTo>
                <a:cubicBezTo>
                  <a:pt x="878574" y="616323"/>
                  <a:pt x="879728" y="611371"/>
                  <a:pt x="863855" y="630419"/>
                </a:cubicBezTo>
                <a:cubicBezTo>
                  <a:pt x="860320" y="634662"/>
                  <a:pt x="858821" y="640567"/>
                  <a:pt x="854665" y="644204"/>
                </a:cubicBezTo>
                <a:cubicBezTo>
                  <a:pt x="846353" y="651477"/>
                  <a:pt x="836285" y="656457"/>
                  <a:pt x="827095" y="662584"/>
                </a:cubicBezTo>
                <a:lnTo>
                  <a:pt x="813310" y="671774"/>
                </a:lnTo>
                <a:cubicBezTo>
                  <a:pt x="808715" y="674837"/>
                  <a:pt x="804764" y="679217"/>
                  <a:pt x="799525" y="680963"/>
                </a:cubicBezTo>
                <a:cubicBezTo>
                  <a:pt x="780501" y="687304"/>
                  <a:pt x="789770" y="682871"/>
                  <a:pt x="771955" y="694748"/>
                </a:cubicBezTo>
                <a:cubicBezTo>
                  <a:pt x="763198" y="707883"/>
                  <a:pt x="748685" y="731606"/>
                  <a:pt x="735195" y="736103"/>
                </a:cubicBezTo>
                <a:cubicBezTo>
                  <a:pt x="730600" y="737635"/>
                  <a:pt x="725743" y="738532"/>
                  <a:pt x="721411" y="740698"/>
                </a:cubicBezTo>
                <a:cubicBezTo>
                  <a:pt x="689681" y="756564"/>
                  <a:pt x="727496" y="744920"/>
                  <a:pt x="689246" y="754483"/>
                </a:cubicBezTo>
                <a:cubicBezTo>
                  <a:pt x="657646" y="775550"/>
                  <a:pt x="672154" y="769370"/>
                  <a:pt x="647891" y="777458"/>
                </a:cubicBezTo>
                <a:cubicBezTo>
                  <a:pt x="644828" y="782053"/>
                  <a:pt x="643496" y="788503"/>
                  <a:pt x="638701" y="791243"/>
                </a:cubicBezTo>
                <a:cubicBezTo>
                  <a:pt x="620524" y="801630"/>
                  <a:pt x="561171" y="791641"/>
                  <a:pt x="555991" y="791243"/>
                </a:cubicBezTo>
                <a:cubicBezTo>
                  <a:pt x="552595" y="790111"/>
                  <a:pt x="520360" y="778022"/>
                  <a:pt x="555991" y="795838"/>
                </a:cubicBezTo>
                <a:cubicBezTo>
                  <a:pt x="560323" y="798004"/>
                  <a:pt x="565181" y="798901"/>
                  <a:pt x="569776" y="800433"/>
                </a:cubicBezTo>
                <a:cubicBezTo>
                  <a:pt x="575903" y="798901"/>
                  <a:pt x="582901" y="799341"/>
                  <a:pt x="588156" y="795838"/>
                </a:cubicBezTo>
                <a:cubicBezTo>
                  <a:pt x="629725" y="768126"/>
                  <a:pt x="566065" y="792480"/>
                  <a:pt x="611131" y="777458"/>
                </a:cubicBezTo>
                <a:cubicBezTo>
                  <a:pt x="615726" y="778990"/>
                  <a:pt x="629760" y="782053"/>
                  <a:pt x="624916" y="782053"/>
                </a:cubicBezTo>
                <a:cubicBezTo>
                  <a:pt x="584648" y="782053"/>
                  <a:pt x="586097" y="781367"/>
                  <a:pt x="560586" y="772863"/>
                </a:cubicBezTo>
                <a:cubicBezTo>
                  <a:pt x="551396" y="775926"/>
                  <a:pt x="538390" y="773993"/>
                  <a:pt x="533017" y="782053"/>
                </a:cubicBezTo>
                <a:cubicBezTo>
                  <a:pt x="518873" y="803269"/>
                  <a:pt x="528563" y="792997"/>
                  <a:pt x="500852" y="809623"/>
                </a:cubicBezTo>
                <a:cubicBezTo>
                  <a:pt x="497789" y="814218"/>
                  <a:pt x="491662" y="828931"/>
                  <a:pt x="491662" y="823408"/>
                </a:cubicBezTo>
                <a:cubicBezTo>
                  <a:pt x="491662" y="810778"/>
                  <a:pt x="493511" y="796926"/>
                  <a:pt x="500852" y="786648"/>
                </a:cubicBezTo>
                <a:cubicBezTo>
                  <a:pt x="503667" y="782707"/>
                  <a:pt x="510042" y="789711"/>
                  <a:pt x="514637" y="791243"/>
                </a:cubicBezTo>
                <a:cubicBezTo>
                  <a:pt x="508510" y="792775"/>
                  <a:pt x="502329" y="794103"/>
                  <a:pt x="496257" y="795838"/>
                </a:cubicBezTo>
                <a:cubicBezTo>
                  <a:pt x="491600" y="797169"/>
                  <a:pt x="487192" y="799344"/>
                  <a:pt x="482472" y="800433"/>
                </a:cubicBezTo>
                <a:cubicBezTo>
                  <a:pt x="467252" y="803945"/>
                  <a:pt x="436522" y="809623"/>
                  <a:pt x="436522" y="809623"/>
                </a:cubicBezTo>
                <a:cubicBezTo>
                  <a:pt x="430395" y="812686"/>
                  <a:pt x="423404" y="814428"/>
                  <a:pt x="418142" y="818813"/>
                </a:cubicBezTo>
                <a:cubicBezTo>
                  <a:pt x="413899" y="822348"/>
                  <a:pt x="413547" y="829535"/>
                  <a:pt x="408952" y="832598"/>
                </a:cubicBezTo>
                <a:cubicBezTo>
                  <a:pt x="403697" y="836101"/>
                  <a:pt x="396765" y="835954"/>
                  <a:pt x="390572" y="837193"/>
                </a:cubicBezTo>
                <a:cubicBezTo>
                  <a:pt x="370091" y="841289"/>
                  <a:pt x="359739" y="841455"/>
                  <a:pt x="340028" y="846383"/>
                </a:cubicBezTo>
                <a:cubicBezTo>
                  <a:pt x="335329" y="847558"/>
                  <a:pt x="330477" y="848626"/>
                  <a:pt x="326243" y="850978"/>
                </a:cubicBezTo>
                <a:cubicBezTo>
                  <a:pt x="316588" y="856342"/>
                  <a:pt x="309151" y="865864"/>
                  <a:pt x="298673" y="869357"/>
                </a:cubicBezTo>
                <a:lnTo>
                  <a:pt x="271103" y="878547"/>
                </a:lnTo>
                <a:cubicBezTo>
                  <a:pt x="278761" y="880079"/>
                  <a:pt x="286268" y="883142"/>
                  <a:pt x="294078" y="883142"/>
                </a:cubicBezTo>
                <a:cubicBezTo>
                  <a:pt x="315198" y="883142"/>
                  <a:pt x="323052" y="879611"/>
                  <a:pt x="340028" y="873952"/>
                </a:cubicBezTo>
                <a:cubicBezTo>
                  <a:pt x="343091" y="869357"/>
                  <a:pt x="344906" y="863617"/>
                  <a:pt x="349218" y="860167"/>
                </a:cubicBezTo>
                <a:cubicBezTo>
                  <a:pt x="360029" y="851519"/>
                  <a:pt x="375167" y="859628"/>
                  <a:pt x="349218" y="850978"/>
                </a:cubicBezTo>
                <a:cubicBezTo>
                  <a:pt x="343336" y="852449"/>
                  <a:pt x="323640" y="856874"/>
                  <a:pt x="317053" y="860167"/>
                </a:cubicBezTo>
                <a:cubicBezTo>
                  <a:pt x="312113" y="862637"/>
                  <a:pt x="308344" y="867182"/>
                  <a:pt x="303268" y="869357"/>
                </a:cubicBezTo>
                <a:cubicBezTo>
                  <a:pt x="297463" y="871845"/>
                  <a:pt x="290981" y="872290"/>
                  <a:pt x="284888" y="873952"/>
                </a:cubicBezTo>
                <a:cubicBezTo>
                  <a:pt x="255956" y="881842"/>
                  <a:pt x="259874" y="880758"/>
                  <a:pt x="238938" y="887737"/>
                </a:cubicBezTo>
                <a:cubicBezTo>
                  <a:pt x="237406" y="892332"/>
                  <a:pt x="237768" y="898097"/>
                  <a:pt x="234343" y="901522"/>
                </a:cubicBezTo>
                <a:cubicBezTo>
                  <a:pt x="230918" y="904947"/>
                  <a:pt x="225402" y="906117"/>
                  <a:pt x="220558" y="906117"/>
                </a:cubicBezTo>
                <a:cubicBezTo>
                  <a:pt x="180706" y="906117"/>
                  <a:pt x="140912" y="903054"/>
                  <a:pt x="101089" y="901522"/>
                </a:cubicBezTo>
                <a:cubicBezTo>
                  <a:pt x="89419" y="898605"/>
                  <a:pt x="75999" y="892186"/>
                  <a:pt x="64329" y="901522"/>
                </a:cubicBezTo>
                <a:cubicBezTo>
                  <a:pt x="60547" y="904548"/>
                  <a:pt x="63159" y="911882"/>
                  <a:pt x="59734" y="915307"/>
                </a:cubicBezTo>
                <a:cubicBezTo>
                  <a:pt x="56309" y="918732"/>
                  <a:pt x="50183" y="917550"/>
                  <a:pt x="45949" y="919902"/>
                </a:cubicBezTo>
                <a:cubicBezTo>
                  <a:pt x="36294" y="925266"/>
                  <a:pt x="28258" y="933342"/>
                  <a:pt x="18379" y="938282"/>
                </a:cubicBezTo>
                <a:lnTo>
                  <a:pt x="0" y="947472"/>
                </a:lnTo>
                <a:cubicBezTo>
                  <a:pt x="40" y="947633"/>
                  <a:pt x="6990" y="977438"/>
                  <a:pt x="9189" y="979637"/>
                </a:cubicBezTo>
                <a:cubicBezTo>
                  <a:pt x="12614" y="983062"/>
                  <a:pt x="18379" y="982700"/>
                  <a:pt x="22974" y="984232"/>
                </a:cubicBezTo>
                <a:cubicBezTo>
                  <a:pt x="35119" y="981196"/>
                  <a:pt x="57658" y="975042"/>
                  <a:pt x="68924" y="975042"/>
                </a:cubicBezTo>
                <a:cubicBezTo>
                  <a:pt x="101125" y="975042"/>
                  <a:pt x="133254" y="978105"/>
                  <a:pt x="165419" y="979637"/>
                </a:cubicBezTo>
                <a:cubicBezTo>
                  <a:pt x="194520" y="978105"/>
                  <a:pt x="223674" y="977366"/>
                  <a:pt x="252723" y="975042"/>
                </a:cubicBezTo>
                <a:cubicBezTo>
                  <a:pt x="262010" y="974299"/>
                  <a:pt x="271048" y="971603"/>
                  <a:pt x="280293" y="970447"/>
                </a:cubicBezTo>
                <a:cubicBezTo>
                  <a:pt x="295567" y="968538"/>
                  <a:pt x="310926" y="967384"/>
                  <a:pt x="326243" y="965852"/>
                </a:cubicBezTo>
                <a:cubicBezTo>
                  <a:pt x="335433" y="962789"/>
                  <a:pt x="346063" y="962474"/>
                  <a:pt x="353813" y="956662"/>
                </a:cubicBezTo>
                <a:cubicBezTo>
                  <a:pt x="359939" y="952067"/>
                  <a:pt x="365960" y="947328"/>
                  <a:pt x="372192" y="942877"/>
                </a:cubicBezTo>
                <a:cubicBezTo>
                  <a:pt x="381643" y="936126"/>
                  <a:pt x="388074" y="930937"/>
                  <a:pt x="399762" y="929092"/>
                </a:cubicBezTo>
                <a:cubicBezTo>
                  <a:pt x="424157" y="925240"/>
                  <a:pt x="448792" y="923096"/>
                  <a:pt x="473282" y="919902"/>
                </a:cubicBezTo>
                <a:cubicBezTo>
                  <a:pt x="494275" y="917164"/>
                  <a:pt x="505100" y="916330"/>
                  <a:pt x="523827" y="910712"/>
                </a:cubicBezTo>
                <a:cubicBezTo>
                  <a:pt x="533105" y="907928"/>
                  <a:pt x="542206" y="904585"/>
                  <a:pt x="551396" y="901522"/>
                </a:cubicBezTo>
                <a:cubicBezTo>
                  <a:pt x="555991" y="899990"/>
                  <a:pt x="561151" y="899614"/>
                  <a:pt x="565181" y="896927"/>
                </a:cubicBezTo>
                <a:cubicBezTo>
                  <a:pt x="569776" y="893864"/>
                  <a:pt x="573919" y="889980"/>
                  <a:pt x="578966" y="887737"/>
                </a:cubicBezTo>
                <a:cubicBezTo>
                  <a:pt x="621330" y="868908"/>
                  <a:pt x="592005" y="888163"/>
                  <a:pt x="624916" y="869357"/>
                </a:cubicBezTo>
                <a:cubicBezTo>
                  <a:pt x="644261" y="858303"/>
                  <a:pt x="633934" y="860236"/>
                  <a:pt x="657081" y="850978"/>
                </a:cubicBezTo>
                <a:cubicBezTo>
                  <a:pt x="666075" y="847380"/>
                  <a:pt x="676591" y="847161"/>
                  <a:pt x="684651" y="841788"/>
                </a:cubicBezTo>
                <a:cubicBezTo>
                  <a:pt x="702756" y="829718"/>
                  <a:pt x="699758" y="829970"/>
                  <a:pt x="726006" y="823408"/>
                </a:cubicBezTo>
                <a:cubicBezTo>
                  <a:pt x="731894" y="821936"/>
                  <a:pt x="751579" y="817514"/>
                  <a:pt x="758170" y="814218"/>
                </a:cubicBezTo>
                <a:cubicBezTo>
                  <a:pt x="775283" y="805662"/>
                  <a:pt x="770497" y="803946"/>
                  <a:pt x="785740" y="791243"/>
                </a:cubicBezTo>
                <a:cubicBezTo>
                  <a:pt x="789983" y="787708"/>
                  <a:pt x="794930" y="785116"/>
                  <a:pt x="799525" y="782053"/>
                </a:cubicBezTo>
                <a:cubicBezTo>
                  <a:pt x="808561" y="768499"/>
                  <a:pt x="809233" y="765539"/>
                  <a:pt x="822500" y="754483"/>
                </a:cubicBezTo>
                <a:cubicBezTo>
                  <a:pt x="826743" y="750948"/>
                  <a:pt x="832042" y="748828"/>
                  <a:pt x="836285" y="745293"/>
                </a:cubicBezTo>
                <a:cubicBezTo>
                  <a:pt x="841277" y="741133"/>
                  <a:pt x="845078" y="735668"/>
                  <a:pt x="850070" y="731508"/>
                </a:cubicBezTo>
                <a:cubicBezTo>
                  <a:pt x="854313" y="727973"/>
                  <a:pt x="859612" y="725853"/>
                  <a:pt x="863855" y="722318"/>
                </a:cubicBezTo>
                <a:cubicBezTo>
                  <a:pt x="868847" y="718158"/>
                  <a:pt x="871959" y="711689"/>
                  <a:pt x="877640" y="708533"/>
                </a:cubicBezTo>
                <a:cubicBezTo>
                  <a:pt x="886108" y="703829"/>
                  <a:pt x="896546" y="703675"/>
                  <a:pt x="905210" y="699343"/>
                </a:cubicBezTo>
                <a:cubicBezTo>
                  <a:pt x="932250" y="685822"/>
                  <a:pt x="917096" y="692317"/>
                  <a:pt x="951159" y="680963"/>
                </a:cubicBezTo>
                <a:lnTo>
                  <a:pt x="964944" y="676369"/>
                </a:lnTo>
                <a:lnTo>
                  <a:pt x="978729" y="671774"/>
                </a:lnTo>
                <a:lnTo>
                  <a:pt x="1231453" y="676369"/>
                </a:lnTo>
                <a:cubicBezTo>
                  <a:pt x="1256007" y="676369"/>
                  <a:pt x="1280540" y="674217"/>
                  <a:pt x="1304972" y="671774"/>
                </a:cubicBezTo>
                <a:cubicBezTo>
                  <a:pt x="1313215" y="670950"/>
                  <a:pt x="1328740" y="665383"/>
                  <a:pt x="1337137" y="662584"/>
                </a:cubicBezTo>
                <a:cubicBezTo>
                  <a:pt x="1353985" y="637311"/>
                  <a:pt x="1337137" y="658755"/>
                  <a:pt x="1360112" y="639609"/>
                </a:cubicBezTo>
                <a:cubicBezTo>
                  <a:pt x="1365104" y="635449"/>
                  <a:pt x="1369737" y="630816"/>
                  <a:pt x="1373897" y="625824"/>
                </a:cubicBezTo>
                <a:cubicBezTo>
                  <a:pt x="1377432" y="621581"/>
                  <a:pt x="1378775" y="615489"/>
                  <a:pt x="1383087" y="612039"/>
                </a:cubicBezTo>
                <a:cubicBezTo>
                  <a:pt x="1386869" y="609013"/>
                  <a:pt x="1392277" y="608976"/>
                  <a:pt x="1396872" y="607444"/>
                </a:cubicBezTo>
                <a:cubicBezTo>
                  <a:pt x="1401467" y="601317"/>
                  <a:pt x="1404774" y="593967"/>
                  <a:pt x="1410657" y="589064"/>
                </a:cubicBezTo>
                <a:cubicBezTo>
                  <a:pt x="1414378" y="585963"/>
                  <a:pt x="1420110" y="586635"/>
                  <a:pt x="1424442" y="584469"/>
                </a:cubicBezTo>
                <a:cubicBezTo>
                  <a:pt x="1456175" y="568603"/>
                  <a:pt x="1418354" y="580247"/>
                  <a:pt x="1456607" y="570684"/>
                </a:cubicBezTo>
                <a:cubicBezTo>
                  <a:pt x="1461202" y="567621"/>
                  <a:pt x="1465220" y="563433"/>
                  <a:pt x="1470391" y="561494"/>
                </a:cubicBezTo>
                <a:cubicBezTo>
                  <a:pt x="1486815" y="555335"/>
                  <a:pt x="1543764" y="552699"/>
                  <a:pt x="1548506" y="552304"/>
                </a:cubicBezTo>
                <a:cubicBezTo>
                  <a:pt x="1590679" y="538246"/>
                  <a:pt x="1566437" y="544078"/>
                  <a:pt x="1622026" y="538519"/>
                </a:cubicBezTo>
                <a:cubicBezTo>
                  <a:pt x="1631216" y="535456"/>
                  <a:pt x="1640317" y="532113"/>
                  <a:pt x="1649595" y="529329"/>
                </a:cubicBezTo>
                <a:cubicBezTo>
                  <a:pt x="1655644" y="527514"/>
                  <a:pt x="1662170" y="527222"/>
                  <a:pt x="1667975" y="524734"/>
                </a:cubicBezTo>
                <a:cubicBezTo>
                  <a:pt x="1673051" y="522559"/>
                  <a:pt x="1676821" y="518014"/>
                  <a:pt x="1681760" y="515544"/>
                </a:cubicBezTo>
                <a:cubicBezTo>
                  <a:pt x="1686092" y="513378"/>
                  <a:pt x="1690950" y="512481"/>
                  <a:pt x="1695545" y="510949"/>
                </a:cubicBezTo>
                <a:cubicBezTo>
                  <a:pt x="1701672" y="512481"/>
                  <a:pt x="1707853" y="513809"/>
                  <a:pt x="1713925" y="515544"/>
                </a:cubicBezTo>
                <a:cubicBezTo>
                  <a:pt x="1718582" y="516875"/>
                  <a:pt x="1722866" y="520139"/>
                  <a:pt x="1727710" y="520139"/>
                </a:cubicBezTo>
                <a:cubicBezTo>
                  <a:pt x="1740059" y="520139"/>
                  <a:pt x="1752217" y="517076"/>
                  <a:pt x="1764470" y="515544"/>
                </a:cubicBezTo>
                <a:cubicBezTo>
                  <a:pt x="1773396" y="511081"/>
                  <a:pt x="1796758" y="498764"/>
                  <a:pt x="1805825" y="497164"/>
                </a:cubicBezTo>
                <a:cubicBezTo>
                  <a:pt x="1823988" y="493959"/>
                  <a:pt x="1842584" y="494101"/>
                  <a:pt x="1860964" y="492570"/>
                </a:cubicBezTo>
                <a:cubicBezTo>
                  <a:pt x="1886894" y="483927"/>
                  <a:pt x="1891948" y="483686"/>
                  <a:pt x="1916104" y="469595"/>
                </a:cubicBezTo>
                <a:cubicBezTo>
                  <a:pt x="1925644" y="464030"/>
                  <a:pt x="1934267" y="457004"/>
                  <a:pt x="1943674" y="451215"/>
                </a:cubicBezTo>
                <a:cubicBezTo>
                  <a:pt x="2029875" y="398168"/>
                  <a:pt x="1938119" y="455702"/>
                  <a:pt x="1994219" y="423645"/>
                </a:cubicBezTo>
                <a:cubicBezTo>
                  <a:pt x="1999014" y="420905"/>
                  <a:pt x="2003510" y="417665"/>
                  <a:pt x="2008004" y="414455"/>
                </a:cubicBezTo>
                <a:cubicBezTo>
                  <a:pt x="2014236" y="410004"/>
                  <a:pt x="2019533" y="404095"/>
                  <a:pt x="2026383" y="400670"/>
                </a:cubicBezTo>
                <a:cubicBezTo>
                  <a:pt x="2035047" y="396338"/>
                  <a:pt x="2053953" y="391480"/>
                  <a:pt x="2053953" y="391480"/>
                </a:cubicBezTo>
                <a:cubicBezTo>
                  <a:pt x="2055485" y="386885"/>
                  <a:pt x="2054827" y="380796"/>
                  <a:pt x="2058548" y="377695"/>
                </a:cubicBezTo>
                <a:cubicBezTo>
                  <a:pt x="2064885" y="372415"/>
                  <a:pt x="2074146" y="372194"/>
                  <a:pt x="2081523" y="368505"/>
                </a:cubicBezTo>
                <a:cubicBezTo>
                  <a:pt x="2086462" y="366035"/>
                  <a:pt x="2090713" y="362378"/>
                  <a:pt x="2095308" y="359315"/>
                </a:cubicBezTo>
                <a:cubicBezTo>
                  <a:pt x="2121645" y="319809"/>
                  <a:pt x="2086576" y="366300"/>
                  <a:pt x="2118283" y="340935"/>
                </a:cubicBezTo>
                <a:cubicBezTo>
                  <a:pt x="2122595" y="337485"/>
                  <a:pt x="2123879" y="331343"/>
                  <a:pt x="2127473" y="327150"/>
                </a:cubicBezTo>
                <a:cubicBezTo>
                  <a:pt x="2133112" y="320572"/>
                  <a:pt x="2139275" y="314409"/>
                  <a:pt x="2145853" y="308771"/>
                </a:cubicBezTo>
                <a:cubicBezTo>
                  <a:pt x="2160572" y="296156"/>
                  <a:pt x="2157115" y="301975"/>
                  <a:pt x="2173423" y="294986"/>
                </a:cubicBezTo>
                <a:cubicBezTo>
                  <a:pt x="2179719" y="292288"/>
                  <a:pt x="2185305" y="287962"/>
                  <a:pt x="2191803" y="285796"/>
                </a:cubicBezTo>
                <a:cubicBezTo>
                  <a:pt x="2199212" y="283326"/>
                  <a:pt x="2207153" y="282895"/>
                  <a:pt x="2214777" y="281201"/>
                </a:cubicBezTo>
                <a:cubicBezTo>
                  <a:pt x="2220942" y="279831"/>
                  <a:pt x="2226862" y="277116"/>
                  <a:pt x="2233157" y="276606"/>
                </a:cubicBezTo>
                <a:cubicBezTo>
                  <a:pt x="2283629" y="272514"/>
                  <a:pt x="2384791" y="267416"/>
                  <a:pt x="2384791" y="267416"/>
                </a:cubicBezTo>
                <a:cubicBezTo>
                  <a:pt x="2390918" y="264353"/>
                  <a:pt x="2396323" y="258393"/>
                  <a:pt x="2403171" y="258226"/>
                </a:cubicBezTo>
                <a:cubicBezTo>
                  <a:pt x="2459846" y="256844"/>
                  <a:pt x="2516493" y="262821"/>
                  <a:pt x="2573185" y="262821"/>
                </a:cubicBezTo>
                <a:cubicBezTo>
                  <a:pt x="2631408" y="262821"/>
                  <a:pt x="2689591" y="259758"/>
                  <a:pt x="2747794" y="258226"/>
                </a:cubicBezTo>
                <a:cubicBezTo>
                  <a:pt x="2795595" y="210425"/>
                  <a:pt x="2730583" y="273635"/>
                  <a:pt x="2775364" y="235251"/>
                </a:cubicBezTo>
                <a:cubicBezTo>
                  <a:pt x="2781943" y="229612"/>
                  <a:pt x="2786693" y="221907"/>
                  <a:pt x="2793744" y="216871"/>
                </a:cubicBezTo>
                <a:cubicBezTo>
                  <a:pt x="2797685" y="214056"/>
                  <a:pt x="2803197" y="214442"/>
                  <a:pt x="2807529" y="212276"/>
                </a:cubicBezTo>
                <a:cubicBezTo>
                  <a:pt x="2812468" y="209806"/>
                  <a:pt x="2816375" y="205556"/>
                  <a:pt x="2821314" y="203086"/>
                </a:cubicBezTo>
                <a:cubicBezTo>
                  <a:pt x="2841310" y="193088"/>
                  <a:pt x="2882775" y="195102"/>
                  <a:pt x="2894834" y="193896"/>
                </a:cubicBezTo>
                <a:cubicBezTo>
                  <a:pt x="2905611" y="192818"/>
                  <a:pt x="2916217" y="190328"/>
                  <a:pt x="2926999" y="189301"/>
                </a:cubicBezTo>
                <a:cubicBezTo>
                  <a:pt x="2948400" y="187263"/>
                  <a:pt x="2969885" y="186238"/>
                  <a:pt x="2991328" y="184706"/>
                </a:cubicBezTo>
                <a:cubicBezTo>
                  <a:pt x="3000518" y="183174"/>
                  <a:pt x="3009820" y="182206"/>
                  <a:pt x="3018898" y="180111"/>
                </a:cubicBezTo>
                <a:cubicBezTo>
                  <a:pt x="3029763" y="177604"/>
                  <a:pt x="3040245" y="173625"/>
                  <a:pt x="3051063" y="170921"/>
                </a:cubicBezTo>
                <a:cubicBezTo>
                  <a:pt x="3058640" y="169027"/>
                  <a:pt x="3066380" y="167858"/>
                  <a:pt x="3074038" y="166326"/>
                </a:cubicBezTo>
                <a:cubicBezTo>
                  <a:pt x="3146094" y="118288"/>
                  <a:pt x="3035011" y="190597"/>
                  <a:pt x="3101608" y="152541"/>
                </a:cubicBezTo>
                <a:cubicBezTo>
                  <a:pt x="3108257" y="148741"/>
                  <a:pt x="3113713" y="143148"/>
                  <a:pt x="3119987" y="138756"/>
                </a:cubicBezTo>
                <a:cubicBezTo>
                  <a:pt x="3129035" y="132422"/>
                  <a:pt x="3138367" y="126503"/>
                  <a:pt x="3147557" y="120377"/>
                </a:cubicBezTo>
                <a:lnTo>
                  <a:pt x="3161342" y="111187"/>
                </a:lnTo>
                <a:cubicBezTo>
                  <a:pt x="3165937" y="108124"/>
                  <a:pt x="3169888" y="103743"/>
                  <a:pt x="3175127" y="101997"/>
                </a:cubicBezTo>
                <a:cubicBezTo>
                  <a:pt x="3179722" y="100465"/>
                  <a:pt x="3184255" y="98733"/>
                  <a:pt x="3188912" y="97402"/>
                </a:cubicBezTo>
                <a:cubicBezTo>
                  <a:pt x="3194984" y="95667"/>
                  <a:pt x="3200992" y="93242"/>
                  <a:pt x="3207292" y="92807"/>
                </a:cubicBezTo>
                <a:cubicBezTo>
                  <a:pt x="3245523" y="90170"/>
                  <a:pt x="3283875" y="89744"/>
                  <a:pt x="3322166" y="88212"/>
                </a:cubicBezTo>
                <a:cubicBezTo>
                  <a:pt x="3325229" y="83617"/>
                  <a:pt x="3330448" y="79874"/>
                  <a:pt x="3331356" y="74427"/>
                </a:cubicBezTo>
                <a:cubicBezTo>
                  <a:pt x="3332152" y="69649"/>
                  <a:pt x="3325229" y="47623"/>
                  <a:pt x="3322166" y="37667"/>
                </a:cubicBezTo>
                <a:close/>
              </a:path>
            </a:pathLst>
          </a:custGeom>
          <a:solidFill>
            <a:srgbClr val="BA6B02"/>
          </a:solidFill>
          <a:ln>
            <a:solidFill>
              <a:srgbClr val="BA6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10" descr="C:\Users\PadillaA\AppData\Local\Microsoft\Windows\Temporary Internet Files\Content.IE5\X79T7YBJ\MM900172539[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07280" y="1698044"/>
            <a:ext cx="1381125" cy="1502356"/>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752600" y="1249311"/>
            <a:ext cx="1461434" cy="840702"/>
            <a:chOff x="-2416581" y="1137444"/>
            <a:chExt cx="1461434" cy="840702"/>
          </a:xfrm>
        </p:grpSpPr>
        <p:pic>
          <p:nvPicPr>
            <p:cNvPr id="11" name="Picture 3" descr="C:\Users\PadillaA\AppData\Local\Microsoft\Windows\Temporary Internet Files\Content.IE5\66HAWHKO\MC900311116[1].wmf"/>
            <p:cNvPicPr>
              <a:picLocks noChangeAspect="1" noChangeArrowheads="1"/>
            </p:cNvPicPr>
            <p:nvPr/>
          </p:nvPicPr>
          <p:blipFill>
            <a:blip r:embed="rId5" cstate="print">
              <a:lum bright="-5000" contrast="-79000"/>
              <a:extLst>
                <a:ext uri="{28A0092B-C50C-407E-A947-70E740481C1C}">
                  <a14:useLocalDpi xmlns:a14="http://schemas.microsoft.com/office/drawing/2010/main" val="0"/>
                </a:ext>
              </a:extLst>
            </a:blip>
            <a:srcRect/>
            <a:stretch>
              <a:fillRect/>
            </a:stretch>
          </p:blipFill>
          <p:spPr bwMode="auto">
            <a:xfrm>
              <a:off x="-2416581" y="1137444"/>
              <a:ext cx="651629" cy="428814"/>
            </a:xfrm>
            <a:prstGeom prst="rect">
              <a:avLst/>
            </a:prstGeom>
            <a:noFill/>
          </p:spPr>
        </p:pic>
        <p:pic>
          <p:nvPicPr>
            <p:cNvPr id="7" name="Picture 3" descr="C:\Users\PadillaA\AppData\Local\Microsoft\Windows\Temporary Internet Files\Content.IE5\66HAWHKO\MC900311116[1].wmf"/>
            <p:cNvPicPr>
              <a:picLocks noChangeAspect="1" noChangeArrowheads="1"/>
            </p:cNvPicPr>
            <p:nvPr/>
          </p:nvPicPr>
          <p:blipFill>
            <a:blip r:embed="rId5" cstate="print">
              <a:lum bright="-5000" contrast="-79000"/>
              <a:extLst>
                <a:ext uri="{28A0092B-C50C-407E-A947-70E740481C1C}">
                  <a14:useLocalDpi xmlns:a14="http://schemas.microsoft.com/office/drawing/2010/main" val="0"/>
                </a:ext>
              </a:extLst>
            </a:blip>
            <a:srcRect/>
            <a:stretch>
              <a:fillRect/>
            </a:stretch>
          </p:blipFill>
          <p:spPr bwMode="auto">
            <a:xfrm>
              <a:off x="-2090766" y="1230836"/>
              <a:ext cx="1135619" cy="747310"/>
            </a:xfrm>
            <a:prstGeom prst="rect">
              <a:avLst/>
            </a:prstGeom>
            <a:noFill/>
          </p:spPr>
        </p:pic>
      </p:grpSp>
      <p:pic>
        <p:nvPicPr>
          <p:cNvPr id="29" name="Picture 3" descr="C:\Users\PadillaA\AppData\Local\Microsoft\Windows\Temporary Internet Files\Content.IE5\66HAWHKO\MC900311116[1].wmf"/>
          <p:cNvPicPr>
            <a:picLocks noChangeAspect="1" noChangeArrowheads="1"/>
          </p:cNvPicPr>
          <p:nvPr/>
        </p:nvPicPr>
        <p:blipFill>
          <a:blip r:embed="rId5" cstate="print">
            <a:lum bright="-5000" contrast="-79000"/>
            <a:extLst>
              <a:ext uri="{28A0092B-C50C-407E-A947-70E740481C1C}">
                <a14:useLocalDpi xmlns:a14="http://schemas.microsoft.com/office/drawing/2010/main" val="0"/>
              </a:ext>
            </a:extLst>
          </a:blip>
          <a:srcRect/>
          <a:stretch>
            <a:fillRect/>
          </a:stretch>
        </p:blipFill>
        <p:spPr bwMode="auto">
          <a:xfrm>
            <a:off x="9323992" y="1246120"/>
            <a:ext cx="991644" cy="652566"/>
          </a:xfrm>
          <a:prstGeom prst="rect">
            <a:avLst/>
          </a:prstGeom>
          <a:noFill/>
        </p:spPr>
      </p:pic>
      <p:pic>
        <p:nvPicPr>
          <p:cNvPr id="8" name="Picture 3" descr="C:\Users\PadillaA\AppData\Local\Microsoft\Windows\Temporary Internet Files\Content.IE5\66HAWHKO\MC900311116[1].wmf"/>
          <p:cNvPicPr>
            <a:picLocks noChangeAspect="1" noChangeArrowheads="1"/>
          </p:cNvPicPr>
          <p:nvPr/>
        </p:nvPicPr>
        <p:blipFill>
          <a:blip r:embed="rId5" cstate="print">
            <a:lum bright="-5000" contrast="-79000"/>
            <a:extLst>
              <a:ext uri="{28A0092B-C50C-407E-A947-70E740481C1C}">
                <a14:useLocalDpi xmlns:a14="http://schemas.microsoft.com/office/drawing/2010/main" val="0"/>
              </a:ext>
            </a:extLst>
          </a:blip>
          <a:srcRect/>
          <a:stretch>
            <a:fillRect/>
          </a:stretch>
        </p:blipFill>
        <p:spPr bwMode="auto">
          <a:xfrm>
            <a:off x="9451208" y="1063792"/>
            <a:ext cx="991644" cy="652566"/>
          </a:xfrm>
          <a:prstGeom prst="rect">
            <a:avLst/>
          </a:prstGeom>
          <a:noFill/>
        </p:spPr>
      </p:pic>
      <p:sp>
        <p:nvSpPr>
          <p:cNvPr id="34" name="Left Arrow 33"/>
          <p:cNvSpPr/>
          <p:nvPr/>
        </p:nvSpPr>
        <p:spPr>
          <a:xfrm rot="20732174">
            <a:off x="4203261" y="3283601"/>
            <a:ext cx="835728" cy="197400"/>
          </a:xfrm>
          <a:prstGeom prst="leftArrow">
            <a:avLst/>
          </a:prstGeom>
          <a:solidFill>
            <a:srgbClr val="BA6B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35"/>
          <p:cNvSpPr/>
          <p:nvPr/>
        </p:nvSpPr>
        <p:spPr>
          <a:xfrm rot="16200000">
            <a:off x="3751746" y="3747149"/>
            <a:ext cx="551117" cy="190232"/>
          </a:xfrm>
          <a:prstGeom prst="leftArrow">
            <a:avLst/>
          </a:prstGeom>
          <a:solidFill>
            <a:srgbClr val="BA6B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752540" y="4538734"/>
            <a:ext cx="577202" cy="194421"/>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Arrow 37"/>
          <p:cNvSpPr/>
          <p:nvPr/>
        </p:nvSpPr>
        <p:spPr>
          <a:xfrm rot="21189416">
            <a:off x="2858734" y="4084917"/>
            <a:ext cx="789585" cy="202979"/>
          </a:xfrm>
          <a:prstGeom prst="leftArrow">
            <a:avLst/>
          </a:prstGeom>
          <a:solidFill>
            <a:srgbClr val="BA6B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 Arrow 38"/>
          <p:cNvSpPr/>
          <p:nvPr/>
        </p:nvSpPr>
        <p:spPr>
          <a:xfrm rot="20978057">
            <a:off x="1669944" y="4267968"/>
            <a:ext cx="835728" cy="197400"/>
          </a:xfrm>
          <a:prstGeom prst="leftArrow">
            <a:avLst/>
          </a:prstGeom>
          <a:solidFill>
            <a:srgbClr val="BA6B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 Arrow 39"/>
          <p:cNvSpPr/>
          <p:nvPr/>
        </p:nvSpPr>
        <p:spPr>
          <a:xfrm rot="20326680">
            <a:off x="5338653" y="2942764"/>
            <a:ext cx="835728" cy="197400"/>
          </a:xfrm>
          <a:prstGeom prst="leftArrow">
            <a:avLst/>
          </a:prstGeom>
          <a:gradFill flip="none" rotWithShape="1">
            <a:gsLst>
              <a:gs pos="0">
                <a:srgbClr val="BA6B02"/>
              </a:gs>
              <a:gs pos="53000">
                <a:srgbClr val="BA6B02"/>
              </a:gs>
              <a:gs pos="76000">
                <a:schemeClr val="accent1"/>
              </a:gs>
              <a:gs pos="100000">
                <a:schemeClr val="bg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40"/>
          <p:cNvSpPr/>
          <p:nvPr/>
        </p:nvSpPr>
        <p:spPr>
          <a:xfrm rot="20978057">
            <a:off x="6505753" y="2673160"/>
            <a:ext cx="835728" cy="197400"/>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660734" y="4366668"/>
            <a:ext cx="760814"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rgbClr val="D47A02"/>
          </a:solidFill>
          <a:ln>
            <a:solidFill>
              <a:srgbClr val="D47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SchwartzC\Dropbox\Work\construction-runoff-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4813" y="3298094"/>
            <a:ext cx="2335212" cy="213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6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962 -0.01158 L 0.54166 -0.01412 " pathEditMode="relative" rAng="0" ptsTypes="AA">
                                      <p:cBhvr>
                                        <p:cTn id="6" dur="2000" fill="hold"/>
                                        <p:tgtEl>
                                          <p:spTgt spid="12"/>
                                        </p:tgtEl>
                                        <p:attrNameLst>
                                          <p:attrName>ppt_x</p:attrName>
                                          <p:attrName>ppt_y</p:attrName>
                                        </p:attrNameLst>
                                      </p:cBhvr>
                                      <p:rCtr x="26094" y="-139"/>
                                    </p:animMotion>
                                  </p:childTnLst>
                                </p:cTn>
                              </p:par>
                              <p:par>
                                <p:cTn id="7" presetID="42" presetClass="path" presetSubtype="0" accel="50000" decel="50000" fill="hold" nodeType="withEffect">
                                  <p:stCondLst>
                                    <p:cond delay="0"/>
                                  </p:stCondLst>
                                  <p:childTnLst>
                                    <p:animMotion origin="layout" path="M 2.77778E-6 3.7037E-6 L -0.30452 -0.00672 " pathEditMode="relative" rAng="0" ptsTypes="AA">
                                      <p:cBhvr>
                                        <p:cTn id="8" dur="2000" fill="hold"/>
                                        <p:tgtEl>
                                          <p:spTgt spid="8"/>
                                        </p:tgtEl>
                                        <p:attrNameLst>
                                          <p:attrName>ppt_x</p:attrName>
                                          <p:attrName>ppt_y</p:attrName>
                                        </p:attrNameLst>
                                      </p:cBhvr>
                                      <p:rCtr x="-15226" y="-347"/>
                                    </p:animMotion>
                                  </p:childTnLst>
                                </p:cTn>
                              </p:par>
                              <p:par>
                                <p:cTn id="9" presetID="42" presetClass="path" presetSubtype="0" accel="50000" decel="50000" fill="hold" nodeType="withEffect">
                                  <p:stCondLst>
                                    <p:cond delay="0"/>
                                  </p:stCondLst>
                                  <p:childTnLst>
                                    <p:animMotion origin="layout" path="M -4.72222E-6 3.33333E-6 L -0.47378 0.00092 " pathEditMode="relative" rAng="0" ptsTypes="AA">
                                      <p:cBhvr>
                                        <p:cTn id="10" dur="2000" fill="hold"/>
                                        <p:tgtEl>
                                          <p:spTgt spid="29"/>
                                        </p:tgtEl>
                                        <p:attrNameLst>
                                          <p:attrName>ppt_x</p:attrName>
                                          <p:attrName>ppt_y</p:attrName>
                                        </p:attrNameLst>
                                      </p:cBhvr>
                                      <p:rCtr x="-23698" y="46"/>
                                    </p:animMotion>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300"/>
                                        <p:tgtEl>
                                          <p:spTgt spid="24"/>
                                        </p:tgtEl>
                                      </p:cBhvr>
                                    </p:animEffect>
                                  </p:childTnLst>
                                </p:cTn>
                              </p:par>
                              <p:par>
                                <p:cTn id="15" presetID="22" presetClass="entr" presetSubtype="1"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300"/>
                                        <p:tgtEl>
                                          <p:spTgt spid="31"/>
                                        </p:tgtEl>
                                      </p:cBhvr>
                                    </p:animEffect>
                                  </p:childTnLst>
                                </p:cTn>
                              </p:par>
                              <p:par>
                                <p:cTn id="18" presetID="22" presetClass="entr" presetSubtype="1"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300"/>
                                        <p:tgtEl>
                                          <p:spTgt spid="32"/>
                                        </p:tgtEl>
                                      </p:cBhvr>
                                    </p:animEffect>
                                  </p:childTnLst>
                                </p:cTn>
                              </p:par>
                            </p:childTnLst>
                          </p:cTn>
                        </p:par>
                        <p:par>
                          <p:cTn id="21" fill="hold">
                            <p:stCondLst>
                              <p:cond delay="2300"/>
                            </p:stCondLst>
                            <p:childTnLst>
                              <p:par>
                                <p:cTn id="22" presetID="22" presetClass="entr" presetSubtype="2"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right)">
                                      <p:cBhvr>
                                        <p:cTn id="24" dur="1000"/>
                                        <p:tgtEl>
                                          <p:spTgt spid="41"/>
                                        </p:tgtEl>
                                      </p:cBhvr>
                                    </p:animEffect>
                                  </p:childTnLst>
                                </p:cTn>
                              </p:par>
                            </p:childTnLst>
                          </p:cTn>
                        </p:par>
                        <p:par>
                          <p:cTn id="25" fill="hold">
                            <p:stCondLst>
                              <p:cond delay="3300"/>
                            </p:stCondLst>
                            <p:childTnLst>
                              <p:par>
                                <p:cTn id="26" presetID="22" presetClass="exit" presetSubtype="2" fill="hold" grpId="1" nodeType="afterEffect">
                                  <p:stCondLst>
                                    <p:cond delay="0"/>
                                  </p:stCondLst>
                                  <p:childTnLst>
                                    <p:animEffect transition="out" filter="wipe(right)">
                                      <p:cBhvr>
                                        <p:cTn id="27" dur="1000"/>
                                        <p:tgtEl>
                                          <p:spTgt spid="41"/>
                                        </p:tgtEl>
                                      </p:cBhvr>
                                    </p:animEffect>
                                    <p:set>
                                      <p:cBhvr>
                                        <p:cTn id="28" dur="1" fill="hold">
                                          <p:stCondLst>
                                            <p:cond delay="999"/>
                                          </p:stCondLst>
                                        </p:cTn>
                                        <p:tgtEl>
                                          <p:spTgt spid="41"/>
                                        </p:tgtEl>
                                        <p:attrNameLst>
                                          <p:attrName>style.visibility</p:attrName>
                                        </p:attrNameLst>
                                      </p:cBhvr>
                                      <p:to>
                                        <p:strVal val="hidden"/>
                                      </p:to>
                                    </p:set>
                                  </p:childTnLst>
                                </p:cTn>
                              </p:par>
                              <p:par>
                                <p:cTn id="29" presetID="22" presetClass="entr" presetSubtype="2"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10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2" fill="hold" grpId="1" nodeType="clickEffect">
                                  <p:stCondLst>
                                    <p:cond delay="0"/>
                                  </p:stCondLst>
                                  <p:childTnLst>
                                    <p:animEffect transition="out" filter="wipe(right)">
                                      <p:cBhvr>
                                        <p:cTn id="35" dur="1000"/>
                                        <p:tgtEl>
                                          <p:spTgt spid="40"/>
                                        </p:tgtEl>
                                      </p:cBhvr>
                                    </p:animEffect>
                                    <p:set>
                                      <p:cBhvr>
                                        <p:cTn id="36" dur="1" fill="hold">
                                          <p:stCondLst>
                                            <p:cond delay="999"/>
                                          </p:stCondLst>
                                        </p:cTn>
                                        <p:tgtEl>
                                          <p:spTgt spid="40"/>
                                        </p:tgtEl>
                                        <p:attrNameLst>
                                          <p:attrName>style.visibility</p:attrName>
                                        </p:attrNameLst>
                                      </p:cBhvr>
                                      <p:to>
                                        <p:strVal val="hidden"/>
                                      </p:to>
                                    </p:set>
                                  </p:childTnLst>
                                </p:cTn>
                              </p:par>
                              <p:par>
                                <p:cTn id="37" presetID="22" presetClass="entr" presetSubtype="2"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right)">
                                      <p:cBhvr>
                                        <p:cTn id="39" dur="1000"/>
                                        <p:tgtEl>
                                          <p:spTgt spid="34"/>
                                        </p:tgtEl>
                                      </p:cBhvr>
                                    </p:animEffect>
                                  </p:childTnLst>
                                </p:cTn>
                              </p:par>
                            </p:childTnLst>
                          </p:cTn>
                        </p:par>
                        <p:par>
                          <p:cTn id="40" fill="hold">
                            <p:stCondLst>
                              <p:cond delay="1000"/>
                            </p:stCondLst>
                            <p:childTnLst>
                              <p:par>
                                <p:cTn id="41" presetID="22" presetClass="exit" presetSubtype="2" fill="hold" grpId="1" nodeType="afterEffect">
                                  <p:stCondLst>
                                    <p:cond delay="0"/>
                                  </p:stCondLst>
                                  <p:childTnLst>
                                    <p:animEffect transition="out" filter="wipe(right)">
                                      <p:cBhvr>
                                        <p:cTn id="42" dur="1000"/>
                                        <p:tgtEl>
                                          <p:spTgt spid="34"/>
                                        </p:tgtEl>
                                      </p:cBhvr>
                                    </p:animEffect>
                                    <p:set>
                                      <p:cBhvr>
                                        <p:cTn id="43" dur="1" fill="hold">
                                          <p:stCondLst>
                                            <p:cond delay="999"/>
                                          </p:stCondLst>
                                        </p:cTn>
                                        <p:tgtEl>
                                          <p:spTgt spid="34"/>
                                        </p:tgtEl>
                                        <p:attrNameLst>
                                          <p:attrName>style.visibility</p:attrName>
                                        </p:attrNameLst>
                                      </p:cBhvr>
                                      <p:to>
                                        <p:strVal val="hidden"/>
                                      </p:to>
                                    </p:set>
                                  </p:childTnLst>
                                </p:cTn>
                              </p:par>
                              <p:par>
                                <p:cTn id="44" presetID="22" presetClass="entr" presetSubtype="1"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up)">
                                      <p:cBhvr>
                                        <p:cTn id="46" dur="1000"/>
                                        <p:tgtEl>
                                          <p:spTgt spid="36"/>
                                        </p:tgtEl>
                                      </p:cBhvr>
                                    </p:animEffect>
                                  </p:childTnLst>
                                </p:cTn>
                              </p:par>
                            </p:childTnLst>
                          </p:cTn>
                        </p:par>
                        <p:par>
                          <p:cTn id="47" fill="hold">
                            <p:stCondLst>
                              <p:cond delay="2000"/>
                            </p:stCondLst>
                            <p:childTnLst>
                              <p:par>
                                <p:cTn id="48" presetID="22" presetClass="exit" presetSubtype="1" fill="hold" grpId="1" nodeType="afterEffect">
                                  <p:stCondLst>
                                    <p:cond delay="0"/>
                                  </p:stCondLst>
                                  <p:childTnLst>
                                    <p:animEffect transition="out" filter="wipe(up)">
                                      <p:cBhvr>
                                        <p:cTn id="49" dur="1000"/>
                                        <p:tgtEl>
                                          <p:spTgt spid="36"/>
                                        </p:tgtEl>
                                      </p:cBhvr>
                                    </p:animEffect>
                                    <p:set>
                                      <p:cBhvr>
                                        <p:cTn id="50" dur="1" fill="hold">
                                          <p:stCondLst>
                                            <p:cond delay="999"/>
                                          </p:stCondLst>
                                        </p:cTn>
                                        <p:tgtEl>
                                          <p:spTgt spid="36"/>
                                        </p:tgtEl>
                                        <p:attrNameLst>
                                          <p:attrName>style.visibility</p:attrName>
                                        </p:attrNameLst>
                                      </p:cBhvr>
                                      <p:to>
                                        <p:strVal val="hidden"/>
                                      </p:to>
                                    </p:set>
                                  </p:childTnLst>
                                </p:cTn>
                              </p:par>
                              <p:par>
                                <p:cTn id="51" presetID="22" presetClass="entr" presetSubtype="2"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right)">
                                      <p:cBhvr>
                                        <p:cTn id="53" dur="1000"/>
                                        <p:tgtEl>
                                          <p:spTgt spid="38"/>
                                        </p:tgtEl>
                                      </p:cBhvr>
                                    </p:animEffect>
                                  </p:childTnLst>
                                </p:cTn>
                              </p:par>
                            </p:childTnLst>
                          </p:cTn>
                        </p:par>
                        <p:par>
                          <p:cTn id="54" fill="hold">
                            <p:stCondLst>
                              <p:cond delay="3000"/>
                            </p:stCondLst>
                            <p:childTnLst>
                              <p:par>
                                <p:cTn id="55" presetID="22" presetClass="exit" presetSubtype="2" fill="hold" grpId="1" nodeType="afterEffect">
                                  <p:stCondLst>
                                    <p:cond delay="0"/>
                                  </p:stCondLst>
                                  <p:childTnLst>
                                    <p:animEffect transition="out" filter="wipe(right)">
                                      <p:cBhvr>
                                        <p:cTn id="56" dur="1000"/>
                                        <p:tgtEl>
                                          <p:spTgt spid="38"/>
                                        </p:tgtEl>
                                      </p:cBhvr>
                                    </p:animEffect>
                                    <p:set>
                                      <p:cBhvr>
                                        <p:cTn id="57" dur="1" fill="hold">
                                          <p:stCondLst>
                                            <p:cond delay="999"/>
                                          </p:stCondLst>
                                        </p:cTn>
                                        <p:tgtEl>
                                          <p:spTgt spid="38"/>
                                        </p:tgtEl>
                                        <p:attrNameLst>
                                          <p:attrName>style.visibility</p:attrName>
                                        </p:attrNameLst>
                                      </p:cBhvr>
                                      <p:to>
                                        <p:strVal val="hidden"/>
                                      </p:to>
                                    </p:set>
                                  </p:childTnLst>
                                </p:cTn>
                              </p:par>
                              <p:par>
                                <p:cTn id="58" presetID="22" presetClass="entr" presetSubtype="2"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right)">
                                      <p:cBhvr>
                                        <p:cTn id="60" dur="1000"/>
                                        <p:tgtEl>
                                          <p:spTgt spid="39"/>
                                        </p:tgtEl>
                                      </p:cBhvr>
                                    </p:animEffect>
                                  </p:childTnLst>
                                </p:cTn>
                              </p:par>
                            </p:childTnLst>
                          </p:cTn>
                        </p:par>
                        <p:par>
                          <p:cTn id="61" fill="hold">
                            <p:stCondLst>
                              <p:cond delay="4000"/>
                            </p:stCondLst>
                            <p:childTnLst>
                              <p:par>
                                <p:cTn id="62" presetID="22" presetClass="exit" presetSubtype="2" fill="hold" grpId="1" nodeType="afterEffect">
                                  <p:stCondLst>
                                    <p:cond delay="0"/>
                                  </p:stCondLst>
                                  <p:childTnLst>
                                    <p:animEffect transition="out" filter="wipe(right)">
                                      <p:cBhvr>
                                        <p:cTn id="63" dur="1000"/>
                                        <p:tgtEl>
                                          <p:spTgt spid="39"/>
                                        </p:tgtEl>
                                      </p:cBhvr>
                                    </p:animEffect>
                                    <p:set>
                                      <p:cBhvr>
                                        <p:cTn id="64" dur="1" fill="hold">
                                          <p:stCondLst>
                                            <p:cond delay="999"/>
                                          </p:stCondLst>
                                        </p:cTn>
                                        <p:tgtEl>
                                          <p:spTgt spid="39"/>
                                        </p:tgtEl>
                                        <p:attrNameLst>
                                          <p:attrName>style.visibility</p:attrName>
                                        </p:attrNameLst>
                                      </p:cBhvr>
                                      <p:to>
                                        <p:strVal val="hidden"/>
                                      </p:to>
                                    </p:set>
                                  </p:childTnLst>
                                </p:cTn>
                              </p:par>
                            </p:childTnLst>
                          </p:cTn>
                        </p:par>
                        <p:par>
                          <p:cTn id="65" fill="hold">
                            <p:stCondLst>
                              <p:cond delay="5000"/>
                            </p:stCondLst>
                            <p:childTnLst>
                              <p:par>
                                <p:cTn id="66" presetID="22" presetClass="entr" presetSubtype="4"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down)">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122"/>
                                        </p:tgtEl>
                                        <p:attrNameLst>
                                          <p:attrName>style.visibility</p:attrName>
                                        </p:attrNameLst>
                                      </p:cBhvr>
                                      <p:to>
                                        <p:strVal val="visible"/>
                                      </p:to>
                                    </p:set>
                                    <p:animEffect transition="in" filter="fade">
                                      <p:cBhvr>
                                        <p:cTn id="7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38" grpId="0" animBg="1"/>
      <p:bldP spid="38" grpId="1" animBg="1"/>
      <p:bldP spid="39" grpId="0" animBg="1"/>
      <p:bldP spid="39" grpId="1" animBg="1"/>
      <p:bldP spid="40" grpId="0" animBg="1"/>
      <p:bldP spid="40" grpId="1" animBg="1"/>
      <p:bldP spid="41" grpId="0" animBg="1"/>
      <p:bldP spid="41" grpId="1"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Sediment</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sp>
        <p:nvSpPr>
          <p:cNvPr id="13" name="Rectangle 12"/>
          <p:cNvSpPr/>
          <p:nvPr/>
        </p:nvSpPr>
        <p:spPr>
          <a:xfrm>
            <a:off x="7239000" y="1981200"/>
            <a:ext cx="228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14400"/>
            <a:ext cx="9144000" cy="4724400"/>
          </a:xfrm>
          <a:prstGeom prst="rect">
            <a:avLst/>
          </a:prstGeom>
        </p:spPr>
      </p:pic>
      <p:sp>
        <p:nvSpPr>
          <p:cNvPr id="33" name="Freeform 32"/>
          <p:cNvSpPr/>
          <p:nvPr/>
        </p:nvSpPr>
        <p:spPr>
          <a:xfrm>
            <a:off x="5421435" y="1066800"/>
            <a:ext cx="1519180" cy="2084832"/>
          </a:xfrm>
          <a:custGeom>
            <a:avLst/>
            <a:gdLst>
              <a:gd name="connsiteX0" fmla="*/ 1371600 w 1519180"/>
              <a:gd name="connsiteY0" fmla="*/ 164592 h 2084832"/>
              <a:gd name="connsiteX1" fmla="*/ 1280160 w 1519180"/>
              <a:gd name="connsiteY1" fmla="*/ 109728 h 2084832"/>
              <a:gd name="connsiteX2" fmla="*/ 1225296 w 1519180"/>
              <a:gd name="connsiteY2" fmla="*/ 73152 h 2084832"/>
              <a:gd name="connsiteX3" fmla="*/ 1060704 w 1519180"/>
              <a:gd name="connsiteY3" fmla="*/ 36576 h 2084832"/>
              <a:gd name="connsiteX4" fmla="*/ 987552 w 1519180"/>
              <a:gd name="connsiteY4" fmla="*/ 18288 h 2084832"/>
              <a:gd name="connsiteX5" fmla="*/ 877824 w 1519180"/>
              <a:gd name="connsiteY5" fmla="*/ 0 h 2084832"/>
              <a:gd name="connsiteX6" fmla="*/ 621792 w 1519180"/>
              <a:gd name="connsiteY6" fmla="*/ 18288 h 2084832"/>
              <a:gd name="connsiteX7" fmla="*/ 512064 w 1519180"/>
              <a:gd name="connsiteY7" fmla="*/ 91440 h 2084832"/>
              <a:gd name="connsiteX8" fmla="*/ 457200 w 1519180"/>
              <a:gd name="connsiteY8" fmla="*/ 128016 h 2084832"/>
              <a:gd name="connsiteX9" fmla="*/ 384048 w 1519180"/>
              <a:gd name="connsiteY9" fmla="*/ 237744 h 2084832"/>
              <a:gd name="connsiteX10" fmla="*/ 347472 w 1519180"/>
              <a:gd name="connsiteY10" fmla="*/ 292608 h 2084832"/>
              <a:gd name="connsiteX11" fmla="*/ 237744 w 1519180"/>
              <a:gd name="connsiteY11" fmla="*/ 365760 h 2084832"/>
              <a:gd name="connsiteX12" fmla="*/ 182880 w 1519180"/>
              <a:gd name="connsiteY12" fmla="*/ 475488 h 2084832"/>
              <a:gd name="connsiteX13" fmla="*/ 146304 w 1519180"/>
              <a:gd name="connsiteY13" fmla="*/ 585216 h 2084832"/>
              <a:gd name="connsiteX14" fmla="*/ 109728 w 1519180"/>
              <a:gd name="connsiteY14" fmla="*/ 640080 h 2084832"/>
              <a:gd name="connsiteX15" fmla="*/ 73152 w 1519180"/>
              <a:gd name="connsiteY15" fmla="*/ 749808 h 2084832"/>
              <a:gd name="connsiteX16" fmla="*/ 36576 w 1519180"/>
              <a:gd name="connsiteY16" fmla="*/ 877824 h 2084832"/>
              <a:gd name="connsiteX17" fmla="*/ 0 w 1519180"/>
              <a:gd name="connsiteY17" fmla="*/ 1060704 h 2084832"/>
              <a:gd name="connsiteX18" fmla="*/ 36576 w 1519180"/>
              <a:gd name="connsiteY18" fmla="*/ 1243584 h 2084832"/>
              <a:gd name="connsiteX19" fmla="*/ 73152 w 1519180"/>
              <a:gd name="connsiteY19" fmla="*/ 1298448 h 2084832"/>
              <a:gd name="connsiteX20" fmla="*/ 109728 w 1519180"/>
              <a:gd name="connsiteY20" fmla="*/ 1408176 h 2084832"/>
              <a:gd name="connsiteX21" fmla="*/ 128016 w 1519180"/>
              <a:gd name="connsiteY21" fmla="*/ 1463040 h 2084832"/>
              <a:gd name="connsiteX22" fmla="*/ 164592 w 1519180"/>
              <a:gd name="connsiteY22" fmla="*/ 1517904 h 2084832"/>
              <a:gd name="connsiteX23" fmla="*/ 237744 w 1519180"/>
              <a:gd name="connsiteY23" fmla="*/ 1682496 h 2084832"/>
              <a:gd name="connsiteX24" fmla="*/ 292608 w 1519180"/>
              <a:gd name="connsiteY24" fmla="*/ 1719072 h 2084832"/>
              <a:gd name="connsiteX25" fmla="*/ 384048 w 1519180"/>
              <a:gd name="connsiteY25" fmla="*/ 1828800 h 2084832"/>
              <a:gd name="connsiteX26" fmla="*/ 475488 w 1519180"/>
              <a:gd name="connsiteY26" fmla="*/ 1920240 h 2084832"/>
              <a:gd name="connsiteX27" fmla="*/ 548640 w 1519180"/>
              <a:gd name="connsiteY27" fmla="*/ 1993392 h 2084832"/>
              <a:gd name="connsiteX28" fmla="*/ 713232 w 1519180"/>
              <a:gd name="connsiteY28" fmla="*/ 2084832 h 2084832"/>
              <a:gd name="connsiteX29" fmla="*/ 841248 w 1519180"/>
              <a:gd name="connsiteY29" fmla="*/ 2066544 h 2084832"/>
              <a:gd name="connsiteX30" fmla="*/ 896112 w 1519180"/>
              <a:gd name="connsiteY30" fmla="*/ 2029968 h 2084832"/>
              <a:gd name="connsiteX31" fmla="*/ 969264 w 1519180"/>
              <a:gd name="connsiteY31" fmla="*/ 2011680 h 2084832"/>
              <a:gd name="connsiteX32" fmla="*/ 1024128 w 1519180"/>
              <a:gd name="connsiteY32" fmla="*/ 1975104 h 2084832"/>
              <a:gd name="connsiteX33" fmla="*/ 1133856 w 1519180"/>
              <a:gd name="connsiteY33" fmla="*/ 1938528 h 2084832"/>
              <a:gd name="connsiteX34" fmla="*/ 1170432 w 1519180"/>
              <a:gd name="connsiteY34" fmla="*/ 1700784 h 2084832"/>
              <a:gd name="connsiteX35" fmla="*/ 1225296 w 1519180"/>
              <a:gd name="connsiteY35" fmla="*/ 1536192 h 2084832"/>
              <a:gd name="connsiteX36" fmla="*/ 1261872 w 1519180"/>
              <a:gd name="connsiteY36" fmla="*/ 1426464 h 2084832"/>
              <a:gd name="connsiteX37" fmla="*/ 1280160 w 1519180"/>
              <a:gd name="connsiteY37" fmla="*/ 1371600 h 2084832"/>
              <a:gd name="connsiteX38" fmla="*/ 1335024 w 1519180"/>
              <a:gd name="connsiteY38" fmla="*/ 1335024 h 2084832"/>
              <a:gd name="connsiteX39" fmla="*/ 1371600 w 1519180"/>
              <a:gd name="connsiteY39" fmla="*/ 1225296 h 2084832"/>
              <a:gd name="connsiteX40" fmla="*/ 1389888 w 1519180"/>
              <a:gd name="connsiteY40" fmla="*/ 1170432 h 2084832"/>
              <a:gd name="connsiteX41" fmla="*/ 1426464 w 1519180"/>
              <a:gd name="connsiteY41" fmla="*/ 841248 h 2084832"/>
              <a:gd name="connsiteX42" fmla="*/ 1444752 w 1519180"/>
              <a:gd name="connsiteY42" fmla="*/ 749808 h 2084832"/>
              <a:gd name="connsiteX43" fmla="*/ 1463040 w 1519180"/>
              <a:gd name="connsiteY43" fmla="*/ 694944 h 2084832"/>
              <a:gd name="connsiteX44" fmla="*/ 1481328 w 1519180"/>
              <a:gd name="connsiteY44" fmla="*/ 621792 h 2084832"/>
              <a:gd name="connsiteX45" fmla="*/ 1517904 w 1519180"/>
              <a:gd name="connsiteY45" fmla="*/ 493776 h 2084832"/>
              <a:gd name="connsiteX46" fmla="*/ 1463040 w 1519180"/>
              <a:gd name="connsiteY46" fmla="*/ 201168 h 2084832"/>
              <a:gd name="connsiteX47" fmla="*/ 1408176 w 1519180"/>
              <a:gd name="connsiteY47" fmla="*/ 182880 h 2084832"/>
              <a:gd name="connsiteX48" fmla="*/ 1371600 w 1519180"/>
              <a:gd name="connsiteY48" fmla="*/ 164592 h 208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19180" h="2084832">
                <a:moveTo>
                  <a:pt x="1371600" y="164592"/>
                </a:moveTo>
                <a:cubicBezTo>
                  <a:pt x="1350264" y="152400"/>
                  <a:pt x="1310303" y="128567"/>
                  <a:pt x="1280160" y="109728"/>
                </a:cubicBezTo>
                <a:cubicBezTo>
                  <a:pt x="1261521" y="98079"/>
                  <a:pt x="1244955" y="82982"/>
                  <a:pt x="1225296" y="73152"/>
                </a:cubicBezTo>
                <a:cubicBezTo>
                  <a:pt x="1177841" y="49424"/>
                  <a:pt x="1107530" y="45941"/>
                  <a:pt x="1060704" y="36576"/>
                </a:cubicBezTo>
                <a:cubicBezTo>
                  <a:pt x="1036058" y="31647"/>
                  <a:pt x="1012198" y="23217"/>
                  <a:pt x="987552" y="18288"/>
                </a:cubicBezTo>
                <a:cubicBezTo>
                  <a:pt x="951192" y="11016"/>
                  <a:pt x="914400" y="6096"/>
                  <a:pt x="877824" y="0"/>
                </a:cubicBezTo>
                <a:cubicBezTo>
                  <a:pt x="792480" y="6096"/>
                  <a:pt x="704799" y="-2464"/>
                  <a:pt x="621792" y="18288"/>
                </a:cubicBezTo>
                <a:cubicBezTo>
                  <a:pt x="579146" y="28950"/>
                  <a:pt x="548640" y="67056"/>
                  <a:pt x="512064" y="91440"/>
                </a:cubicBezTo>
                <a:lnTo>
                  <a:pt x="457200" y="128016"/>
                </a:lnTo>
                <a:lnTo>
                  <a:pt x="384048" y="237744"/>
                </a:lnTo>
                <a:cubicBezTo>
                  <a:pt x="371856" y="256032"/>
                  <a:pt x="365760" y="280416"/>
                  <a:pt x="347472" y="292608"/>
                </a:cubicBezTo>
                <a:lnTo>
                  <a:pt x="237744" y="365760"/>
                </a:lnTo>
                <a:cubicBezTo>
                  <a:pt x="171048" y="565849"/>
                  <a:pt x="277418" y="262777"/>
                  <a:pt x="182880" y="475488"/>
                </a:cubicBezTo>
                <a:cubicBezTo>
                  <a:pt x="167222" y="510720"/>
                  <a:pt x="167690" y="553137"/>
                  <a:pt x="146304" y="585216"/>
                </a:cubicBezTo>
                <a:cubicBezTo>
                  <a:pt x="134112" y="603504"/>
                  <a:pt x="118655" y="619995"/>
                  <a:pt x="109728" y="640080"/>
                </a:cubicBezTo>
                <a:cubicBezTo>
                  <a:pt x="94070" y="675312"/>
                  <a:pt x="85344" y="713232"/>
                  <a:pt x="73152" y="749808"/>
                </a:cubicBezTo>
                <a:cubicBezTo>
                  <a:pt x="57483" y="796815"/>
                  <a:pt x="45761" y="827304"/>
                  <a:pt x="36576" y="877824"/>
                </a:cubicBezTo>
                <a:cubicBezTo>
                  <a:pt x="2953" y="1062749"/>
                  <a:pt x="37558" y="948031"/>
                  <a:pt x="0" y="1060704"/>
                </a:cubicBezTo>
                <a:cubicBezTo>
                  <a:pt x="6740" y="1107881"/>
                  <a:pt x="11041" y="1192513"/>
                  <a:pt x="36576" y="1243584"/>
                </a:cubicBezTo>
                <a:cubicBezTo>
                  <a:pt x="46406" y="1263243"/>
                  <a:pt x="64225" y="1278363"/>
                  <a:pt x="73152" y="1298448"/>
                </a:cubicBezTo>
                <a:cubicBezTo>
                  <a:pt x="88810" y="1333680"/>
                  <a:pt x="97536" y="1371600"/>
                  <a:pt x="109728" y="1408176"/>
                </a:cubicBezTo>
                <a:cubicBezTo>
                  <a:pt x="115824" y="1426464"/>
                  <a:pt x="117323" y="1447000"/>
                  <a:pt x="128016" y="1463040"/>
                </a:cubicBezTo>
                <a:cubicBezTo>
                  <a:pt x="140208" y="1481328"/>
                  <a:pt x="155665" y="1497819"/>
                  <a:pt x="164592" y="1517904"/>
                </a:cubicBezTo>
                <a:cubicBezTo>
                  <a:pt x="193565" y="1583094"/>
                  <a:pt x="188078" y="1632830"/>
                  <a:pt x="237744" y="1682496"/>
                </a:cubicBezTo>
                <a:cubicBezTo>
                  <a:pt x="253286" y="1698038"/>
                  <a:pt x="274320" y="1706880"/>
                  <a:pt x="292608" y="1719072"/>
                </a:cubicBezTo>
                <a:cubicBezTo>
                  <a:pt x="371075" y="1876007"/>
                  <a:pt x="280651" y="1725403"/>
                  <a:pt x="384048" y="1828800"/>
                </a:cubicBezTo>
                <a:cubicBezTo>
                  <a:pt x="505968" y="1950720"/>
                  <a:pt x="329184" y="1822704"/>
                  <a:pt x="475488" y="1920240"/>
                </a:cubicBezTo>
                <a:cubicBezTo>
                  <a:pt x="506522" y="2013343"/>
                  <a:pt x="468838" y="1949057"/>
                  <a:pt x="548640" y="1993392"/>
                </a:cubicBezTo>
                <a:cubicBezTo>
                  <a:pt x="737291" y="2098198"/>
                  <a:pt x="589089" y="2043451"/>
                  <a:pt x="713232" y="2084832"/>
                </a:cubicBezTo>
                <a:cubicBezTo>
                  <a:pt x="755904" y="2078736"/>
                  <a:pt x="799961" y="2078930"/>
                  <a:pt x="841248" y="2066544"/>
                </a:cubicBezTo>
                <a:cubicBezTo>
                  <a:pt x="862300" y="2060228"/>
                  <a:pt x="875910" y="2038626"/>
                  <a:pt x="896112" y="2029968"/>
                </a:cubicBezTo>
                <a:cubicBezTo>
                  <a:pt x="919214" y="2020067"/>
                  <a:pt x="944880" y="2017776"/>
                  <a:pt x="969264" y="2011680"/>
                </a:cubicBezTo>
                <a:cubicBezTo>
                  <a:pt x="987552" y="1999488"/>
                  <a:pt x="1004043" y="1984031"/>
                  <a:pt x="1024128" y="1975104"/>
                </a:cubicBezTo>
                <a:cubicBezTo>
                  <a:pt x="1059360" y="1959446"/>
                  <a:pt x="1133856" y="1938528"/>
                  <a:pt x="1133856" y="1938528"/>
                </a:cubicBezTo>
                <a:cubicBezTo>
                  <a:pt x="1184233" y="1787396"/>
                  <a:pt x="1109814" y="2024083"/>
                  <a:pt x="1170432" y="1700784"/>
                </a:cubicBezTo>
                <a:lnTo>
                  <a:pt x="1225296" y="1536192"/>
                </a:lnTo>
                <a:lnTo>
                  <a:pt x="1261872" y="1426464"/>
                </a:lnTo>
                <a:cubicBezTo>
                  <a:pt x="1267968" y="1408176"/>
                  <a:pt x="1264120" y="1382293"/>
                  <a:pt x="1280160" y="1371600"/>
                </a:cubicBezTo>
                <a:lnTo>
                  <a:pt x="1335024" y="1335024"/>
                </a:lnTo>
                <a:lnTo>
                  <a:pt x="1371600" y="1225296"/>
                </a:lnTo>
                <a:lnTo>
                  <a:pt x="1389888" y="1170432"/>
                </a:lnTo>
                <a:cubicBezTo>
                  <a:pt x="1402080" y="1060704"/>
                  <a:pt x="1404812" y="949507"/>
                  <a:pt x="1426464" y="841248"/>
                </a:cubicBezTo>
                <a:cubicBezTo>
                  <a:pt x="1432560" y="810768"/>
                  <a:pt x="1437213" y="779964"/>
                  <a:pt x="1444752" y="749808"/>
                </a:cubicBezTo>
                <a:cubicBezTo>
                  <a:pt x="1449427" y="731106"/>
                  <a:pt x="1457744" y="713480"/>
                  <a:pt x="1463040" y="694944"/>
                </a:cubicBezTo>
                <a:cubicBezTo>
                  <a:pt x="1469945" y="670777"/>
                  <a:pt x="1474423" y="645959"/>
                  <a:pt x="1481328" y="621792"/>
                </a:cubicBezTo>
                <a:cubicBezTo>
                  <a:pt x="1533800" y="438139"/>
                  <a:pt x="1460733" y="722461"/>
                  <a:pt x="1517904" y="493776"/>
                </a:cubicBezTo>
                <a:cubicBezTo>
                  <a:pt x="1514667" y="451697"/>
                  <a:pt x="1539076" y="261997"/>
                  <a:pt x="1463040" y="201168"/>
                </a:cubicBezTo>
                <a:cubicBezTo>
                  <a:pt x="1447987" y="189126"/>
                  <a:pt x="1426074" y="190039"/>
                  <a:pt x="1408176" y="182880"/>
                </a:cubicBezTo>
                <a:cubicBezTo>
                  <a:pt x="1395520" y="177818"/>
                  <a:pt x="1392936" y="176784"/>
                  <a:pt x="1371600" y="1645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0380" y="30203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4580" y="3216659"/>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35052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3352800"/>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6957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p:cNvSpPr/>
          <p:nvPr/>
        </p:nvSpPr>
        <p:spPr>
          <a:xfrm flipH="1">
            <a:off x="4120624" y="3835724"/>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p:nvSpPr>
        <p:spPr>
          <a:xfrm>
            <a:off x="7239000" y="2888642"/>
            <a:ext cx="190500" cy="374124"/>
          </a:xfrm>
          <a:custGeom>
            <a:avLst/>
            <a:gdLst>
              <a:gd name="connsiteX0" fmla="*/ 0 w 190500"/>
              <a:gd name="connsiteY0" fmla="*/ 0 h 310624"/>
              <a:gd name="connsiteX1" fmla="*/ 190500 w 190500"/>
              <a:gd name="connsiteY1" fmla="*/ 0 h 310624"/>
              <a:gd name="connsiteX2" fmla="*/ 190500 w 190500"/>
              <a:gd name="connsiteY2" fmla="*/ 310624 h 310624"/>
              <a:gd name="connsiteX3" fmla="*/ 0 w 190500"/>
              <a:gd name="connsiteY3" fmla="*/ 310624 h 310624"/>
              <a:gd name="connsiteX4" fmla="*/ 0 w 190500"/>
              <a:gd name="connsiteY4" fmla="*/ 0 h 310624"/>
              <a:gd name="connsiteX0" fmla="*/ 50800 w 190500"/>
              <a:gd name="connsiteY0" fmla="*/ 0 h 340257"/>
              <a:gd name="connsiteX1" fmla="*/ 190500 w 190500"/>
              <a:gd name="connsiteY1" fmla="*/ 29633 h 340257"/>
              <a:gd name="connsiteX2" fmla="*/ 190500 w 190500"/>
              <a:gd name="connsiteY2" fmla="*/ 340257 h 340257"/>
              <a:gd name="connsiteX3" fmla="*/ 0 w 190500"/>
              <a:gd name="connsiteY3" fmla="*/ 340257 h 340257"/>
              <a:gd name="connsiteX4" fmla="*/ 50800 w 190500"/>
              <a:gd name="connsiteY4" fmla="*/ 0 h 340257"/>
              <a:gd name="connsiteX0" fmla="*/ 50800 w 190500"/>
              <a:gd name="connsiteY0" fmla="*/ 33867 h 374124"/>
              <a:gd name="connsiteX1" fmla="*/ 135466 w 190500"/>
              <a:gd name="connsiteY1" fmla="*/ 0 h 374124"/>
              <a:gd name="connsiteX2" fmla="*/ 190500 w 190500"/>
              <a:gd name="connsiteY2" fmla="*/ 374124 h 374124"/>
              <a:gd name="connsiteX3" fmla="*/ 0 w 190500"/>
              <a:gd name="connsiteY3" fmla="*/ 374124 h 374124"/>
              <a:gd name="connsiteX4" fmla="*/ 50800 w 190500"/>
              <a:gd name="connsiteY4" fmla="*/ 33867 h 37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74124">
                <a:moveTo>
                  <a:pt x="50800" y="33867"/>
                </a:moveTo>
                <a:lnTo>
                  <a:pt x="135466" y="0"/>
                </a:lnTo>
                <a:lnTo>
                  <a:pt x="190500" y="374124"/>
                </a:lnTo>
                <a:lnTo>
                  <a:pt x="0" y="374124"/>
                </a:lnTo>
                <a:lnTo>
                  <a:pt x="50800" y="338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19950" y="200153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120241" y="2842967"/>
            <a:ext cx="3331419" cy="984232"/>
          </a:xfrm>
          <a:custGeom>
            <a:avLst/>
            <a:gdLst>
              <a:gd name="connsiteX0" fmla="*/ 3322166 w 3331419"/>
              <a:gd name="connsiteY0" fmla="*/ 37667 h 984232"/>
              <a:gd name="connsiteX1" fmla="*/ 3312976 w 3331419"/>
              <a:gd name="connsiteY1" fmla="*/ 14692 h 984232"/>
              <a:gd name="connsiteX2" fmla="*/ 3317571 w 3331419"/>
              <a:gd name="connsiteY2" fmla="*/ 907 h 984232"/>
              <a:gd name="connsiteX3" fmla="*/ 3234862 w 3331419"/>
              <a:gd name="connsiteY3" fmla="*/ 5502 h 984232"/>
              <a:gd name="connsiteX4" fmla="*/ 3221077 w 3331419"/>
              <a:gd name="connsiteY4" fmla="*/ 14692 h 984232"/>
              <a:gd name="connsiteX5" fmla="*/ 3161342 w 3331419"/>
              <a:gd name="connsiteY5" fmla="*/ 28477 h 984232"/>
              <a:gd name="connsiteX6" fmla="*/ 3129177 w 3331419"/>
              <a:gd name="connsiteY6" fmla="*/ 42262 h 984232"/>
              <a:gd name="connsiteX7" fmla="*/ 3106203 w 3331419"/>
              <a:gd name="connsiteY7" fmla="*/ 46857 h 984232"/>
              <a:gd name="connsiteX8" fmla="*/ 3092418 w 3331419"/>
              <a:gd name="connsiteY8" fmla="*/ 56047 h 984232"/>
              <a:gd name="connsiteX9" fmla="*/ 3051063 w 3331419"/>
              <a:gd name="connsiteY9" fmla="*/ 65237 h 984232"/>
              <a:gd name="connsiteX10" fmla="*/ 3018898 w 3331419"/>
              <a:gd name="connsiteY10" fmla="*/ 69832 h 984232"/>
              <a:gd name="connsiteX11" fmla="*/ 2991328 w 3331419"/>
              <a:gd name="connsiteY11" fmla="*/ 65237 h 984232"/>
              <a:gd name="connsiteX12" fmla="*/ 2982138 w 3331419"/>
              <a:gd name="connsiteY12" fmla="*/ 79022 h 984232"/>
              <a:gd name="connsiteX13" fmla="*/ 2968353 w 3331419"/>
              <a:gd name="connsiteY13" fmla="*/ 88212 h 984232"/>
              <a:gd name="connsiteX14" fmla="*/ 2949973 w 3331419"/>
              <a:gd name="connsiteY14" fmla="*/ 101997 h 984232"/>
              <a:gd name="connsiteX15" fmla="*/ 2922404 w 3331419"/>
              <a:gd name="connsiteY15" fmla="*/ 97402 h 984232"/>
              <a:gd name="connsiteX16" fmla="*/ 2904024 w 3331419"/>
              <a:gd name="connsiteY16" fmla="*/ 88212 h 984232"/>
              <a:gd name="connsiteX17" fmla="*/ 2885644 w 3331419"/>
              <a:gd name="connsiteY17" fmla="*/ 83617 h 984232"/>
              <a:gd name="connsiteX18" fmla="*/ 2848884 w 3331419"/>
              <a:gd name="connsiteY18" fmla="*/ 92807 h 984232"/>
              <a:gd name="connsiteX19" fmla="*/ 2821314 w 3331419"/>
              <a:gd name="connsiteY19" fmla="*/ 106592 h 984232"/>
              <a:gd name="connsiteX20" fmla="*/ 2747794 w 3331419"/>
              <a:gd name="connsiteY20" fmla="*/ 111187 h 984232"/>
              <a:gd name="connsiteX21" fmla="*/ 2734010 w 3331419"/>
              <a:gd name="connsiteY21" fmla="*/ 124972 h 984232"/>
              <a:gd name="connsiteX22" fmla="*/ 2706440 w 3331419"/>
              <a:gd name="connsiteY22" fmla="*/ 143351 h 984232"/>
              <a:gd name="connsiteX23" fmla="*/ 2701845 w 3331419"/>
              <a:gd name="connsiteY23" fmla="*/ 161731 h 984232"/>
              <a:gd name="connsiteX24" fmla="*/ 2688060 w 3331419"/>
              <a:gd name="connsiteY24" fmla="*/ 166326 h 984232"/>
              <a:gd name="connsiteX25" fmla="*/ 2674275 w 3331419"/>
              <a:gd name="connsiteY25" fmla="*/ 175516 h 984232"/>
              <a:gd name="connsiteX26" fmla="*/ 2614540 w 3331419"/>
              <a:gd name="connsiteY26" fmla="*/ 170921 h 984232"/>
              <a:gd name="connsiteX27" fmla="*/ 2577780 w 3331419"/>
              <a:gd name="connsiteY27" fmla="*/ 166326 h 984232"/>
              <a:gd name="connsiteX28" fmla="*/ 2490476 w 3331419"/>
              <a:gd name="connsiteY28" fmla="*/ 166326 h 984232"/>
              <a:gd name="connsiteX29" fmla="*/ 2462906 w 3331419"/>
              <a:gd name="connsiteY29" fmla="*/ 193896 h 984232"/>
              <a:gd name="connsiteX30" fmla="*/ 2444526 w 3331419"/>
              <a:gd name="connsiteY30" fmla="*/ 198491 h 984232"/>
              <a:gd name="connsiteX31" fmla="*/ 2416956 w 3331419"/>
              <a:gd name="connsiteY31" fmla="*/ 193896 h 984232"/>
              <a:gd name="connsiteX32" fmla="*/ 2403171 w 3331419"/>
              <a:gd name="connsiteY32" fmla="*/ 189301 h 984232"/>
              <a:gd name="connsiteX33" fmla="*/ 2375602 w 3331419"/>
              <a:gd name="connsiteY33" fmla="*/ 184706 h 984232"/>
              <a:gd name="connsiteX34" fmla="*/ 2315867 w 3331419"/>
              <a:gd name="connsiteY34" fmla="*/ 193896 h 984232"/>
              <a:gd name="connsiteX35" fmla="*/ 2288297 w 3331419"/>
              <a:gd name="connsiteY35" fmla="*/ 207681 h 984232"/>
              <a:gd name="connsiteX36" fmla="*/ 2269917 w 3331419"/>
              <a:gd name="connsiteY36" fmla="*/ 212276 h 984232"/>
              <a:gd name="connsiteX37" fmla="*/ 2242347 w 3331419"/>
              <a:gd name="connsiteY37" fmla="*/ 235251 h 984232"/>
              <a:gd name="connsiteX38" fmla="*/ 2223967 w 3331419"/>
              <a:gd name="connsiteY38" fmla="*/ 239846 h 984232"/>
              <a:gd name="connsiteX39" fmla="*/ 2191803 w 3331419"/>
              <a:gd name="connsiteY39" fmla="*/ 235251 h 984232"/>
              <a:gd name="connsiteX40" fmla="*/ 2178018 w 3331419"/>
              <a:gd name="connsiteY40" fmla="*/ 226061 h 984232"/>
              <a:gd name="connsiteX41" fmla="*/ 2173423 w 3331419"/>
              <a:gd name="connsiteY41" fmla="*/ 239846 h 984232"/>
              <a:gd name="connsiteX42" fmla="*/ 2159638 w 3331419"/>
              <a:gd name="connsiteY42" fmla="*/ 253631 h 984232"/>
              <a:gd name="connsiteX43" fmla="*/ 2145853 w 3331419"/>
              <a:gd name="connsiteY43" fmla="*/ 258226 h 984232"/>
              <a:gd name="connsiteX44" fmla="*/ 2118283 w 3331419"/>
              <a:gd name="connsiteY44" fmla="*/ 272011 h 984232"/>
              <a:gd name="connsiteX45" fmla="*/ 2076928 w 3331419"/>
              <a:gd name="connsiteY45" fmla="*/ 294986 h 984232"/>
              <a:gd name="connsiteX46" fmla="*/ 2063143 w 3331419"/>
              <a:gd name="connsiteY46" fmla="*/ 299581 h 984232"/>
              <a:gd name="connsiteX47" fmla="*/ 2049358 w 3331419"/>
              <a:gd name="connsiteY47" fmla="*/ 304176 h 984232"/>
              <a:gd name="connsiteX48" fmla="*/ 2017193 w 3331419"/>
              <a:gd name="connsiteY48" fmla="*/ 327150 h 984232"/>
              <a:gd name="connsiteX49" fmla="*/ 1998814 w 3331419"/>
              <a:gd name="connsiteY49" fmla="*/ 331745 h 984232"/>
              <a:gd name="connsiteX50" fmla="*/ 1980434 w 3331419"/>
              <a:gd name="connsiteY50" fmla="*/ 340935 h 984232"/>
              <a:gd name="connsiteX51" fmla="*/ 1966649 w 3331419"/>
              <a:gd name="connsiteY51" fmla="*/ 345530 h 984232"/>
              <a:gd name="connsiteX52" fmla="*/ 1939079 w 3331419"/>
              <a:gd name="connsiteY52" fmla="*/ 359315 h 984232"/>
              <a:gd name="connsiteX53" fmla="*/ 1906914 w 3331419"/>
              <a:gd name="connsiteY53" fmla="*/ 377695 h 984232"/>
              <a:gd name="connsiteX54" fmla="*/ 1879344 w 3331419"/>
              <a:gd name="connsiteY54" fmla="*/ 400670 h 984232"/>
              <a:gd name="connsiteX55" fmla="*/ 1851774 w 3331419"/>
              <a:gd name="connsiteY55" fmla="*/ 409860 h 984232"/>
              <a:gd name="connsiteX56" fmla="*/ 1833394 w 3331419"/>
              <a:gd name="connsiteY56" fmla="*/ 405265 h 984232"/>
              <a:gd name="connsiteX57" fmla="*/ 1819610 w 3331419"/>
              <a:gd name="connsiteY57" fmla="*/ 396075 h 984232"/>
              <a:gd name="connsiteX58" fmla="*/ 1787445 w 3331419"/>
              <a:gd name="connsiteY58" fmla="*/ 382290 h 984232"/>
              <a:gd name="connsiteX59" fmla="*/ 1773660 w 3331419"/>
              <a:gd name="connsiteY59" fmla="*/ 391480 h 984232"/>
              <a:gd name="connsiteX60" fmla="*/ 1759875 w 3331419"/>
              <a:gd name="connsiteY60" fmla="*/ 396075 h 984232"/>
              <a:gd name="connsiteX61" fmla="*/ 1732305 w 3331419"/>
              <a:gd name="connsiteY61" fmla="*/ 414455 h 984232"/>
              <a:gd name="connsiteX62" fmla="*/ 1718520 w 3331419"/>
              <a:gd name="connsiteY62" fmla="*/ 423645 h 984232"/>
              <a:gd name="connsiteX63" fmla="*/ 1704735 w 3331419"/>
              <a:gd name="connsiteY63" fmla="*/ 396075 h 984232"/>
              <a:gd name="connsiteX64" fmla="*/ 1700140 w 3331419"/>
              <a:gd name="connsiteY64" fmla="*/ 382290 h 984232"/>
              <a:gd name="connsiteX65" fmla="*/ 1686355 w 3331419"/>
              <a:gd name="connsiteY65" fmla="*/ 377695 h 984232"/>
              <a:gd name="connsiteX66" fmla="*/ 1672570 w 3331419"/>
              <a:gd name="connsiteY66" fmla="*/ 382290 h 984232"/>
              <a:gd name="connsiteX67" fmla="*/ 1663380 w 3331419"/>
              <a:gd name="connsiteY67" fmla="*/ 396075 h 984232"/>
              <a:gd name="connsiteX68" fmla="*/ 1645001 w 3331419"/>
              <a:gd name="connsiteY68" fmla="*/ 432835 h 984232"/>
              <a:gd name="connsiteX69" fmla="*/ 1635811 w 3331419"/>
              <a:gd name="connsiteY69" fmla="*/ 446620 h 984232"/>
              <a:gd name="connsiteX70" fmla="*/ 1608241 w 3331419"/>
              <a:gd name="connsiteY70" fmla="*/ 465000 h 984232"/>
              <a:gd name="connsiteX71" fmla="*/ 1594456 w 3331419"/>
              <a:gd name="connsiteY71" fmla="*/ 474190 h 984232"/>
              <a:gd name="connsiteX72" fmla="*/ 1534721 w 3331419"/>
              <a:gd name="connsiteY72" fmla="*/ 460405 h 984232"/>
              <a:gd name="connsiteX73" fmla="*/ 1520936 w 3331419"/>
              <a:gd name="connsiteY73" fmla="*/ 455810 h 984232"/>
              <a:gd name="connsiteX74" fmla="*/ 1507151 w 3331419"/>
              <a:gd name="connsiteY74" fmla="*/ 451215 h 984232"/>
              <a:gd name="connsiteX75" fmla="*/ 1493366 w 3331419"/>
              <a:gd name="connsiteY75" fmla="*/ 460405 h 984232"/>
              <a:gd name="connsiteX76" fmla="*/ 1479581 w 3331419"/>
              <a:gd name="connsiteY76" fmla="*/ 487975 h 984232"/>
              <a:gd name="connsiteX77" fmla="*/ 1378492 w 3331419"/>
              <a:gd name="connsiteY77" fmla="*/ 501759 h 984232"/>
              <a:gd name="connsiteX78" fmla="*/ 1346327 w 3331419"/>
              <a:gd name="connsiteY78" fmla="*/ 520139 h 984232"/>
              <a:gd name="connsiteX79" fmla="*/ 1323352 w 3331419"/>
              <a:gd name="connsiteY79" fmla="*/ 552304 h 984232"/>
              <a:gd name="connsiteX80" fmla="*/ 1309567 w 3331419"/>
              <a:gd name="connsiteY80" fmla="*/ 556899 h 984232"/>
              <a:gd name="connsiteX81" fmla="*/ 1295782 w 3331419"/>
              <a:gd name="connsiteY81" fmla="*/ 566089 h 984232"/>
              <a:gd name="connsiteX82" fmla="*/ 1203883 w 3331419"/>
              <a:gd name="connsiteY82" fmla="*/ 570684 h 984232"/>
              <a:gd name="connsiteX83" fmla="*/ 1176313 w 3331419"/>
              <a:gd name="connsiteY83" fmla="*/ 584469 h 984232"/>
              <a:gd name="connsiteX84" fmla="*/ 1162528 w 3331419"/>
              <a:gd name="connsiteY84" fmla="*/ 589064 h 984232"/>
              <a:gd name="connsiteX85" fmla="*/ 1148743 w 3331419"/>
              <a:gd name="connsiteY85" fmla="*/ 598254 h 984232"/>
              <a:gd name="connsiteX86" fmla="*/ 1084414 w 3331419"/>
              <a:gd name="connsiteY86" fmla="*/ 602849 h 984232"/>
              <a:gd name="connsiteX87" fmla="*/ 1020084 w 3331419"/>
              <a:gd name="connsiteY87" fmla="*/ 598254 h 984232"/>
              <a:gd name="connsiteX88" fmla="*/ 905210 w 3331419"/>
              <a:gd name="connsiteY88" fmla="*/ 607444 h 984232"/>
              <a:gd name="connsiteX89" fmla="*/ 863855 w 3331419"/>
              <a:gd name="connsiteY89" fmla="*/ 630419 h 984232"/>
              <a:gd name="connsiteX90" fmla="*/ 854665 w 3331419"/>
              <a:gd name="connsiteY90" fmla="*/ 644204 h 984232"/>
              <a:gd name="connsiteX91" fmla="*/ 827095 w 3331419"/>
              <a:gd name="connsiteY91" fmla="*/ 662584 h 984232"/>
              <a:gd name="connsiteX92" fmla="*/ 813310 w 3331419"/>
              <a:gd name="connsiteY92" fmla="*/ 671774 h 984232"/>
              <a:gd name="connsiteX93" fmla="*/ 799525 w 3331419"/>
              <a:gd name="connsiteY93" fmla="*/ 680963 h 984232"/>
              <a:gd name="connsiteX94" fmla="*/ 771955 w 3331419"/>
              <a:gd name="connsiteY94" fmla="*/ 694748 h 984232"/>
              <a:gd name="connsiteX95" fmla="*/ 735195 w 3331419"/>
              <a:gd name="connsiteY95" fmla="*/ 736103 h 984232"/>
              <a:gd name="connsiteX96" fmla="*/ 721411 w 3331419"/>
              <a:gd name="connsiteY96" fmla="*/ 740698 h 984232"/>
              <a:gd name="connsiteX97" fmla="*/ 689246 w 3331419"/>
              <a:gd name="connsiteY97" fmla="*/ 754483 h 984232"/>
              <a:gd name="connsiteX98" fmla="*/ 647891 w 3331419"/>
              <a:gd name="connsiteY98" fmla="*/ 777458 h 984232"/>
              <a:gd name="connsiteX99" fmla="*/ 638701 w 3331419"/>
              <a:gd name="connsiteY99" fmla="*/ 791243 h 984232"/>
              <a:gd name="connsiteX100" fmla="*/ 555991 w 3331419"/>
              <a:gd name="connsiteY100" fmla="*/ 791243 h 984232"/>
              <a:gd name="connsiteX101" fmla="*/ 555991 w 3331419"/>
              <a:gd name="connsiteY101" fmla="*/ 795838 h 984232"/>
              <a:gd name="connsiteX102" fmla="*/ 569776 w 3331419"/>
              <a:gd name="connsiteY102" fmla="*/ 800433 h 984232"/>
              <a:gd name="connsiteX103" fmla="*/ 588156 w 3331419"/>
              <a:gd name="connsiteY103" fmla="*/ 795838 h 984232"/>
              <a:gd name="connsiteX104" fmla="*/ 611131 w 3331419"/>
              <a:gd name="connsiteY104" fmla="*/ 777458 h 984232"/>
              <a:gd name="connsiteX105" fmla="*/ 624916 w 3331419"/>
              <a:gd name="connsiteY105" fmla="*/ 782053 h 984232"/>
              <a:gd name="connsiteX106" fmla="*/ 560586 w 3331419"/>
              <a:gd name="connsiteY106" fmla="*/ 772863 h 984232"/>
              <a:gd name="connsiteX107" fmla="*/ 533017 w 3331419"/>
              <a:gd name="connsiteY107" fmla="*/ 782053 h 984232"/>
              <a:gd name="connsiteX108" fmla="*/ 500852 w 3331419"/>
              <a:gd name="connsiteY108" fmla="*/ 809623 h 984232"/>
              <a:gd name="connsiteX109" fmla="*/ 491662 w 3331419"/>
              <a:gd name="connsiteY109" fmla="*/ 823408 h 984232"/>
              <a:gd name="connsiteX110" fmla="*/ 500852 w 3331419"/>
              <a:gd name="connsiteY110" fmla="*/ 786648 h 984232"/>
              <a:gd name="connsiteX111" fmla="*/ 514637 w 3331419"/>
              <a:gd name="connsiteY111" fmla="*/ 791243 h 984232"/>
              <a:gd name="connsiteX112" fmla="*/ 496257 w 3331419"/>
              <a:gd name="connsiteY112" fmla="*/ 795838 h 984232"/>
              <a:gd name="connsiteX113" fmla="*/ 482472 w 3331419"/>
              <a:gd name="connsiteY113" fmla="*/ 800433 h 984232"/>
              <a:gd name="connsiteX114" fmla="*/ 436522 w 3331419"/>
              <a:gd name="connsiteY114" fmla="*/ 809623 h 984232"/>
              <a:gd name="connsiteX115" fmla="*/ 418142 w 3331419"/>
              <a:gd name="connsiteY115" fmla="*/ 818813 h 984232"/>
              <a:gd name="connsiteX116" fmla="*/ 408952 w 3331419"/>
              <a:gd name="connsiteY116" fmla="*/ 832598 h 984232"/>
              <a:gd name="connsiteX117" fmla="*/ 390572 w 3331419"/>
              <a:gd name="connsiteY117" fmla="*/ 837193 h 984232"/>
              <a:gd name="connsiteX118" fmla="*/ 340028 w 3331419"/>
              <a:gd name="connsiteY118" fmla="*/ 846383 h 984232"/>
              <a:gd name="connsiteX119" fmla="*/ 326243 w 3331419"/>
              <a:gd name="connsiteY119" fmla="*/ 850978 h 984232"/>
              <a:gd name="connsiteX120" fmla="*/ 298673 w 3331419"/>
              <a:gd name="connsiteY120" fmla="*/ 869357 h 984232"/>
              <a:gd name="connsiteX121" fmla="*/ 271103 w 3331419"/>
              <a:gd name="connsiteY121" fmla="*/ 878547 h 984232"/>
              <a:gd name="connsiteX122" fmla="*/ 294078 w 3331419"/>
              <a:gd name="connsiteY122" fmla="*/ 883142 h 984232"/>
              <a:gd name="connsiteX123" fmla="*/ 340028 w 3331419"/>
              <a:gd name="connsiteY123" fmla="*/ 873952 h 984232"/>
              <a:gd name="connsiteX124" fmla="*/ 349218 w 3331419"/>
              <a:gd name="connsiteY124" fmla="*/ 860167 h 984232"/>
              <a:gd name="connsiteX125" fmla="*/ 349218 w 3331419"/>
              <a:gd name="connsiteY125" fmla="*/ 850978 h 984232"/>
              <a:gd name="connsiteX126" fmla="*/ 317053 w 3331419"/>
              <a:gd name="connsiteY126" fmla="*/ 860167 h 984232"/>
              <a:gd name="connsiteX127" fmla="*/ 303268 w 3331419"/>
              <a:gd name="connsiteY127" fmla="*/ 869357 h 984232"/>
              <a:gd name="connsiteX128" fmla="*/ 284888 w 3331419"/>
              <a:gd name="connsiteY128" fmla="*/ 873952 h 984232"/>
              <a:gd name="connsiteX129" fmla="*/ 238938 w 3331419"/>
              <a:gd name="connsiteY129" fmla="*/ 887737 h 984232"/>
              <a:gd name="connsiteX130" fmla="*/ 234343 w 3331419"/>
              <a:gd name="connsiteY130" fmla="*/ 901522 h 984232"/>
              <a:gd name="connsiteX131" fmla="*/ 220558 w 3331419"/>
              <a:gd name="connsiteY131" fmla="*/ 906117 h 984232"/>
              <a:gd name="connsiteX132" fmla="*/ 101089 w 3331419"/>
              <a:gd name="connsiteY132" fmla="*/ 901522 h 984232"/>
              <a:gd name="connsiteX133" fmla="*/ 64329 w 3331419"/>
              <a:gd name="connsiteY133" fmla="*/ 901522 h 984232"/>
              <a:gd name="connsiteX134" fmla="*/ 59734 w 3331419"/>
              <a:gd name="connsiteY134" fmla="*/ 915307 h 984232"/>
              <a:gd name="connsiteX135" fmla="*/ 45949 w 3331419"/>
              <a:gd name="connsiteY135" fmla="*/ 919902 h 984232"/>
              <a:gd name="connsiteX136" fmla="*/ 18379 w 3331419"/>
              <a:gd name="connsiteY136" fmla="*/ 938282 h 984232"/>
              <a:gd name="connsiteX137" fmla="*/ 0 w 3331419"/>
              <a:gd name="connsiteY137" fmla="*/ 947472 h 984232"/>
              <a:gd name="connsiteX138" fmla="*/ 9189 w 3331419"/>
              <a:gd name="connsiteY138" fmla="*/ 979637 h 984232"/>
              <a:gd name="connsiteX139" fmla="*/ 22974 w 3331419"/>
              <a:gd name="connsiteY139" fmla="*/ 984232 h 984232"/>
              <a:gd name="connsiteX140" fmla="*/ 68924 w 3331419"/>
              <a:gd name="connsiteY140" fmla="*/ 975042 h 984232"/>
              <a:gd name="connsiteX141" fmla="*/ 165419 w 3331419"/>
              <a:gd name="connsiteY141" fmla="*/ 979637 h 984232"/>
              <a:gd name="connsiteX142" fmla="*/ 252723 w 3331419"/>
              <a:gd name="connsiteY142" fmla="*/ 975042 h 984232"/>
              <a:gd name="connsiteX143" fmla="*/ 280293 w 3331419"/>
              <a:gd name="connsiteY143" fmla="*/ 970447 h 984232"/>
              <a:gd name="connsiteX144" fmla="*/ 326243 w 3331419"/>
              <a:gd name="connsiteY144" fmla="*/ 965852 h 984232"/>
              <a:gd name="connsiteX145" fmla="*/ 353813 w 3331419"/>
              <a:gd name="connsiteY145" fmla="*/ 956662 h 984232"/>
              <a:gd name="connsiteX146" fmla="*/ 372192 w 3331419"/>
              <a:gd name="connsiteY146" fmla="*/ 942877 h 984232"/>
              <a:gd name="connsiteX147" fmla="*/ 399762 w 3331419"/>
              <a:gd name="connsiteY147" fmla="*/ 929092 h 984232"/>
              <a:gd name="connsiteX148" fmla="*/ 473282 w 3331419"/>
              <a:gd name="connsiteY148" fmla="*/ 919902 h 984232"/>
              <a:gd name="connsiteX149" fmla="*/ 523827 w 3331419"/>
              <a:gd name="connsiteY149" fmla="*/ 910712 h 984232"/>
              <a:gd name="connsiteX150" fmla="*/ 551396 w 3331419"/>
              <a:gd name="connsiteY150" fmla="*/ 901522 h 984232"/>
              <a:gd name="connsiteX151" fmla="*/ 565181 w 3331419"/>
              <a:gd name="connsiteY151" fmla="*/ 896927 h 984232"/>
              <a:gd name="connsiteX152" fmla="*/ 578966 w 3331419"/>
              <a:gd name="connsiteY152" fmla="*/ 887737 h 984232"/>
              <a:gd name="connsiteX153" fmla="*/ 624916 w 3331419"/>
              <a:gd name="connsiteY153" fmla="*/ 869357 h 984232"/>
              <a:gd name="connsiteX154" fmla="*/ 657081 w 3331419"/>
              <a:gd name="connsiteY154" fmla="*/ 850978 h 984232"/>
              <a:gd name="connsiteX155" fmla="*/ 684651 w 3331419"/>
              <a:gd name="connsiteY155" fmla="*/ 841788 h 984232"/>
              <a:gd name="connsiteX156" fmla="*/ 726006 w 3331419"/>
              <a:gd name="connsiteY156" fmla="*/ 823408 h 984232"/>
              <a:gd name="connsiteX157" fmla="*/ 758170 w 3331419"/>
              <a:gd name="connsiteY157" fmla="*/ 814218 h 984232"/>
              <a:gd name="connsiteX158" fmla="*/ 785740 w 3331419"/>
              <a:gd name="connsiteY158" fmla="*/ 791243 h 984232"/>
              <a:gd name="connsiteX159" fmla="*/ 799525 w 3331419"/>
              <a:gd name="connsiteY159" fmla="*/ 782053 h 984232"/>
              <a:gd name="connsiteX160" fmla="*/ 822500 w 3331419"/>
              <a:gd name="connsiteY160" fmla="*/ 754483 h 984232"/>
              <a:gd name="connsiteX161" fmla="*/ 836285 w 3331419"/>
              <a:gd name="connsiteY161" fmla="*/ 745293 h 984232"/>
              <a:gd name="connsiteX162" fmla="*/ 850070 w 3331419"/>
              <a:gd name="connsiteY162" fmla="*/ 731508 h 984232"/>
              <a:gd name="connsiteX163" fmla="*/ 863855 w 3331419"/>
              <a:gd name="connsiteY163" fmla="*/ 722318 h 984232"/>
              <a:gd name="connsiteX164" fmla="*/ 877640 w 3331419"/>
              <a:gd name="connsiteY164" fmla="*/ 708533 h 984232"/>
              <a:gd name="connsiteX165" fmla="*/ 905210 w 3331419"/>
              <a:gd name="connsiteY165" fmla="*/ 699343 h 984232"/>
              <a:gd name="connsiteX166" fmla="*/ 951159 w 3331419"/>
              <a:gd name="connsiteY166" fmla="*/ 680963 h 984232"/>
              <a:gd name="connsiteX167" fmla="*/ 964944 w 3331419"/>
              <a:gd name="connsiteY167" fmla="*/ 676369 h 984232"/>
              <a:gd name="connsiteX168" fmla="*/ 978729 w 3331419"/>
              <a:gd name="connsiteY168" fmla="*/ 671774 h 984232"/>
              <a:gd name="connsiteX169" fmla="*/ 1231453 w 3331419"/>
              <a:gd name="connsiteY169" fmla="*/ 676369 h 984232"/>
              <a:gd name="connsiteX170" fmla="*/ 1304972 w 3331419"/>
              <a:gd name="connsiteY170" fmla="*/ 671774 h 984232"/>
              <a:gd name="connsiteX171" fmla="*/ 1337137 w 3331419"/>
              <a:gd name="connsiteY171" fmla="*/ 662584 h 984232"/>
              <a:gd name="connsiteX172" fmla="*/ 1360112 w 3331419"/>
              <a:gd name="connsiteY172" fmla="*/ 639609 h 984232"/>
              <a:gd name="connsiteX173" fmla="*/ 1373897 w 3331419"/>
              <a:gd name="connsiteY173" fmla="*/ 625824 h 984232"/>
              <a:gd name="connsiteX174" fmla="*/ 1383087 w 3331419"/>
              <a:gd name="connsiteY174" fmla="*/ 612039 h 984232"/>
              <a:gd name="connsiteX175" fmla="*/ 1396872 w 3331419"/>
              <a:gd name="connsiteY175" fmla="*/ 607444 h 984232"/>
              <a:gd name="connsiteX176" fmla="*/ 1410657 w 3331419"/>
              <a:gd name="connsiteY176" fmla="*/ 589064 h 984232"/>
              <a:gd name="connsiteX177" fmla="*/ 1424442 w 3331419"/>
              <a:gd name="connsiteY177" fmla="*/ 584469 h 984232"/>
              <a:gd name="connsiteX178" fmla="*/ 1456607 w 3331419"/>
              <a:gd name="connsiteY178" fmla="*/ 570684 h 984232"/>
              <a:gd name="connsiteX179" fmla="*/ 1470391 w 3331419"/>
              <a:gd name="connsiteY179" fmla="*/ 561494 h 984232"/>
              <a:gd name="connsiteX180" fmla="*/ 1548506 w 3331419"/>
              <a:gd name="connsiteY180" fmla="*/ 552304 h 984232"/>
              <a:gd name="connsiteX181" fmla="*/ 1622026 w 3331419"/>
              <a:gd name="connsiteY181" fmla="*/ 538519 h 984232"/>
              <a:gd name="connsiteX182" fmla="*/ 1649595 w 3331419"/>
              <a:gd name="connsiteY182" fmla="*/ 529329 h 984232"/>
              <a:gd name="connsiteX183" fmla="*/ 1667975 w 3331419"/>
              <a:gd name="connsiteY183" fmla="*/ 524734 h 984232"/>
              <a:gd name="connsiteX184" fmla="*/ 1681760 w 3331419"/>
              <a:gd name="connsiteY184" fmla="*/ 515544 h 984232"/>
              <a:gd name="connsiteX185" fmla="*/ 1695545 w 3331419"/>
              <a:gd name="connsiteY185" fmla="*/ 510949 h 984232"/>
              <a:gd name="connsiteX186" fmla="*/ 1713925 w 3331419"/>
              <a:gd name="connsiteY186" fmla="*/ 515544 h 984232"/>
              <a:gd name="connsiteX187" fmla="*/ 1727710 w 3331419"/>
              <a:gd name="connsiteY187" fmla="*/ 520139 h 984232"/>
              <a:gd name="connsiteX188" fmla="*/ 1764470 w 3331419"/>
              <a:gd name="connsiteY188" fmla="*/ 515544 h 984232"/>
              <a:gd name="connsiteX189" fmla="*/ 1805825 w 3331419"/>
              <a:gd name="connsiteY189" fmla="*/ 497164 h 984232"/>
              <a:gd name="connsiteX190" fmla="*/ 1860964 w 3331419"/>
              <a:gd name="connsiteY190" fmla="*/ 492570 h 984232"/>
              <a:gd name="connsiteX191" fmla="*/ 1916104 w 3331419"/>
              <a:gd name="connsiteY191" fmla="*/ 469595 h 984232"/>
              <a:gd name="connsiteX192" fmla="*/ 1943674 w 3331419"/>
              <a:gd name="connsiteY192" fmla="*/ 451215 h 984232"/>
              <a:gd name="connsiteX193" fmla="*/ 1994219 w 3331419"/>
              <a:gd name="connsiteY193" fmla="*/ 423645 h 984232"/>
              <a:gd name="connsiteX194" fmla="*/ 2008004 w 3331419"/>
              <a:gd name="connsiteY194" fmla="*/ 414455 h 984232"/>
              <a:gd name="connsiteX195" fmla="*/ 2026383 w 3331419"/>
              <a:gd name="connsiteY195" fmla="*/ 400670 h 984232"/>
              <a:gd name="connsiteX196" fmla="*/ 2053953 w 3331419"/>
              <a:gd name="connsiteY196" fmla="*/ 391480 h 984232"/>
              <a:gd name="connsiteX197" fmla="*/ 2058548 w 3331419"/>
              <a:gd name="connsiteY197" fmla="*/ 377695 h 984232"/>
              <a:gd name="connsiteX198" fmla="*/ 2081523 w 3331419"/>
              <a:gd name="connsiteY198" fmla="*/ 368505 h 984232"/>
              <a:gd name="connsiteX199" fmla="*/ 2095308 w 3331419"/>
              <a:gd name="connsiteY199" fmla="*/ 359315 h 984232"/>
              <a:gd name="connsiteX200" fmla="*/ 2118283 w 3331419"/>
              <a:gd name="connsiteY200" fmla="*/ 340935 h 984232"/>
              <a:gd name="connsiteX201" fmla="*/ 2127473 w 3331419"/>
              <a:gd name="connsiteY201" fmla="*/ 327150 h 984232"/>
              <a:gd name="connsiteX202" fmla="*/ 2145853 w 3331419"/>
              <a:gd name="connsiteY202" fmla="*/ 308771 h 984232"/>
              <a:gd name="connsiteX203" fmla="*/ 2173423 w 3331419"/>
              <a:gd name="connsiteY203" fmla="*/ 294986 h 984232"/>
              <a:gd name="connsiteX204" fmla="*/ 2191803 w 3331419"/>
              <a:gd name="connsiteY204" fmla="*/ 285796 h 984232"/>
              <a:gd name="connsiteX205" fmla="*/ 2214777 w 3331419"/>
              <a:gd name="connsiteY205" fmla="*/ 281201 h 984232"/>
              <a:gd name="connsiteX206" fmla="*/ 2233157 w 3331419"/>
              <a:gd name="connsiteY206" fmla="*/ 276606 h 984232"/>
              <a:gd name="connsiteX207" fmla="*/ 2384791 w 3331419"/>
              <a:gd name="connsiteY207" fmla="*/ 267416 h 984232"/>
              <a:gd name="connsiteX208" fmla="*/ 2403171 w 3331419"/>
              <a:gd name="connsiteY208" fmla="*/ 258226 h 984232"/>
              <a:gd name="connsiteX209" fmla="*/ 2573185 w 3331419"/>
              <a:gd name="connsiteY209" fmla="*/ 262821 h 984232"/>
              <a:gd name="connsiteX210" fmla="*/ 2747794 w 3331419"/>
              <a:gd name="connsiteY210" fmla="*/ 258226 h 984232"/>
              <a:gd name="connsiteX211" fmla="*/ 2775364 w 3331419"/>
              <a:gd name="connsiteY211" fmla="*/ 235251 h 984232"/>
              <a:gd name="connsiteX212" fmla="*/ 2793744 w 3331419"/>
              <a:gd name="connsiteY212" fmla="*/ 216871 h 984232"/>
              <a:gd name="connsiteX213" fmla="*/ 2807529 w 3331419"/>
              <a:gd name="connsiteY213" fmla="*/ 212276 h 984232"/>
              <a:gd name="connsiteX214" fmla="*/ 2821314 w 3331419"/>
              <a:gd name="connsiteY214" fmla="*/ 203086 h 984232"/>
              <a:gd name="connsiteX215" fmla="*/ 2894834 w 3331419"/>
              <a:gd name="connsiteY215" fmla="*/ 193896 h 984232"/>
              <a:gd name="connsiteX216" fmla="*/ 2926999 w 3331419"/>
              <a:gd name="connsiteY216" fmla="*/ 189301 h 984232"/>
              <a:gd name="connsiteX217" fmla="*/ 2991328 w 3331419"/>
              <a:gd name="connsiteY217" fmla="*/ 184706 h 984232"/>
              <a:gd name="connsiteX218" fmla="*/ 3018898 w 3331419"/>
              <a:gd name="connsiteY218" fmla="*/ 180111 h 984232"/>
              <a:gd name="connsiteX219" fmla="*/ 3051063 w 3331419"/>
              <a:gd name="connsiteY219" fmla="*/ 170921 h 984232"/>
              <a:gd name="connsiteX220" fmla="*/ 3074038 w 3331419"/>
              <a:gd name="connsiteY220" fmla="*/ 166326 h 984232"/>
              <a:gd name="connsiteX221" fmla="*/ 3101608 w 3331419"/>
              <a:gd name="connsiteY221" fmla="*/ 152541 h 984232"/>
              <a:gd name="connsiteX222" fmla="*/ 3119987 w 3331419"/>
              <a:gd name="connsiteY222" fmla="*/ 138756 h 984232"/>
              <a:gd name="connsiteX223" fmla="*/ 3147557 w 3331419"/>
              <a:gd name="connsiteY223" fmla="*/ 120377 h 984232"/>
              <a:gd name="connsiteX224" fmla="*/ 3161342 w 3331419"/>
              <a:gd name="connsiteY224" fmla="*/ 111187 h 984232"/>
              <a:gd name="connsiteX225" fmla="*/ 3175127 w 3331419"/>
              <a:gd name="connsiteY225" fmla="*/ 101997 h 984232"/>
              <a:gd name="connsiteX226" fmla="*/ 3188912 w 3331419"/>
              <a:gd name="connsiteY226" fmla="*/ 97402 h 984232"/>
              <a:gd name="connsiteX227" fmla="*/ 3207292 w 3331419"/>
              <a:gd name="connsiteY227" fmla="*/ 92807 h 984232"/>
              <a:gd name="connsiteX228" fmla="*/ 3322166 w 3331419"/>
              <a:gd name="connsiteY228" fmla="*/ 88212 h 984232"/>
              <a:gd name="connsiteX229" fmla="*/ 3331356 w 3331419"/>
              <a:gd name="connsiteY229" fmla="*/ 74427 h 984232"/>
              <a:gd name="connsiteX230" fmla="*/ 3322166 w 3331419"/>
              <a:gd name="connsiteY230" fmla="*/ 37667 h 9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3331419" h="984232">
                <a:moveTo>
                  <a:pt x="3322166" y="37667"/>
                </a:moveTo>
                <a:cubicBezTo>
                  <a:pt x="3319103" y="27711"/>
                  <a:pt x="3313999" y="22877"/>
                  <a:pt x="3312976" y="14692"/>
                </a:cubicBezTo>
                <a:cubicBezTo>
                  <a:pt x="3312375" y="9886"/>
                  <a:pt x="3322381" y="1473"/>
                  <a:pt x="3317571" y="907"/>
                </a:cubicBezTo>
                <a:cubicBezTo>
                  <a:pt x="3290148" y="-2319"/>
                  <a:pt x="3262432" y="3970"/>
                  <a:pt x="3234862" y="5502"/>
                </a:cubicBezTo>
                <a:cubicBezTo>
                  <a:pt x="3230267" y="8565"/>
                  <a:pt x="3226267" y="12805"/>
                  <a:pt x="3221077" y="14692"/>
                </a:cubicBezTo>
                <a:cubicBezTo>
                  <a:pt x="3195916" y="23842"/>
                  <a:pt x="3184845" y="22601"/>
                  <a:pt x="3161342" y="28477"/>
                </a:cubicBezTo>
                <a:cubicBezTo>
                  <a:pt x="3129225" y="36506"/>
                  <a:pt x="3168625" y="29112"/>
                  <a:pt x="3129177" y="42262"/>
                </a:cubicBezTo>
                <a:cubicBezTo>
                  <a:pt x="3121768" y="44732"/>
                  <a:pt x="3113861" y="45325"/>
                  <a:pt x="3106203" y="46857"/>
                </a:cubicBezTo>
                <a:cubicBezTo>
                  <a:pt x="3101608" y="49920"/>
                  <a:pt x="3097357" y="53577"/>
                  <a:pt x="3092418" y="56047"/>
                </a:cubicBezTo>
                <a:cubicBezTo>
                  <a:pt x="3081310" y="61601"/>
                  <a:pt x="3061260" y="63668"/>
                  <a:pt x="3051063" y="65237"/>
                </a:cubicBezTo>
                <a:cubicBezTo>
                  <a:pt x="3040358" y="66884"/>
                  <a:pt x="3029620" y="68300"/>
                  <a:pt x="3018898" y="69832"/>
                </a:cubicBezTo>
                <a:cubicBezTo>
                  <a:pt x="3009708" y="68300"/>
                  <a:pt x="3000367" y="62977"/>
                  <a:pt x="2991328" y="65237"/>
                </a:cubicBezTo>
                <a:cubicBezTo>
                  <a:pt x="2985970" y="66576"/>
                  <a:pt x="2986043" y="75117"/>
                  <a:pt x="2982138" y="79022"/>
                </a:cubicBezTo>
                <a:cubicBezTo>
                  <a:pt x="2978233" y="82927"/>
                  <a:pt x="2972847" y="85002"/>
                  <a:pt x="2968353" y="88212"/>
                </a:cubicBezTo>
                <a:cubicBezTo>
                  <a:pt x="2962121" y="92663"/>
                  <a:pt x="2956100" y="97402"/>
                  <a:pt x="2949973" y="101997"/>
                </a:cubicBezTo>
                <a:cubicBezTo>
                  <a:pt x="2940783" y="100465"/>
                  <a:pt x="2931328" y="100079"/>
                  <a:pt x="2922404" y="97402"/>
                </a:cubicBezTo>
                <a:cubicBezTo>
                  <a:pt x="2915843" y="95434"/>
                  <a:pt x="2910438" y="90617"/>
                  <a:pt x="2904024" y="88212"/>
                </a:cubicBezTo>
                <a:cubicBezTo>
                  <a:pt x="2898111" y="85995"/>
                  <a:pt x="2891771" y="85149"/>
                  <a:pt x="2885644" y="83617"/>
                </a:cubicBezTo>
                <a:cubicBezTo>
                  <a:pt x="2873391" y="86680"/>
                  <a:pt x="2859393" y="85801"/>
                  <a:pt x="2848884" y="92807"/>
                </a:cubicBezTo>
                <a:cubicBezTo>
                  <a:pt x="2839881" y="98809"/>
                  <a:pt x="2832610" y="105403"/>
                  <a:pt x="2821314" y="106592"/>
                </a:cubicBezTo>
                <a:cubicBezTo>
                  <a:pt x="2796894" y="109162"/>
                  <a:pt x="2772301" y="109655"/>
                  <a:pt x="2747794" y="111187"/>
                </a:cubicBezTo>
                <a:cubicBezTo>
                  <a:pt x="2743199" y="115782"/>
                  <a:pt x="2739139" y="120983"/>
                  <a:pt x="2734010" y="124972"/>
                </a:cubicBezTo>
                <a:cubicBezTo>
                  <a:pt x="2725292" y="131753"/>
                  <a:pt x="2706440" y="143351"/>
                  <a:pt x="2706440" y="143351"/>
                </a:cubicBezTo>
                <a:cubicBezTo>
                  <a:pt x="2704908" y="149478"/>
                  <a:pt x="2705790" y="156800"/>
                  <a:pt x="2701845" y="161731"/>
                </a:cubicBezTo>
                <a:cubicBezTo>
                  <a:pt x="2698819" y="165513"/>
                  <a:pt x="2692392" y="164160"/>
                  <a:pt x="2688060" y="166326"/>
                </a:cubicBezTo>
                <a:cubicBezTo>
                  <a:pt x="2683121" y="168796"/>
                  <a:pt x="2678870" y="172453"/>
                  <a:pt x="2674275" y="175516"/>
                </a:cubicBezTo>
                <a:cubicBezTo>
                  <a:pt x="2654363" y="173984"/>
                  <a:pt x="2633836" y="176067"/>
                  <a:pt x="2614540" y="170921"/>
                </a:cubicBezTo>
                <a:cubicBezTo>
                  <a:pt x="2570041" y="159054"/>
                  <a:pt x="2663100" y="137886"/>
                  <a:pt x="2577780" y="166326"/>
                </a:cubicBezTo>
                <a:cubicBezTo>
                  <a:pt x="2557480" y="164296"/>
                  <a:pt x="2511582" y="156476"/>
                  <a:pt x="2490476" y="166326"/>
                </a:cubicBezTo>
                <a:cubicBezTo>
                  <a:pt x="2478699" y="171822"/>
                  <a:pt x="2475515" y="190744"/>
                  <a:pt x="2462906" y="193896"/>
                </a:cubicBezTo>
                <a:lnTo>
                  <a:pt x="2444526" y="198491"/>
                </a:lnTo>
                <a:cubicBezTo>
                  <a:pt x="2435336" y="196959"/>
                  <a:pt x="2426051" y="195917"/>
                  <a:pt x="2416956" y="193896"/>
                </a:cubicBezTo>
                <a:cubicBezTo>
                  <a:pt x="2412228" y="192845"/>
                  <a:pt x="2407899" y="190352"/>
                  <a:pt x="2403171" y="189301"/>
                </a:cubicBezTo>
                <a:cubicBezTo>
                  <a:pt x="2394076" y="187280"/>
                  <a:pt x="2384792" y="186238"/>
                  <a:pt x="2375602" y="184706"/>
                </a:cubicBezTo>
                <a:cubicBezTo>
                  <a:pt x="2353281" y="187496"/>
                  <a:pt x="2336917" y="188633"/>
                  <a:pt x="2315867" y="193896"/>
                </a:cubicBezTo>
                <a:cubicBezTo>
                  <a:pt x="2284888" y="201641"/>
                  <a:pt x="2319743" y="194204"/>
                  <a:pt x="2288297" y="207681"/>
                </a:cubicBezTo>
                <a:cubicBezTo>
                  <a:pt x="2282492" y="210169"/>
                  <a:pt x="2276044" y="210744"/>
                  <a:pt x="2269917" y="212276"/>
                </a:cubicBezTo>
                <a:cubicBezTo>
                  <a:pt x="2261637" y="220556"/>
                  <a:pt x="2253542" y="230453"/>
                  <a:pt x="2242347" y="235251"/>
                </a:cubicBezTo>
                <a:cubicBezTo>
                  <a:pt x="2236542" y="237739"/>
                  <a:pt x="2230094" y="238314"/>
                  <a:pt x="2223967" y="239846"/>
                </a:cubicBezTo>
                <a:cubicBezTo>
                  <a:pt x="2213246" y="238314"/>
                  <a:pt x="2202176" y="238363"/>
                  <a:pt x="2191803" y="235251"/>
                </a:cubicBezTo>
                <a:cubicBezTo>
                  <a:pt x="2186513" y="233664"/>
                  <a:pt x="2183376" y="224722"/>
                  <a:pt x="2178018" y="226061"/>
                </a:cubicBezTo>
                <a:cubicBezTo>
                  <a:pt x="2173319" y="227236"/>
                  <a:pt x="2176110" y="235816"/>
                  <a:pt x="2173423" y="239846"/>
                </a:cubicBezTo>
                <a:cubicBezTo>
                  <a:pt x="2169818" y="245253"/>
                  <a:pt x="2165045" y="250026"/>
                  <a:pt x="2159638" y="253631"/>
                </a:cubicBezTo>
                <a:cubicBezTo>
                  <a:pt x="2155608" y="256318"/>
                  <a:pt x="2150185" y="256060"/>
                  <a:pt x="2145853" y="258226"/>
                </a:cubicBezTo>
                <a:cubicBezTo>
                  <a:pt x="2110223" y="276041"/>
                  <a:pt x="2152932" y="260461"/>
                  <a:pt x="2118283" y="272011"/>
                </a:cubicBezTo>
                <a:cubicBezTo>
                  <a:pt x="2097648" y="292646"/>
                  <a:pt x="2110663" y="283741"/>
                  <a:pt x="2076928" y="294986"/>
                </a:cubicBezTo>
                <a:lnTo>
                  <a:pt x="2063143" y="299581"/>
                </a:lnTo>
                <a:lnTo>
                  <a:pt x="2049358" y="304176"/>
                </a:lnTo>
                <a:cubicBezTo>
                  <a:pt x="2047268" y="305743"/>
                  <a:pt x="2022417" y="324911"/>
                  <a:pt x="2017193" y="327150"/>
                </a:cubicBezTo>
                <a:cubicBezTo>
                  <a:pt x="2011389" y="329638"/>
                  <a:pt x="2004727" y="329528"/>
                  <a:pt x="1998814" y="331745"/>
                </a:cubicBezTo>
                <a:cubicBezTo>
                  <a:pt x="1992400" y="334150"/>
                  <a:pt x="1986730" y="338237"/>
                  <a:pt x="1980434" y="340935"/>
                </a:cubicBezTo>
                <a:cubicBezTo>
                  <a:pt x="1975982" y="342843"/>
                  <a:pt x="1970981" y="343364"/>
                  <a:pt x="1966649" y="345530"/>
                </a:cubicBezTo>
                <a:cubicBezTo>
                  <a:pt x="1931019" y="363345"/>
                  <a:pt x="1973728" y="347765"/>
                  <a:pt x="1939079" y="359315"/>
                </a:cubicBezTo>
                <a:cubicBezTo>
                  <a:pt x="1912891" y="385503"/>
                  <a:pt x="1939312" y="363810"/>
                  <a:pt x="1906914" y="377695"/>
                </a:cubicBezTo>
                <a:cubicBezTo>
                  <a:pt x="1871089" y="393048"/>
                  <a:pt x="1916606" y="379969"/>
                  <a:pt x="1879344" y="400670"/>
                </a:cubicBezTo>
                <a:cubicBezTo>
                  <a:pt x="1870876" y="405374"/>
                  <a:pt x="1851774" y="409860"/>
                  <a:pt x="1851774" y="409860"/>
                </a:cubicBezTo>
                <a:cubicBezTo>
                  <a:pt x="1845647" y="408328"/>
                  <a:pt x="1839199" y="407753"/>
                  <a:pt x="1833394" y="405265"/>
                </a:cubicBezTo>
                <a:cubicBezTo>
                  <a:pt x="1828318" y="403090"/>
                  <a:pt x="1824405" y="398815"/>
                  <a:pt x="1819610" y="396075"/>
                </a:cubicBezTo>
                <a:cubicBezTo>
                  <a:pt x="1803713" y="386991"/>
                  <a:pt x="1802909" y="387445"/>
                  <a:pt x="1787445" y="382290"/>
                </a:cubicBezTo>
                <a:cubicBezTo>
                  <a:pt x="1782850" y="385353"/>
                  <a:pt x="1778599" y="389010"/>
                  <a:pt x="1773660" y="391480"/>
                </a:cubicBezTo>
                <a:cubicBezTo>
                  <a:pt x="1769328" y="393646"/>
                  <a:pt x="1764109" y="393723"/>
                  <a:pt x="1759875" y="396075"/>
                </a:cubicBezTo>
                <a:cubicBezTo>
                  <a:pt x="1750220" y="401439"/>
                  <a:pt x="1741495" y="408328"/>
                  <a:pt x="1732305" y="414455"/>
                </a:cubicBezTo>
                <a:lnTo>
                  <a:pt x="1718520" y="423645"/>
                </a:lnTo>
                <a:cubicBezTo>
                  <a:pt x="1706970" y="388996"/>
                  <a:pt x="1722550" y="431705"/>
                  <a:pt x="1704735" y="396075"/>
                </a:cubicBezTo>
                <a:cubicBezTo>
                  <a:pt x="1702569" y="391743"/>
                  <a:pt x="1703565" y="385715"/>
                  <a:pt x="1700140" y="382290"/>
                </a:cubicBezTo>
                <a:cubicBezTo>
                  <a:pt x="1696715" y="378865"/>
                  <a:pt x="1690950" y="379227"/>
                  <a:pt x="1686355" y="377695"/>
                </a:cubicBezTo>
                <a:cubicBezTo>
                  <a:pt x="1681760" y="379227"/>
                  <a:pt x="1676352" y="379264"/>
                  <a:pt x="1672570" y="382290"/>
                </a:cubicBezTo>
                <a:cubicBezTo>
                  <a:pt x="1668258" y="385740"/>
                  <a:pt x="1666024" y="391227"/>
                  <a:pt x="1663380" y="396075"/>
                </a:cubicBezTo>
                <a:cubicBezTo>
                  <a:pt x="1656820" y="408102"/>
                  <a:pt x="1652600" y="421436"/>
                  <a:pt x="1645001" y="432835"/>
                </a:cubicBezTo>
                <a:cubicBezTo>
                  <a:pt x="1641938" y="437430"/>
                  <a:pt x="1639967" y="442983"/>
                  <a:pt x="1635811" y="446620"/>
                </a:cubicBezTo>
                <a:cubicBezTo>
                  <a:pt x="1627499" y="453893"/>
                  <a:pt x="1617431" y="458873"/>
                  <a:pt x="1608241" y="465000"/>
                </a:cubicBezTo>
                <a:lnTo>
                  <a:pt x="1594456" y="474190"/>
                </a:lnTo>
                <a:cubicBezTo>
                  <a:pt x="1552701" y="468225"/>
                  <a:pt x="1572566" y="473020"/>
                  <a:pt x="1534721" y="460405"/>
                </a:cubicBezTo>
                <a:lnTo>
                  <a:pt x="1520936" y="455810"/>
                </a:lnTo>
                <a:lnTo>
                  <a:pt x="1507151" y="451215"/>
                </a:lnTo>
                <a:cubicBezTo>
                  <a:pt x="1502556" y="454278"/>
                  <a:pt x="1496816" y="456093"/>
                  <a:pt x="1493366" y="460405"/>
                </a:cubicBezTo>
                <a:cubicBezTo>
                  <a:pt x="1483852" y="472297"/>
                  <a:pt x="1495075" y="478292"/>
                  <a:pt x="1479581" y="487975"/>
                </a:cubicBezTo>
                <a:cubicBezTo>
                  <a:pt x="1455093" y="503280"/>
                  <a:pt x="1394821" y="500738"/>
                  <a:pt x="1378492" y="501759"/>
                </a:cubicBezTo>
                <a:cubicBezTo>
                  <a:pt x="1371284" y="505363"/>
                  <a:pt x="1352822" y="513644"/>
                  <a:pt x="1346327" y="520139"/>
                </a:cubicBezTo>
                <a:cubicBezTo>
                  <a:pt x="1329564" y="536902"/>
                  <a:pt x="1345061" y="534213"/>
                  <a:pt x="1323352" y="552304"/>
                </a:cubicBezTo>
                <a:cubicBezTo>
                  <a:pt x="1319631" y="555405"/>
                  <a:pt x="1313899" y="554733"/>
                  <a:pt x="1309567" y="556899"/>
                </a:cubicBezTo>
                <a:cubicBezTo>
                  <a:pt x="1304628" y="559369"/>
                  <a:pt x="1301258" y="565375"/>
                  <a:pt x="1295782" y="566089"/>
                </a:cubicBezTo>
                <a:cubicBezTo>
                  <a:pt x="1265368" y="570056"/>
                  <a:pt x="1234516" y="569152"/>
                  <a:pt x="1203883" y="570684"/>
                </a:cubicBezTo>
                <a:cubicBezTo>
                  <a:pt x="1169234" y="582234"/>
                  <a:pt x="1211943" y="566654"/>
                  <a:pt x="1176313" y="584469"/>
                </a:cubicBezTo>
                <a:cubicBezTo>
                  <a:pt x="1171981" y="586635"/>
                  <a:pt x="1166860" y="586898"/>
                  <a:pt x="1162528" y="589064"/>
                </a:cubicBezTo>
                <a:cubicBezTo>
                  <a:pt x="1157589" y="591534"/>
                  <a:pt x="1154181" y="597294"/>
                  <a:pt x="1148743" y="598254"/>
                </a:cubicBezTo>
                <a:cubicBezTo>
                  <a:pt x="1127572" y="601990"/>
                  <a:pt x="1105857" y="601317"/>
                  <a:pt x="1084414" y="602849"/>
                </a:cubicBezTo>
                <a:cubicBezTo>
                  <a:pt x="1062971" y="601317"/>
                  <a:pt x="1041582" y="598254"/>
                  <a:pt x="1020084" y="598254"/>
                </a:cubicBezTo>
                <a:cubicBezTo>
                  <a:pt x="991988" y="598254"/>
                  <a:pt x="936510" y="604314"/>
                  <a:pt x="905210" y="607444"/>
                </a:cubicBezTo>
                <a:cubicBezTo>
                  <a:pt x="878574" y="616323"/>
                  <a:pt x="879728" y="611371"/>
                  <a:pt x="863855" y="630419"/>
                </a:cubicBezTo>
                <a:cubicBezTo>
                  <a:pt x="860320" y="634662"/>
                  <a:pt x="858821" y="640567"/>
                  <a:pt x="854665" y="644204"/>
                </a:cubicBezTo>
                <a:cubicBezTo>
                  <a:pt x="846353" y="651477"/>
                  <a:pt x="836285" y="656457"/>
                  <a:pt x="827095" y="662584"/>
                </a:cubicBezTo>
                <a:lnTo>
                  <a:pt x="813310" y="671774"/>
                </a:lnTo>
                <a:cubicBezTo>
                  <a:pt x="808715" y="674837"/>
                  <a:pt x="804764" y="679217"/>
                  <a:pt x="799525" y="680963"/>
                </a:cubicBezTo>
                <a:cubicBezTo>
                  <a:pt x="780501" y="687304"/>
                  <a:pt x="789770" y="682871"/>
                  <a:pt x="771955" y="694748"/>
                </a:cubicBezTo>
                <a:cubicBezTo>
                  <a:pt x="763198" y="707883"/>
                  <a:pt x="748685" y="731606"/>
                  <a:pt x="735195" y="736103"/>
                </a:cubicBezTo>
                <a:cubicBezTo>
                  <a:pt x="730600" y="737635"/>
                  <a:pt x="725743" y="738532"/>
                  <a:pt x="721411" y="740698"/>
                </a:cubicBezTo>
                <a:cubicBezTo>
                  <a:pt x="689681" y="756564"/>
                  <a:pt x="727496" y="744920"/>
                  <a:pt x="689246" y="754483"/>
                </a:cubicBezTo>
                <a:cubicBezTo>
                  <a:pt x="657646" y="775550"/>
                  <a:pt x="672154" y="769370"/>
                  <a:pt x="647891" y="777458"/>
                </a:cubicBezTo>
                <a:cubicBezTo>
                  <a:pt x="644828" y="782053"/>
                  <a:pt x="643496" y="788503"/>
                  <a:pt x="638701" y="791243"/>
                </a:cubicBezTo>
                <a:cubicBezTo>
                  <a:pt x="620524" y="801630"/>
                  <a:pt x="561171" y="791641"/>
                  <a:pt x="555991" y="791243"/>
                </a:cubicBezTo>
                <a:cubicBezTo>
                  <a:pt x="552595" y="790111"/>
                  <a:pt x="520360" y="778022"/>
                  <a:pt x="555991" y="795838"/>
                </a:cubicBezTo>
                <a:cubicBezTo>
                  <a:pt x="560323" y="798004"/>
                  <a:pt x="565181" y="798901"/>
                  <a:pt x="569776" y="800433"/>
                </a:cubicBezTo>
                <a:cubicBezTo>
                  <a:pt x="575903" y="798901"/>
                  <a:pt x="582901" y="799341"/>
                  <a:pt x="588156" y="795838"/>
                </a:cubicBezTo>
                <a:cubicBezTo>
                  <a:pt x="629725" y="768126"/>
                  <a:pt x="566065" y="792480"/>
                  <a:pt x="611131" y="777458"/>
                </a:cubicBezTo>
                <a:cubicBezTo>
                  <a:pt x="615726" y="778990"/>
                  <a:pt x="629760" y="782053"/>
                  <a:pt x="624916" y="782053"/>
                </a:cubicBezTo>
                <a:cubicBezTo>
                  <a:pt x="584648" y="782053"/>
                  <a:pt x="586097" y="781367"/>
                  <a:pt x="560586" y="772863"/>
                </a:cubicBezTo>
                <a:cubicBezTo>
                  <a:pt x="551396" y="775926"/>
                  <a:pt x="538390" y="773993"/>
                  <a:pt x="533017" y="782053"/>
                </a:cubicBezTo>
                <a:cubicBezTo>
                  <a:pt x="518873" y="803269"/>
                  <a:pt x="528563" y="792997"/>
                  <a:pt x="500852" y="809623"/>
                </a:cubicBezTo>
                <a:cubicBezTo>
                  <a:pt x="497789" y="814218"/>
                  <a:pt x="491662" y="828931"/>
                  <a:pt x="491662" y="823408"/>
                </a:cubicBezTo>
                <a:cubicBezTo>
                  <a:pt x="491662" y="810778"/>
                  <a:pt x="493511" y="796926"/>
                  <a:pt x="500852" y="786648"/>
                </a:cubicBezTo>
                <a:cubicBezTo>
                  <a:pt x="503667" y="782707"/>
                  <a:pt x="510042" y="789711"/>
                  <a:pt x="514637" y="791243"/>
                </a:cubicBezTo>
                <a:cubicBezTo>
                  <a:pt x="508510" y="792775"/>
                  <a:pt x="502329" y="794103"/>
                  <a:pt x="496257" y="795838"/>
                </a:cubicBezTo>
                <a:cubicBezTo>
                  <a:pt x="491600" y="797169"/>
                  <a:pt x="487192" y="799344"/>
                  <a:pt x="482472" y="800433"/>
                </a:cubicBezTo>
                <a:cubicBezTo>
                  <a:pt x="467252" y="803945"/>
                  <a:pt x="436522" y="809623"/>
                  <a:pt x="436522" y="809623"/>
                </a:cubicBezTo>
                <a:cubicBezTo>
                  <a:pt x="430395" y="812686"/>
                  <a:pt x="423404" y="814428"/>
                  <a:pt x="418142" y="818813"/>
                </a:cubicBezTo>
                <a:cubicBezTo>
                  <a:pt x="413899" y="822348"/>
                  <a:pt x="413547" y="829535"/>
                  <a:pt x="408952" y="832598"/>
                </a:cubicBezTo>
                <a:cubicBezTo>
                  <a:pt x="403697" y="836101"/>
                  <a:pt x="396765" y="835954"/>
                  <a:pt x="390572" y="837193"/>
                </a:cubicBezTo>
                <a:cubicBezTo>
                  <a:pt x="370091" y="841289"/>
                  <a:pt x="359739" y="841455"/>
                  <a:pt x="340028" y="846383"/>
                </a:cubicBezTo>
                <a:cubicBezTo>
                  <a:pt x="335329" y="847558"/>
                  <a:pt x="330477" y="848626"/>
                  <a:pt x="326243" y="850978"/>
                </a:cubicBezTo>
                <a:cubicBezTo>
                  <a:pt x="316588" y="856342"/>
                  <a:pt x="309151" y="865864"/>
                  <a:pt x="298673" y="869357"/>
                </a:cubicBezTo>
                <a:lnTo>
                  <a:pt x="271103" y="878547"/>
                </a:lnTo>
                <a:cubicBezTo>
                  <a:pt x="278761" y="880079"/>
                  <a:pt x="286268" y="883142"/>
                  <a:pt x="294078" y="883142"/>
                </a:cubicBezTo>
                <a:cubicBezTo>
                  <a:pt x="315198" y="883142"/>
                  <a:pt x="323052" y="879611"/>
                  <a:pt x="340028" y="873952"/>
                </a:cubicBezTo>
                <a:cubicBezTo>
                  <a:pt x="343091" y="869357"/>
                  <a:pt x="344906" y="863617"/>
                  <a:pt x="349218" y="860167"/>
                </a:cubicBezTo>
                <a:cubicBezTo>
                  <a:pt x="360029" y="851519"/>
                  <a:pt x="375167" y="859628"/>
                  <a:pt x="349218" y="850978"/>
                </a:cubicBezTo>
                <a:cubicBezTo>
                  <a:pt x="343336" y="852449"/>
                  <a:pt x="323640" y="856874"/>
                  <a:pt x="317053" y="860167"/>
                </a:cubicBezTo>
                <a:cubicBezTo>
                  <a:pt x="312113" y="862637"/>
                  <a:pt x="308344" y="867182"/>
                  <a:pt x="303268" y="869357"/>
                </a:cubicBezTo>
                <a:cubicBezTo>
                  <a:pt x="297463" y="871845"/>
                  <a:pt x="290981" y="872290"/>
                  <a:pt x="284888" y="873952"/>
                </a:cubicBezTo>
                <a:cubicBezTo>
                  <a:pt x="255956" y="881842"/>
                  <a:pt x="259874" y="880758"/>
                  <a:pt x="238938" y="887737"/>
                </a:cubicBezTo>
                <a:cubicBezTo>
                  <a:pt x="237406" y="892332"/>
                  <a:pt x="237768" y="898097"/>
                  <a:pt x="234343" y="901522"/>
                </a:cubicBezTo>
                <a:cubicBezTo>
                  <a:pt x="230918" y="904947"/>
                  <a:pt x="225402" y="906117"/>
                  <a:pt x="220558" y="906117"/>
                </a:cubicBezTo>
                <a:cubicBezTo>
                  <a:pt x="180706" y="906117"/>
                  <a:pt x="140912" y="903054"/>
                  <a:pt x="101089" y="901522"/>
                </a:cubicBezTo>
                <a:cubicBezTo>
                  <a:pt x="89419" y="898605"/>
                  <a:pt x="75999" y="892186"/>
                  <a:pt x="64329" y="901522"/>
                </a:cubicBezTo>
                <a:cubicBezTo>
                  <a:pt x="60547" y="904548"/>
                  <a:pt x="63159" y="911882"/>
                  <a:pt x="59734" y="915307"/>
                </a:cubicBezTo>
                <a:cubicBezTo>
                  <a:pt x="56309" y="918732"/>
                  <a:pt x="50183" y="917550"/>
                  <a:pt x="45949" y="919902"/>
                </a:cubicBezTo>
                <a:cubicBezTo>
                  <a:pt x="36294" y="925266"/>
                  <a:pt x="28258" y="933342"/>
                  <a:pt x="18379" y="938282"/>
                </a:cubicBezTo>
                <a:lnTo>
                  <a:pt x="0" y="947472"/>
                </a:lnTo>
                <a:cubicBezTo>
                  <a:pt x="40" y="947633"/>
                  <a:pt x="6990" y="977438"/>
                  <a:pt x="9189" y="979637"/>
                </a:cubicBezTo>
                <a:cubicBezTo>
                  <a:pt x="12614" y="983062"/>
                  <a:pt x="18379" y="982700"/>
                  <a:pt x="22974" y="984232"/>
                </a:cubicBezTo>
                <a:cubicBezTo>
                  <a:pt x="35119" y="981196"/>
                  <a:pt x="57658" y="975042"/>
                  <a:pt x="68924" y="975042"/>
                </a:cubicBezTo>
                <a:cubicBezTo>
                  <a:pt x="101125" y="975042"/>
                  <a:pt x="133254" y="978105"/>
                  <a:pt x="165419" y="979637"/>
                </a:cubicBezTo>
                <a:cubicBezTo>
                  <a:pt x="194520" y="978105"/>
                  <a:pt x="223674" y="977366"/>
                  <a:pt x="252723" y="975042"/>
                </a:cubicBezTo>
                <a:cubicBezTo>
                  <a:pt x="262010" y="974299"/>
                  <a:pt x="271048" y="971603"/>
                  <a:pt x="280293" y="970447"/>
                </a:cubicBezTo>
                <a:cubicBezTo>
                  <a:pt x="295567" y="968538"/>
                  <a:pt x="310926" y="967384"/>
                  <a:pt x="326243" y="965852"/>
                </a:cubicBezTo>
                <a:cubicBezTo>
                  <a:pt x="335433" y="962789"/>
                  <a:pt x="346063" y="962474"/>
                  <a:pt x="353813" y="956662"/>
                </a:cubicBezTo>
                <a:cubicBezTo>
                  <a:pt x="359939" y="952067"/>
                  <a:pt x="365960" y="947328"/>
                  <a:pt x="372192" y="942877"/>
                </a:cubicBezTo>
                <a:cubicBezTo>
                  <a:pt x="381643" y="936126"/>
                  <a:pt x="388074" y="930937"/>
                  <a:pt x="399762" y="929092"/>
                </a:cubicBezTo>
                <a:cubicBezTo>
                  <a:pt x="424157" y="925240"/>
                  <a:pt x="448792" y="923096"/>
                  <a:pt x="473282" y="919902"/>
                </a:cubicBezTo>
                <a:cubicBezTo>
                  <a:pt x="494275" y="917164"/>
                  <a:pt x="505100" y="916330"/>
                  <a:pt x="523827" y="910712"/>
                </a:cubicBezTo>
                <a:cubicBezTo>
                  <a:pt x="533105" y="907928"/>
                  <a:pt x="542206" y="904585"/>
                  <a:pt x="551396" y="901522"/>
                </a:cubicBezTo>
                <a:cubicBezTo>
                  <a:pt x="555991" y="899990"/>
                  <a:pt x="561151" y="899614"/>
                  <a:pt x="565181" y="896927"/>
                </a:cubicBezTo>
                <a:cubicBezTo>
                  <a:pt x="569776" y="893864"/>
                  <a:pt x="573919" y="889980"/>
                  <a:pt x="578966" y="887737"/>
                </a:cubicBezTo>
                <a:cubicBezTo>
                  <a:pt x="621330" y="868908"/>
                  <a:pt x="592005" y="888163"/>
                  <a:pt x="624916" y="869357"/>
                </a:cubicBezTo>
                <a:cubicBezTo>
                  <a:pt x="644261" y="858303"/>
                  <a:pt x="633934" y="860236"/>
                  <a:pt x="657081" y="850978"/>
                </a:cubicBezTo>
                <a:cubicBezTo>
                  <a:pt x="666075" y="847380"/>
                  <a:pt x="676591" y="847161"/>
                  <a:pt x="684651" y="841788"/>
                </a:cubicBezTo>
                <a:cubicBezTo>
                  <a:pt x="702756" y="829718"/>
                  <a:pt x="699758" y="829970"/>
                  <a:pt x="726006" y="823408"/>
                </a:cubicBezTo>
                <a:cubicBezTo>
                  <a:pt x="731894" y="821936"/>
                  <a:pt x="751579" y="817514"/>
                  <a:pt x="758170" y="814218"/>
                </a:cubicBezTo>
                <a:cubicBezTo>
                  <a:pt x="775283" y="805662"/>
                  <a:pt x="770497" y="803946"/>
                  <a:pt x="785740" y="791243"/>
                </a:cubicBezTo>
                <a:cubicBezTo>
                  <a:pt x="789983" y="787708"/>
                  <a:pt x="794930" y="785116"/>
                  <a:pt x="799525" y="782053"/>
                </a:cubicBezTo>
                <a:cubicBezTo>
                  <a:pt x="808561" y="768499"/>
                  <a:pt x="809233" y="765539"/>
                  <a:pt x="822500" y="754483"/>
                </a:cubicBezTo>
                <a:cubicBezTo>
                  <a:pt x="826743" y="750948"/>
                  <a:pt x="832042" y="748828"/>
                  <a:pt x="836285" y="745293"/>
                </a:cubicBezTo>
                <a:cubicBezTo>
                  <a:pt x="841277" y="741133"/>
                  <a:pt x="845078" y="735668"/>
                  <a:pt x="850070" y="731508"/>
                </a:cubicBezTo>
                <a:cubicBezTo>
                  <a:pt x="854313" y="727973"/>
                  <a:pt x="859612" y="725853"/>
                  <a:pt x="863855" y="722318"/>
                </a:cubicBezTo>
                <a:cubicBezTo>
                  <a:pt x="868847" y="718158"/>
                  <a:pt x="871959" y="711689"/>
                  <a:pt x="877640" y="708533"/>
                </a:cubicBezTo>
                <a:cubicBezTo>
                  <a:pt x="886108" y="703829"/>
                  <a:pt x="896546" y="703675"/>
                  <a:pt x="905210" y="699343"/>
                </a:cubicBezTo>
                <a:cubicBezTo>
                  <a:pt x="932250" y="685822"/>
                  <a:pt x="917096" y="692317"/>
                  <a:pt x="951159" y="680963"/>
                </a:cubicBezTo>
                <a:lnTo>
                  <a:pt x="964944" y="676369"/>
                </a:lnTo>
                <a:lnTo>
                  <a:pt x="978729" y="671774"/>
                </a:lnTo>
                <a:lnTo>
                  <a:pt x="1231453" y="676369"/>
                </a:lnTo>
                <a:cubicBezTo>
                  <a:pt x="1256007" y="676369"/>
                  <a:pt x="1280540" y="674217"/>
                  <a:pt x="1304972" y="671774"/>
                </a:cubicBezTo>
                <a:cubicBezTo>
                  <a:pt x="1313215" y="670950"/>
                  <a:pt x="1328740" y="665383"/>
                  <a:pt x="1337137" y="662584"/>
                </a:cubicBezTo>
                <a:cubicBezTo>
                  <a:pt x="1353985" y="637311"/>
                  <a:pt x="1337137" y="658755"/>
                  <a:pt x="1360112" y="639609"/>
                </a:cubicBezTo>
                <a:cubicBezTo>
                  <a:pt x="1365104" y="635449"/>
                  <a:pt x="1369737" y="630816"/>
                  <a:pt x="1373897" y="625824"/>
                </a:cubicBezTo>
                <a:cubicBezTo>
                  <a:pt x="1377432" y="621581"/>
                  <a:pt x="1378775" y="615489"/>
                  <a:pt x="1383087" y="612039"/>
                </a:cubicBezTo>
                <a:cubicBezTo>
                  <a:pt x="1386869" y="609013"/>
                  <a:pt x="1392277" y="608976"/>
                  <a:pt x="1396872" y="607444"/>
                </a:cubicBezTo>
                <a:cubicBezTo>
                  <a:pt x="1401467" y="601317"/>
                  <a:pt x="1404774" y="593967"/>
                  <a:pt x="1410657" y="589064"/>
                </a:cubicBezTo>
                <a:cubicBezTo>
                  <a:pt x="1414378" y="585963"/>
                  <a:pt x="1420110" y="586635"/>
                  <a:pt x="1424442" y="584469"/>
                </a:cubicBezTo>
                <a:cubicBezTo>
                  <a:pt x="1456175" y="568603"/>
                  <a:pt x="1418354" y="580247"/>
                  <a:pt x="1456607" y="570684"/>
                </a:cubicBezTo>
                <a:cubicBezTo>
                  <a:pt x="1461202" y="567621"/>
                  <a:pt x="1465220" y="563433"/>
                  <a:pt x="1470391" y="561494"/>
                </a:cubicBezTo>
                <a:cubicBezTo>
                  <a:pt x="1486815" y="555335"/>
                  <a:pt x="1543764" y="552699"/>
                  <a:pt x="1548506" y="552304"/>
                </a:cubicBezTo>
                <a:cubicBezTo>
                  <a:pt x="1590679" y="538246"/>
                  <a:pt x="1566437" y="544078"/>
                  <a:pt x="1622026" y="538519"/>
                </a:cubicBezTo>
                <a:cubicBezTo>
                  <a:pt x="1631216" y="535456"/>
                  <a:pt x="1640317" y="532113"/>
                  <a:pt x="1649595" y="529329"/>
                </a:cubicBezTo>
                <a:cubicBezTo>
                  <a:pt x="1655644" y="527514"/>
                  <a:pt x="1662170" y="527222"/>
                  <a:pt x="1667975" y="524734"/>
                </a:cubicBezTo>
                <a:cubicBezTo>
                  <a:pt x="1673051" y="522559"/>
                  <a:pt x="1676821" y="518014"/>
                  <a:pt x="1681760" y="515544"/>
                </a:cubicBezTo>
                <a:cubicBezTo>
                  <a:pt x="1686092" y="513378"/>
                  <a:pt x="1690950" y="512481"/>
                  <a:pt x="1695545" y="510949"/>
                </a:cubicBezTo>
                <a:cubicBezTo>
                  <a:pt x="1701672" y="512481"/>
                  <a:pt x="1707853" y="513809"/>
                  <a:pt x="1713925" y="515544"/>
                </a:cubicBezTo>
                <a:cubicBezTo>
                  <a:pt x="1718582" y="516875"/>
                  <a:pt x="1722866" y="520139"/>
                  <a:pt x="1727710" y="520139"/>
                </a:cubicBezTo>
                <a:cubicBezTo>
                  <a:pt x="1740059" y="520139"/>
                  <a:pt x="1752217" y="517076"/>
                  <a:pt x="1764470" y="515544"/>
                </a:cubicBezTo>
                <a:cubicBezTo>
                  <a:pt x="1773396" y="511081"/>
                  <a:pt x="1796758" y="498764"/>
                  <a:pt x="1805825" y="497164"/>
                </a:cubicBezTo>
                <a:cubicBezTo>
                  <a:pt x="1823988" y="493959"/>
                  <a:pt x="1842584" y="494101"/>
                  <a:pt x="1860964" y="492570"/>
                </a:cubicBezTo>
                <a:cubicBezTo>
                  <a:pt x="1886894" y="483927"/>
                  <a:pt x="1891948" y="483686"/>
                  <a:pt x="1916104" y="469595"/>
                </a:cubicBezTo>
                <a:cubicBezTo>
                  <a:pt x="1925644" y="464030"/>
                  <a:pt x="1934267" y="457004"/>
                  <a:pt x="1943674" y="451215"/>
                </a:cubicBezTo>
                <a:cubicBezTo>
                  <a:pt x="2029875" y="398168"/>
                  <a:pt x="1938119" y="455702"/>
                  <a:pt x="1994219" y="423645"/>
                </a:cubicBezTo>
                <a:cubicBezTo>
                  <a:pt x="1999014" y="420905"/>
                  <a:pt x="2003510" y="417665"/>
                  <a:pt x="2008004" y="414455"/>
                </a:cubicBezTo>
                <a:cubicBezTo>
                  <a:pt x="2014236" y="410004"/>
                  <a:pt x="2019533" y="404095"/>
                  <a:pt x="2026383" y="400670"/>
                </a:cubicBezTo>
                <a:cubicBezTo>
                  <a:pt x="2035047" y="396338"/>
                  <a:pt x="2053953" y="391480"/>
                  <a:pt x="2053953" y="391480"/>
                </a:cubicBezTo>
                <a:cubicBezTo>
                  <a:pt x="2055485" y="386885"/>
                  <a:pt x="2054827" y="380796"/>
                  <a:pt x="2058548" y="377695"/>
                </a:cubicBezTo>
                <a:cubicBezTo>
                  <a:pt x="2064885" y="372415"/>
                  <a:pt x="2074146" y="372194"/>
                  <a:pt x="2081523" y="368505"/>
                </a:cubicBezTo>
                <a:cubicBezTo>
                  <a:pt x="2086462" y="366035"/>
                  <a:pt x="2090713" y="362378"/>
                  <a:pt x="2095308" y="359315"/>
                </a:cubicBezTo>
                <a:cubicBezTo>
                  <a:pt x="2121645" y="319809"/>
                  <a:pt x="2086576" y="366300"/>
                  <a:pt x="2118283" y="340935"/>
                </a:cubicBezTo>
                <a:cubicBezTo>
                  <a:pt x="2122595" y="337485"/>
                  <a:pt x="2123879" y="331343"/>
                  <a:pt x="2127473" y="327150"/>
                </a:cubicBezTo>
                <a:cubicBezTo>
                  <a:pt x="2133112" y="320572"/>
                  <a:pt x="2139275" y="314409"/>
                  <a:pt x="2145853" y="308771"/>
                </a:cubicBezTo>
                <a:cubicBezTo>
                  <a:pt x="2160572" y="296156"/>
                  <a:pt x="2157115" y="301975"/>
                  <a:pt x="2173423" y="294986"/>
                </a:cubicBezTo>
                <a:cubicBezTo>
                  <a:pt x="2179719" y="292288"/>
                  <a:pt x="2185305" y="287962"/>
                  <a:pt x="2191803" y="285796"/>
                </a:cubicBezTo>
                <a:cubicBezTo>
                  <a:pt x="2199212" y="283326"/>
                  <a:pt x="2207153" y="282895"/>
                  <a:pt x="2214777" y="281201"/>
                </a:cubicBezTo>
                <a:cubicBezTo>
                  <a:pt x="2220942" y="279831"/>
                  <a:pt x="2226862" y="277116"/>
                  <a:pt x="2233157" y="276606"/>
                </a:cubicBezTo>
                <a:cubicBezTo>
                  <a:pt x="2283629" y="272514"/>
                  <a:pt x="2384791" y="267416"/>
                  <a:pt x="2384791" y="267416"/>
                </a:cubicBezTo>
                <a:cubicBezTo>
                  <a:pt x="2390918" y="264353"/>
                  <a:pt x="2396323" y="258393"/>
                  <a:pt x="2403171" y="258226"/>
                </a:cubicBezTo>
                <a:cubicBezTo>
                  <a:pt x="2459846" y="256844"/>
                  <a:pt x="2516493" y="262821"/>
                  <a:pt x="2573185" y="262821"/>
                </a:cubicBezTo>
                <a:cubicBezTo>
                  <a:pt x="2631408" y="262821"/>
                  <a:pt x="2689591" y="259758"/>
                  <a:pt x="2747794" y="258226"/>
                </a:cubicBezTo>
                <a:cubicBezTo>
                  <a:pt x="2795595" y="210425"/>
                  <a:pt x="2730583" y="273635"/>
                  <a:pt x="2775364" y="235251"/>
                </a:cubicBezTo>
                <a:cubicBezTo>
                  <a:pt x="2781943" y="229612"/>
                  <a:pt x="2786693" y="221907"/>
                  <a:pt x="2793744" y="216871"/>
                </a:cubicBezTo>
                <a:cubicBezTo>
                  <a:pt x="2797685" y="214056"/>
                  <a:pt x="2803197" y="214442"/>
                  <a:pt x="2807529" y="212276"/>
                </a:cubicBezTo>
                <a:cubicBezTo>
                  <a:pt x="2812468" y="209806"/>
                  <a:pt x="2816375" y="205556"/>
                  <a:pt x="2821314" y="203086"/>
                </a:cubicBezTo>
                <a:cubicBezTo>
                  <a:pt x="2841310" y="193088"/>
                  <a:pt x="2882775" y="195102"/>
                  <a:pt x="2894834" y="193896"/>
                </a:cubicBezTo>
                <a:cubicBezTo>
                  <a:pt x="2905611" y="192818"/>
                  <a:pt x="2916217" y="190328"/>
                  <a:pt x="2926999" y="189301"/>
                </a:cubicBezTo>
                <a:cubicBezTo>
                  <a:pt x="2948400" y="187263"/>
                  <a:pt x="2969885" y="186238"/>
                  <a:pt x="2991328" y="184706"/>
                </a:cubicBezTo>
                <a:cubicBezTo>
                  <a:pt x="3000518" y="183174"/>
                  <a:pt x="3009820" y="182206"/>
                  <a:pt x="3018898" y="180111"/>
                </a:cubicBezTo>
                <a:cubicBezTo>
                  <a:pt x="3029763" y="177604"/>
                  <a:pt x="3040245" y="173625"/>
                  <a:pt x="3051063" y="170921"/>
                </a:cubicBezTo>
                <a:cubicBezTo>
                  <a:pt x="3058640" y="169027"/>
                  <a:pt x="3066380" y="167858"/>
                  <a:pt x="3074038" y="166326"/>
                </a:cubicBezTo>
                <a:cubicBezTo>
                  <a:pt x="3146094" y="118288"/>
                  <a:pt x="3035011" y="190597"/>
                  <a:pt x="3101608" y="152541"/>
                </a:cubicBezTo>
                <a:cubicBezTo>
                  <a:pt x="3108257" y="148741"/>
                  <a:pt x="3113713" y="143148"/>
                  <a:pt x="3119987" y="138756"/>
                </a:cubicBezTo>
                <a:cubicBezTo>
                  <a:pt x="3129035" y="132422"/>
                  <a:pt x="3138367" y="126503"/>
                  <a:pt x="3147557" y="120377"/>
                </a:cubicBezTo>
                <a:lnTo>
                  <a:pt x="3161342" y="111187"/>
                </a:lnTo>
                <a:cubicBezTo>
                  <a:pt x="3165937" y="108124"/>
                  <a:pt x="3169888" y="103743"/>
                  <a:pt x="3175127" y="101997"/>
                </a:cubicBezTo>
                <a:cubicBezTo>
                  <a:pt x="3179722" y="100465"/>
                  <a:pt x="3184255" y="98733"/>
                  <a:pt x="3188912" y="97402"/>
                </a:cubicBezTo>
                <a:cubicBezTo>
                  <a:pt x="3194984" y="95667"/>
                  <a:pt x="3200992" y="93242"/>
                  <a:pt x="3207292" y="92807"/>
                </a:cubicBezTo>
                <a:cubicBezTo>
                  <a:pt x="3245523" y="90170"/>
                  <a:pt x="3283875" y="89744"/>
                  <a:pt x="3322166" y="88212"/>
                </a:cubicBezTo>
                <a:cubicBezTo>
                  <a:pt x="3325229" y="83617"/>
                  <a:pt x="3330448" y="79874"/>
                  <a:pt x="3331356" y="74427"/>
                </a:cubicBezTo>
                <a:cubicBezTo>
                  <a:pt x="3332152" y="69649"/>
                  <a:pt x="3325229" y="47623"/>
                  <a:pt x="3322166" y="37667"/>
                </a:cubicBezTo>
                <a:close/>
              </a:path>
            </a:pathLst>
          </a:custGeom>
          <a:solidFill>
            <a:srgbClr val="BA6B02"/>
          </a:solidFill>
          <a:ln>
            <a:solidFill>
              <a:srgbClr val="BA6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685800" y="4343400"/>
            <a:ext cx="760814"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76517">
                <a:moveTo>
                  <a:pt x="645459"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45459" y="0"/>
                </a:lnTo>
                <a:close/>
              </a:path>
            </a:pathLst>
          </a:custGeom>
          <a:solidFill>
            <a:srgbClr val="D47A02"/>
          </a:solidFill>
          <a:ln>
            <a:solidFill>
              <a:srgbClr val="D47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07" y="1113311"/>
            <a:ext cx="1828800" cy="1371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1424" y="1462182"/>
            <a:ext cx="1828800" cy="1371600"/>
          </a:xfrm>
          <a:prstGeom prst="rect">
            <a:avLst/>
          </a:prstGeom>
        </p:spPr>
      </p:pic>
      <p:cxnSp>
        <p:nvCxnSpPr>
          <p:cNvPr id="9" name="Straight Arrow Connector 8"/>
          <p:cNvCxnSpPr/>
          <p:nvPr/>
        </p:nvCxnSpPr>
        <p:spPr>
          <a:xfrm flipV="1">
            <a:off x="1066207" y="2683822"/>
            <a:ext cx="0" cy="17357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a:stCxn id="45" idx="0"/>
          </p:cNvCxnSpPr>
          <p:nvPr/>
        </p:nvCxnSpPr>
        <p:spPr>
          <a:xfrm flipV="1">
            <a:off x="1446614" y="2956321"/>
            <a:ext cx="2363386" cy="13870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6" name="Rectangle 25"/>
          <p:cNvSpPr/>
          <p:nvPr/>
        </p:nvSpPr>
        <p:spPr>
          <a:xfrm>
            <a:off x="151807" y="5860607"/>
            <a:ext cx="2046971" cy="707886"/>
          </a:xfrm>
          <a:prstGeom prst="rect">
            <a:avLst/>
          </a:prstGeom>
        </p:spPr>
        <p:txBody>
          <a:bodyPr wrap="none">
            <a:spAutoFit/>
          </a:bodyPr>
          <a:lstStyle/>
          <a:p>
            <a:r>
              <a:rPr lang="en-US" sz="4000" dirty="0" smtClean="0"/>
              <a:t>Discolor</a:t>
            </a:r>
            <a:endParaRPr lang="en-US" sz="4000" dirty="0"/>
          </a:p>
        </p:txBody>
      </p:sp>
      <p:sp>
        <p:nvSpPr>
          <p:cNvPr id="46" name="Rectangle 45"/>
          <p:cNvSpPr/>
          <p:nvPr/>
        </p:nvSpPr>
        <p:spPr>
          <a:xfrm>
            <a:off x="2525029" y="5879070"/>
            <a:ext cx="2087431" cy="707886"/>
          </a:xfrm>
          <a:prstGeom prst="rect">
            <a:avLst/>
          </a:prstGeom>
        </p:spPr>
        <p:txBody>
          <a:bodyPr wrap="none">
            <a:spAutoFit/>
          </a:bodyPr>
          <a:lstStyle/>
          <a:p>
            <a:r>
              <a:rPr lang="en-US" sz="4000" dirty="0" smtClean="0"/>
              <a:t>Smother</a:t>
            </a:r>
            <a:endParaRPr lang="en-US" sz="4000" dirty="0"/>
          </a:p>
        </p:txBody>
      </p:sp>
      <p:sp>
        <p:nvSpPr>
          <p:cNvPr id="47" name="Rectangle 46"/>
          <p:cNvSpPr/>
          <p:nvPr/>
        </p:nvSpPr>
        <p:spPr>
          <a:xfrm>
            <a:off x="5022760" y="5908547"/>
            <a:ext cx="1526380" cy="707886"/>
          </a:xfrm>
          <a:prstGeom prst="rect">
            <a:avLst/>
          </a:prstGeom>
        </p:spPr>
        <p:txBody>
          <a:bodyPr wrap="none">
            <a:spAutoFit/>
          </a:bodyPr>
          <a:lstStyle/>
          <a:p>
            <a:r>
              <a:rPr lang="en-US" sz="4000" dirty="0" smtClean="0"/>
              <a:t>Shade</a:t>
            </a:r>
            <a:endParaRPr lang="en-US" sz="4000" dirty="0"/>
          </a:p>
        </p:txBody>
      </p:sp>
      <p:sp>
        <p:nvSpPr>
          <p:cNvPr id="48" name="Rectangle 47"/>
          <p:cNvSpPr/>
          <p:nvPr/>
        </p:nvSpPr>
        <p:spPr>
          <a:xfrm>
            <a:off x="6992097" y="5908547"/>
            <a:ext cx="1802416" cy="707886"/>
          </a:xfrm>
          <a:prstGeom prst="rect">
            <a:avLst/>
          </a:prstGeom>
        </p:spPr>
        <p:txBody>
          <a:bodyPr wrap="none">
            <a:spAutoFit/>
          </a:bodyPr>
          <a:lstStyle/>
          <a:p>
            <a:r>
              <a:rPr lang="en-US" sz="4000" dirty="0" smtClean="0"/>
              <a:t>Sponge</a:t>
            </a:r>
            <a:endParaRPr lang="en-US" sz="4000" dirty="0"/>
          </a:p>
        </p:txBody>
      </p:sp>
      <p:cxnSp>
        <p:nvCxnSpPr>
          <p:cNvPr id="52" name="Straight Arrow Connector 51"/>
          <p:cNvCxnSpPr>
            <a:stCxn id="45" idx="8"/>
            <a:endCxn id="49" idx="1"/>
          </p:cNvCxnSpPr>
          <p:nvPr/>
        </p:nvCxnSpPr>
        <p:spPr>
          <a:xfrm>
            <a:off x="1319811" y="4640356"/>
            <a:ext cx="3292649" cy="463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5" name="Straight Arrow Connector 54"/>
          <p:cNvCxnSpPr>
            <a:stCxn id="45" idx="10"/>
            <a:endCxn id="37" idx="1"/>
          </p:cNvCxnSpPr>
          <p:nvPr/>
        </p:nvCxnSpPr>
        <p:spPr>
          <a:xfrm flipV="1">
            <a:off x="1432525" y="3988199"/>
            <a:ext cx="5273503" cy="4294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6028" y="3342995"/>
            <a:ext cx="1943384" cy="1290407"/>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2460" y="3960139"/>
            <a:ext cx="1775997" cy="1453088"/>
          </a:xfrm>
          <a:prstGeom prst="rect">
            <a:avLst/>
          </a:prstGeom>
        </p:spPr>
      </p:pic>
    </p:spTree>
    <p:extLst>
      <p:ext uri="{BB962C8B-B14F-4D97-AF65-F5344CB8AC3E}">
        <p14:creationId xmlns:p14="http://schemas.microsoft.com/office/powerpoint/2010/main" val="2642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randombar(horizontal)">
                                      <p:cBhvr>
                                        <p:cTn id="14" dur="500"/>
                                        <p:tgtEl>
                                          <p:spTgt spid="26"/>
                                        </p:tgtEl>
                                      </p:cBhvr>
                                    </p:animEffect>
                                  </p:childTnLst>
                                </p:cTn>
                              </p:par>
                            </p:childTnLst>
                          </p:cTn>
                        </p:par>
                        <p:par>
                          <p:cTn id="15" fill="hold">
                            <p:stCondLst>
                              <p:cond delay="1000"/>
                            </p:stCondLst>
                            <p:childTnLst>
                              <p:par>
                                <p:cTn id="16" presetID="22" presetClass="exit" presetSubtype="4" fill="hold" nodeType="afterEffect">
                                  <p:stCondLst>
                                    <p:cond delay="0"/>
                                  </p:stCondLst>
                                  <p:childTnLst>
                                    <p:animEffect transition="out" filter="wipe(dow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700"/>
                                        <p:tgtEl>
                                          <p:spTgt spid="42"/>
                                        </p:tgtEl>
                                      </p:cBhvr>
                                    </p:animEffect>
                                  </p:childTnLst>
                                </p:cTn>
                              </p:par>
                            </p:childTnLst>
                          </p:cTn>
                        </p:par>
                        <p:par>
                          <p:cTn id="24" fill="hold">
                            <p:stCondLst>
                              <p:cond delay="7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randombar(horizontal)">
                                      <p:cBhvr>
                                        <p:cTn id="30" dur="500"/>
                                        <p:tgtEl>
                                          <p:spTgt spid="46"/>
                                        </p:tgtEl>
                                      </p:cBhvr>
                                    </p:animEffect>
                                  </p:childTnLst>
                                </p:cTn>
                              </p:par>
                            </p:childTnLst>
                          </p:cTn>
                        </p:par>
                        <p:par>
                          <p:cTn id="31" fill="hold">
                            <p:stCondLst>
                              <p:cond delay="1200"/>
                            </p:stCondLst>
                            <p:childTnLst>
                              <p:par>
                                <p:cTn id="32" presetID="22" presetClass="exit" presetSubtype="8" fill="hold" nodeType="afterEffect">
                                  <p:stCondLst>
                                    <p:cond delay="0"/>
                                  </p:stCondLst>
                                  <p:childTnLst>
                                    <p:animEffect transition="out" filter="wipe(left)">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left)">
                                      <p:cBhvr>
                                        <p:cTn id="39" dur="700"/>
                                        <p:tgtEl>
                                          <p:spTgt spid="55"/>
                                        </p:tgtEl>
                                      </p:cBhvr>
                                    </p:animEffect>
                                  </p:childTnLst>
                                </p:cTn>
                              </p:par>
                            </p:childTnLst>
                          </p:cTn>
                        </p:par>
                        <p:par>
                          <p:cTn id="40" fill="hold">
                            <p:stCondLst>
                              <p:cond delay="70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randombar(horizontal)">
                                      <p:cBhvr>
                                        <p:cTn id="46" dur="500"/>
                                        <p:tgtEl>
                                          <p:spTgt spid="47"/>
                                        </p:tgtEl>
                                      </p:cBhvr>
                                    </p:animEffect>
                                  </p:childTnLst>
                                </p:cTn>
                              </p:par>
                            </p:childTnLst>
                          </p:cTn>
                        </p:par>
                        <p:par>
                          <p:cTn id="47" fill="hold">
                            <p:stCondLst>
                              <p:cond delay="1200"/>
                            </p:stCondLst>
                            <p:childTnLst>
                              <p:par>
                                <p:cTn id="48" presetID="22" presetClass="exit" presetSubtype="8" fill="hold" nodeType="afterEffect">
                                  <p:stCondLst>
                                    <p:cond delay="0"/>
                                  </p:stCondLst>
                                  <p:childTnLst>
                                    <p:animEffect transition="out" filter="wipe(left)">
                                      <p:cBhvr>
                                        <p:cTn id="49" dur="500"/>
                                        <p:tgtEl>
                                          <p:spTgt spid="55"/>
                                        </p:tgtEl>
                                      </p:cBhvr>
                                    </p:animEffect>
                                    <p:set>
                                      <p:cBhvr>
                                        <p:cTn id="50" dur="1" fill="hold">
                                          <p:stCondLst>
                                            <p:cond delay="499"/>
                                          </p:stCondLst>
                                        </p:cTn>
                                        <p:tgtEl>
                                          <p:spTgt spid="5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700"/>
                                        <p:tgtEl>
                                          <p:spTgt spid="52"/>
                                        </p:tgtEl>
                                      </p:cBhvr>
                                    </p:animEffect>
                                  </p:childTnLst>
                                </p:cTn>
                              </p:par>
                            </p:childTnLst>
                          </p:cTn>
                        </p:par>
                        <p:par>
                          <p:cTn id="56" fill="hold">
                            <p:stCondLst>
                              <p:cond delay="700"/>
                            </p:stCondLst>
                            <p:childTnLst>
                              <p:par>
                                <p:cTn id="57" presetID="22" presetClass="entr" presetSubtype="8"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randombar(horizontal)">
                                      <p:cBhvr>
                                        <p:cTn id="62" dur="500"/>
                                        <p:tgtEl>
                                          <p:spTgt spid="48"/>
                                        </p:tgtEl>
                                      </p:cBhvr>
                                    </p:animEffect>
                                  </p:childTnLst>
                                </p:cTn>
                              </p:par>
                            </p:childTnLst>
                          </p:cTn>
                        </p:par>
                        <p:par>
                          <p:cTn id="63" fill="hold">
                            <p:stCondLst>
                              <p:cond delay="1200"/>
                            </p:stCondLst>
                            <p:childTnLst>
                              <p:par>
                                <p:cTn id="64" presetID="22" presetClass="exit" presetSubtype="8" fill="hold" nodeType="afterEffect">
                                  <p:stCondLst>
                                    <p:cond delay="0"/>
                                  </p:stCondLst>
                                  <p:childTnLst>
                                    <p:animEffect transition="out" filter="wipe(left)">
                                      <p:cBhvr>
                                        <p:cTn id="65" dur="500"/>
                                        <p:tgtEl>
                                          <p:spTgt spid="52"/>
                                        </p:tgtEl>
                                      </p:cBhvr>
                                    </p:animEffect>
                                    <p:set>
                                      <p:cBhvr>
                                        <p:cTn id="66"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9689"/>
            <a:ext cx="7851648" cy="884711"/>
          </a:xfrm>
        </p:spPr>
        <p:txBody>
          <a:bodyPr/>
          <a:lstStyle/>
          <a:p>
            <a:pPr algn="l"/>
            <a:r>
              <a:rPr lang="en-US" dirty="0" smtClean="0"/>
              <a:t>Nutrients</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2291"/>
          <a:stretch/>
        </p:blipFill>
        <p:spPr>
          <a:xfrm>
            <a:off x="0" y="900566"/>
            <a:ext cx="9144000" cy="4724400"/>
          </a:xfrm>
          <a:prstGeom prst="rect">
            <a:avLst/>
          </a:prstGeom>
        </p:spPr>
      </p:pic>
      <p:sp>
        <p:nvSpPr>
          <p:cNvPr id="13" name="Rectangle 12"/>
          <p:cNvSpPr/>
          <p:nvPr/>
        </p:nvSpPr>
        <p:spPr>
          <a:xfrm>
            <a:off x="6934200" y="2057400"/>
            <a:ext cx="228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0380" y="3020335"/>
            <a:ext cx="777240" cy="4848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4580" y="3216659"/>
            <a:ext cx="685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05400" y="3505200"/>
            <a:ext cx="1219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3352800"/>
            <a:ext cx="457200" cy="2448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48200" y="3695700"/>
            <a:ext cx="533400" cy="419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p:cNvSpPr/>
          <p:nvPr/>
        </p:nvSpPr>
        <p:spPr>
          <a:xfrm flipH="1">
            <a:off x="4114800" y="3838856"/>
            <a:ext cx="634256" cy="306353"/>
          </a:xfrm>
          <a:custGeom>
            <a:avLst/>
            <a:gdLst>
              <a:gd name="connsiteX0" fmla="*/ 0 w 640080"/>
              <a:gd name="connsiteY0" fmla="*/ 0 h 274320"/>
              <a:gd name="connsiteX1" fmla="*/ 640080 w 640080"/>
              <a:gd name="connsiteY1" fmla="*/ 0 h 274320"/>
              <a:gd name="connsiteX2" fmla="*/ 640080 w 640080"/>
              <a:gd name="connsiteY2" fmla="*/ 274320 h 274320"/>
              <a:gd name="connsiteX3" fmla="*/ 0 w 640080"/>
              <a:gd name="connsiteY3" fmla="*/ 274320 h 274320"/>
              <a:gd name="connsiteX4" fmla="*/ 0 w 640080"/>
              <a:gd name="connsiteY4" fmla="*/ 0 h 274320"/>
              <a:gd name="connsiteX0" fmla="*/ 0 w 640080"/>
              <a:gd name="connsiteY0" fmla="*/ 0 h 274320"/>
              <a:gd name="connsiteX1" fmla="*/ 634256 w 640080"/>
              <a:gd name="connsiteY1" fmla="*/ 5825 h 274320"/>
              <a:gd name="connsiteX2" fmla="*/ 640080 w 640080"/>
              <a:gd name="connsiteY2" fmla="*/ 274320 h 274320"/>
              <a:gd name="connsiteX3" fmla="*/ 0 w 640080"/>
              <a:gd name="connsiteY3" fmla="*/ 274320 h 274320"/>
              <a:gd name="connsiteX4" fmla="*/ 0 w 640080"/>
              <a:gd name="connsiteY4" fmla="*/ 0 h 274320"/>
              <a:gd name="connsiteX0" fmla="*/ 0 w 634256"/>
              <a:gd name="connsiteY0" fmla="*/ 0 h 306353"/>
              <a:gd name="connsiteX1" fmla="*/ 634256 w 634256"/>
              <a:gd name="connsiteY1" fmla="*/ 5825 h 306353"/>
              <a:gd name="connsiteX2" fmla="*/ 628432 w 634256"/>
              <a:gd name="connsiteY2" fmla="*/ 306353 h 306353"/>
              <a:gd name="connsiteX3" fmla="*/ 0 w 634256"/>
              <a:gd name="connsiteY3" fmla="*/ 274320 h 306353"/>
              <a:gd name="connsiteX4" fmla="*/ 0 w 634256"/>
              <a:gd name="connsiteY4" fmla="*/ 0 h 30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56" h="306353">
                <a:moveTo>
                  <a:pt x="0" y="0"/>
                </a:moveTo>
                <a:lnTo>
                  <a:pt x="634256" y="5825"/>
                </a:lnTo>
                <a:lnTo>
                  <a:pt x="628432" y="306353"/>
                </a:lnTo>
                <a:lnTo>
                  <a:pt x="0" y="27432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p:nvSpPr>
        <p:spPr>
          <a:xfrm>
            <a:off x="7239000" y="2888642"/>
            <a:ext cx="190500" cy="374124"/>
          </a:xfrm>
          <a:custGeom>
            <a:avLst/>
            <a:gdLst>
              <a:gd name="connsiteX0" fmla="*/ 0 w 190500"/>
              <a:gd name="connsiteY0" fmla="*/ 0 h 310624"/>
              <a:gd name="connsiteX1" fmla="*/ 190500 w 190500"/>
              <a:gd name="connsiteY1" fmla="*/ 0 h 310624"/>
              <a:gd name="connsiteX2" fmla="*/ 190500 w 190500"/>
              <a:gd name="connsiteY2" fmla="*/ 310624 h 310624"/>
              <a:gd name="connsiteX3" fmla="*/ 0 w 190500"/>
              <a:gd name="connsiteY3" fmla="*/ 310624 h 310624"/>
              <a:gd name="connsiteX4" fmla="*/ 0 w 190500"/>
              <a:gd name="connsiteY4" fmla="*/ 0 h 310624"/>
              <a:gd name="connsiteX0" fmla="*/ 50800 w 190500"/>
              <a:gd name="connsiteY0" fmla="*/ 0 h 340257"/>
              <a:gd name="connsiteX1" fmla="*/ 190500 w 190500"/>
              <a:gd name="connsiteY1" fmla="*/ 29633 h 340257"/>
              <a:gd name="connsiteX2" fmla="*/ 190500 w 190500"/>
              <a:gd name="connsiteY2" fmla="*/ 340257 h 340257"/>
              <a:gd name="connsiteX3" fmla="*/ 0 w 190500"/>
              <a:gd name="connsiteY3" fmla="*/ 340257 h 340257"/>
              <a:gd name="connsiteX4" fmla="*/ 50800 w 190500"/>
              <a:gd name="connsiteY4" fmla="*/ 0 h 340257"/>
              <a:gd name="connsiteX0" fmla="*/ 50800 w 190500"/>
              <a:gd name="connsiteY0" fmla="*/ 33867 h 374124"/>
              <a:gd name="connsiteX1" fmla="*/ 135466 w 190500"/>
              <a:gd name="connsiteY1" fmla="*/ 0 h 374124"/>
              <a:gd name="connsiteX2" fmla="*/ 190500 w 190500"/>
              <a:gd name="connsiteY2" fmla="*/ 374124 h 374124"/>
              <a:gd name="connsiteX3" fmla="*/ 0 w 190500"/>
              <a:gd name="connsiteY3" fmla="*/ 374124 h 374124"/>
              <a:gd name="connsiteX4" fmla="*/ 50800 w 190500"/>
              <a:gd name="connsiteY4" fmla="*/ 33867 h 374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374124">
                <a:moveTo>
                  <a:pt x="50800" y="33867"/>
                </a:moveTo>
                <a:lnTo>
                  <a:pt x="135466" y="0"/>
                </a:lnTo>
                <a:lnTo>
                  <a:pt x="190500" y="374124"/>
                </a:lnTo>
                <a:lnTo>
                  <a:pt x="0" y="374124"/>
                </a:lnTo>
                <a:lnTo>
                  <a:pt x="50800" y="3386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18038" y="1984596"/>
            <a:ext cx="24765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374697" y="2900827"/>
            <a:ext cx="247650" cy="131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664408" y="4343400"/>
            <a:ext cx="746725"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506" h="376517">
                <a:moveTo>
                  <a:pt x="620164"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20164"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4120241" y="2819400"/>
            <a:ext cx="3331419" cy="984232"/>
          </a:xfrm>
          <a:custGeom>
            <a:avLst/>
            <a:gdLst>
              <a:gd name="connsiteX0" fmla="*/ 3322166 w 3331419"/>
              <a:gd name="connsiteY0" fmla="*/ 37667 h 984232"/>
              <a:gd name="connsiteX1" fmla="*/ 3312976 w 3331419"/>
              <a:gd name="connsiteY1" fmla="*/ 14692 h 984232"/>
              <a:gd name="connsiteX2" fmla="*/ 3317571 w 3331419"/>
              <a:gd name="connsiteY2" fmla="*/ 907 h 984232"/>
              <a:gd name="connsiteX3" fmla="*/ 3234862 w 3331419"/>
              <a:gd name="connsiteY3" fmla="*/ 5502 h 984232"/>
              <a:gd name="connsiteX4" fmla="*/ 3221077 w 3331419"/>
              <a:gd name="connsiteY4" fmla="*/ 14692 h 984232"/>
              <a:gd name="connsiteX5" fmla="*/ 3161342 w 3331419"/>
              <a:gd name="connsiteY5" fmla="*/ 28477 h 984232"/>
              <a:gd name="connsiteX6" fmla="*/ 3129177 w 3331419"/>
              <a:gd name="connsiteY6" fmla="*/ 42262 h 984232"/>
              <a:gd name="connsiteX7" fmla="*/ 3106203 w 3331419"/>
              <a:gd name="connsiteY7" fmla="*/ 46857 h 984232"/>
              <a:gd name="connsiteX8" fmla="*/ 3092418 w 3331419"/>
              <a:gd name="connsiteY8" fmla="*/ 56047 h 984232"/>
              <a:gd name="connsiteX9" fmla="*/ 3051063 w 3331419"/>
              <a:gd name="connsiteY9" fmla="*/ 65237 h 984232"/>
              <a:gd name="connsiteX10" fmla="*/ 3018898 w 3331419"/>
              <a:gd name="connsiteY10" fmla="*/ 69832 h 984232"/>
              <a:gd name="connsiteX11" fmla="*/ 2991328 w 3331419"/>
              <a:gd name="connsiteY11" fmla="*/ 65237 h 984232"/>
              <a:gd name="connsiteX12" fmla="*/ 2982138 w 3331419"/>
              <a:gd name="connsiteY12" fmla="*/ 79022 h 984232"/>
              <a:gd name="connsiteX13" fmla="*/ 2968353 w 3331419"/>
              <a:gd name="connsiteY13" fmla="*/ 88212 h 984232"/>
              <a:gd name="connsiteX14" fmla="*/ 2949973 w 3331419"/>
              <a:gd name="connsiteY14" fmla="*/ 101997 h 984232"/>
              <a:gd name="connsiteX15" fmla="*/ 2922404 w 3331419"/>
              <a:gd name="connsiteY15" fmla="*/ 97402 h 984232"/>
              <a:gd name="connsiteX16" fmla="*/ 2904024 w 3331419"/>
              <a:gd name="connsiteY16" fmla="*/ 88212 h 984232"/>
              <a:gd name="connsiteX17" fmla="*/ 2885644 w 3331419"/>
              <a:gd name="connsiteY17" fmla="*/ 83617 h 984232"/>
              <a:gd name="connsiteX18" fmla="*/ 2848884 w 3331419"/>
              <a:gd name="connsiteY18" fmla="*/ 92807 h 984232"/>
              <a:gd name="connsiteX19" fmla="*/ 2821314 w 3331419"/>
              <a:gd name="connsiteY19" fmla="*/ 106592 h 984232"/>
              <a:gd name="connsiteX20" fmla="*/ 2747794 w 3331419"/>
              <a:gd name="connsiteY20" fmla="*/ 111187 h 984232"/>
              <a:gd name="connsiteX21" fmla="*/ 2734010 w 3331419"/>
              <a:gd name="connsiteY21" fmla="*/ 124972 h 984232"/>
              <a:gd name="connsiteX22" fmla="*/ 2706440 w 3331419"/>
              <a:gd name="connsiteY22" fmla="*/ 143351 h 984232"/>
              <a:gd name="connsiteX23" fmla="*/ 2701845 w 3331419"/>
              <a:gd name="connsiteY23" fmla="*/ 161731 h 984232"/>
              <a:gd name="connsiteX24" fmla="*/ 2688060 w 3331419"/>
              <a:gd name="connsiteY24" fmla="*/ 166326 h 984232"/>
              <a:gd name="connsiteX25" fmla="*/ 2674275 w 3331419"/>
              <a:gd name="connsiteY25" fmla="*/ 175516 h 984232"/>
              <a:gd name="connsiteX26" fmla="*/ 2614540 w 3331419"/>
              <a:gd name="connsiteY26" fmla="*/ 170921 h 984232"/>
              <a:gd name="connsiteX27" fmla="*/ 2577780 w 3331419"/>
              <a:gd name="connsiteY27" fmla="*/ 166326 h 984232"/>
              <a:gd name="connsiteX28" fmla="*/ 2490476 w 3331419"/>
              <a:gd name="connsiteY28" fmla="*/ 166326 h 984232"/>
              <a:gd name="connsiteX29" fmla="*/ 2462906 w 3331419"/>
              <a:gd name="connsiteY29" fmla="*/ 193896 h 984232"/>
              <a:gd name="connsiteX30" fmla="*/ 2444526 w 3331419"/>
              <a:gd name="connsiteY30" fmla="*/ 198491 h 984232"/>
              <a:gd name="connsiteX31" fmla="*/ 2416956 w 3331419"/>
              <a:gd name="connsiteY31" fmla="*/ 193896 h 984232"/>
              <a:gd name="connsiteX32" fmla="*/ 2403171 w 3331419"/>
              <a:gd name="connsiteY32" fmla="*/ 189301 h 984232"/>
              <a:gd name="connsiteX33" fmla="*/ 2375602 w 3331419"/>
              <a:gd name="connsiteY33" fmla="*/ 184706 h 984232"/>
              <a:gd name="connsiteX34" fmla="*/ 2315867 w 3331419"/>
              <a:gd name="connsiteY34" fmla="*/ 193896 h 984232"/>
              <a:gd name="connsiteX35" fmla="*/ 2288297 w 3331419"/>
              <a:gd name="connsiteY35" fmla="*/ 207681 h 984232"/>
              <a:gd name="connsiteX36" fmla="*/ 2269917 w 3331419"/>
              <a:gd name="connsiteY36" fmla="*/ 212276 h 984232"/>
              <a:gd name="connsiteX37" fmla="*/ 2242347 w 3331419"/>
              <a:gd name="connsiteY37" fmla="*/ 235251 h 984232"/>
              <a:gd name="connsiteX38" fmla="*/ 2223967 w 3331419"/>
              <a:gd name="connsiteY38" fmla="*/ 239846 h 984232"/>
              <a:gd name="connsiteX39" fmla="*/ 2191803 w 3331419"/>
              <a:gd name="connsiteY39" fmla="*/ 235251 h 984232"/>
              <a:gd name="connsiteX40" fmla="*/ 2178018 w 3331419"/>
              <a:gd name="connsiteY40" fmla="*/ 226061 h 984232"/>
              <a:gd name="connsiteX41" fmla="*/ 2173423 w 3331419"/>
              <a:gd name="connsiteY41" fmla="*/ 239846 h 984232"/>
              <a:gd name="connsiteX42" fmla="*/ 2159638 w 3331419"/>
              <a:gd name="connsiteY42" fmla="*/ 253631 h 984232"/>
              <a:gd name="connsiteX43" fmla="*/ 2145853 w 3331419"/>
              <a:gd name="connsiteY43" fmla="*/ 258226 h 984232"/>
              <a:gd name="connsiteX44" fmla="*/ 2118283 w 3331419"/>
              <a:gd name="connsiteY44" fmla="*/ 272011 h 984232"/>
              <a:gd name="connsiteX45" fmla="*/ 2076928 w 3331419"/>
              <a:gd name="connsiteY45" fmla="*/ 294986 h 984232"/>
              <a:gd name="connsiteX46" fmla="*/ 2063143 w 3331419"/>
              <a:gd name="connsiteY46" fmla="*/ 299581 h 984232"/>
              <a:gd name="connsiteX47" fmla="*/ 2049358 w 3331419"/>
              <a:gd name="connsiteY47" fmla="*/ 304176 h 984232"/>
              <a:gd name="connsiteX48" fmla="*/ 2017193 w 3331419"/>
              <a:gd name="connsiteY48" fmla="*/ 327150 h 984232"/>
              <a:gd name="connsiteX49" fmla="*/ 1998814 w 3331419"/>
              <a:gd name="connsiteY49" fmla="*/ 331745 h 984232"/>
              <a:gd name="connsiteX50" fmla="*/ 1980434 w 3331419"/>
              <a:gd name="connsiteY50" fmla="*/ 340935 h 984232"/>
              <a:gd name="connsiteX51" fmla="*/ 1966649 w 3331419"/>
              <a:gd name="connsiteY51" fmla="*/ 345530 h 984232"/>
              <a:gd name="connsiteX52" fmla="*/ 1939079 w 3331419"/>
              <a:gd name="connsiteY52" fmla="*/ 359315 h 984232"/>
              <a:gd name="connsiteX53" fmla="*/ 1906914 w 3331419"/>
              <a:gd name="connsiteY53" fmla="*/ 377695 h 984232"/>
              <a:gd name="connsiteX54" fmla="*/ 1879344 w 3331419"/>
              <a:gd name="connsiteY54" fmla="*/ 400670 h 984232"/>
              <a:gd name="connsiteX55" fmla="*/ 1851774 w 3331419"/>
              <a:gd name="connsiteY55" fmla="*/ 409860 h 984232"/>
              <a:gd name="connsiteX56" fmla="*/ 1833394 w 3331419"/>
              <a:gd name="connsiteY56" fmla="*/ 405265 h 984232"/>
              <a:gd name="connsiteX57" fmla="*/ 1819610 w 3331419"/>
              <a:gd name="connsiteY57" fmla="*/ 396075 h 984232"/>
              <a:gd name="connsiteX58" fmla="*/ 1787445 w 3331419"/>
              <a:gd name="connsiteY58" fmla="*/ 382290 h 984232"/>
              <a:gd name="connsiteX59" fmla="*/ 1773660 w 3331419"/>
              <a:gd name="connsiteY59" fmla="*/ 391480 h 984232"/>
              <a:gd name="connsiteX60" fmla="*/ 1759875 w 3331419"/>
              <a:gd name="connsiteY60" fmla="*/ 396075 h 984232"/>
              <a:gd name="connsiteX61" fmla="*/ 1732305 w 3331419"/>
              <a:gd name="connsiteY61" fmla="*/ 414455 h 984232"/>
              <a:gd name="connsiteX62" fmla="*/ 1718520 w 3331419"/>
              <a:gd name="connsiteY62" fmla="*/ 423645 h 984232"/>
              <a:gd name="connsiteX63" fmla="*/ 1704735 w 3331419"/>
              <a:gd name="connsiteY63" fmla="*/ 396075 h 984232"/>
              <a:gd name="connsiteX64" fmla="*/ 1700140 w 3331419"/>
              <a:gd name="connsiteY64" fmla="*/ 382290 h 984232"/>
              <a:gd name="connsiteX65" fmla="*/ 1686355 w 3331419"/>
              <a:gd name="connsiteY65" fmla="*/ 377695 h 984232"/>
              <a:gd name="connsiteX66" fmla="*/ 1672570 w 3331419"/>
              <a:gd name="connsiteY66" fmla="*/ 382290 h 984232"/>
              <a:gd name="connsiteX67" fmla="*/ 1663380 w 3331419"/>
              <a:gd name="connsiteY67" fmla="*/ 396075 h 984232"/>
              <a:gd name="connsiteX68" fmla="*/ 1645001 w 3331419"/>
              <a:gd name="connsiteY68" fmla="*/ 432835 h 984232"/>
              <a:gd name="connsiteX69" fmla="*/ 1635811 w 3331419"/>
              <a:gd name="connsiteY69" fmla="*/ 446620 h 984232"/>
              <a:gd name="connsiteX70" fmla="*/ 1608241 w 3331419"/>
              <a:gd name="connsiteY70" fmla="*/ 465000 h 984232"/>
              <a:gd name="connsiteX71" fmla="*/ 1594456 w 3331419"/>
              <a:gd name="connsiteY71" fmla="*/ 474190 h 984232"/>
              <a:gd name="connsiteX72" fmla="*/ 1534721 w 3331419"/>
              <a:gd name="connsiteY72" fmla="*/ 460405 h 984232"/>
              <a:gd name="connsiteX73" fmla="*/ 1520936 w 3331419"/>
              <a:gd name="connsiteY73" fmla="*/ 455810 h 984232"/>
              <a:gd name="connsiteX74" fmla="*/ 1507151 w 3331419"/>
              <a:gd name="connsiteY74" fmla="*/ 451215 h 984232"/>
              <a:gd name="connsiteX75" fmla="*/ 1493366 w 3331419"/>
              <a:gd name="connsiteY75" fmla="*/ 460405 h 984232"/>
              <a:gd name="connsiteX76" fmla="*/ 1479581 w 3331419"/>
              <a:gd name="connsiteY76" fmla="*/ 487975 h 984232"/>
              <a:gd name="connsiteX77" fmla="*/ 1378492 w 3331419"/>
              <a:gd name="connsiteY77" fmla="*/ 501759 h 984232"/>
              <a:gd name="connsiteX78" fmla="*/ 1346327 w 3331419"/>
              <a:gd name="connsiteY78" fmla="*/ 520139 h 984232"/>
              <a:gd name="connsiteX79" fmla="*/ 1323352 w 3331419"/>
              <a:gd name="connsiteY79" fmla="*/ 552304 h 984232"/>
              <a:gd name="connsiteX80" fmla="*/ 1309567 w 3331419"/>
              <a:gd name="connsiteY80" fmla="*/ 556899 h 984232"/>
              <a:gd name="connsiteX81" fmla="*/ 1295782 w 3331419"/>
              <a:gd name="connsiteY81" fmla="*/ 566089 h 984232"/>
              <a:gd name="connsiteX82" fmla="*/ 1203883 w 3331419"/>
              <a:gd name="connsiteY82" fmla="*/ 570684 h 984232"/>
              <a:gd name="connsiteX83" fmla="*/ 1176313 w 3331419"/>
              <a:gd name="connsiteY83" fmla="*/ 584469 h 984232"/>
              <a:gd name="connsiteX84" fmla="*/ 1162528 w 3331419"/>
              <a:gd name="connsiteY84" fmla="*/ 589064 h 984232"/>
              <a:gd name="connsiteX85" fmla="*/ 1148743 w 3331419"/>
              <a:gd name="connsiteY85" fmla="*/ 598254 h 984232"/>
              <a:gd name="connsiteX86" fmla="*/ 1084414 w 3331419"/>
              <a:gd name="connsiteY86" fmla="*/ 602849 h 984232"/>
              <a:gd name="connsiteX87" fmla="*/ 1020084 w 3331419"/>
              <a:gd name="connsiteY87" fmla="*/ 598254 h 984232"/>
              <a:gd name="connsiteX88" fmla="*/ 905210 w 3331419"/>
              <a:gd name="connsiteY88" fmla="*/ 607444 h 984232"/>
              <a:gd name="connsiteX89" fmla="*/ 863855 w 3331419"/>
              <a:gd name="connsiteY89" fmla="*/ 630419 h 984232"/>
              <a:gd name="connsiteX90" fmla="*/ 854665 w 3331419"/>
              <a:gd name="connsiteY90" fmla="*/ 644204 h 984232"/>
              <a:gd name="connsiteX91" fmla="*/ 827095 w 3331419"/>
              <a:gd name="connsiteY91" fmla="*/ 662584 h 984232"/>
              <a:gd name="connsiteX92" fmla="*/ 813310 w 3331419"/>
              <a:gd name="connsiteY92" fmla="*/ 671774 h 984232"/>
              <a:gd name="connsiteX93" fmla="*/ 799525 w 3331419"/>
              <a:gd name="connsiteY93" fmla="*/ 680963 h 984232"/>
              <a:gd name="connsiteX94" fmla="*/ 771955 w 3331419"/>
              <a:gd name="connsiteY94" fmla="*/ 694748 h 984232"/>
              <a:gd name="connsiteX95" fmla="*/ 735195 w 3331419"/>
              <a:gd name="connsiteY95" fmla="*/ 736103 h 984232"/>
              <a:gd name="connsiteX96" fmla="*/ 721411 w 3331419"/>
              <a:gd name="connsiteY96" fmla="*/ 740698 h 984232"/>
              <a:gd name="connsiteX97" fmla="*/ 689246 w 3331419"/>
              <a:gd name="connsiteY97" fmla="*/ 754483 h 984232"/>
              <a:gd name="connsiteX98" fmla="*/ 647891 w 3331419"/>
              <a:gd name="connsiteY98" fmla="*/ 777458 h 984232"/>
              <a:gd name="connsiteX99" fmla="*/ 638701 w 3331419"/>
              <a:gd name="connsiteY99" fmla="*/ 791243 h 984232"/>
              <a:gd name="connsiteX100" fmla="*/ 555991 w 3331419"/>
              <a:gd name="connsiteY100" fmla="*/ 791243 h 984232"/>
              <a:gd name="connsiteX101" fmla="*/ 555991 w 3331419"/>
              <a:gd name="connsiteY101" fmla="*/ 795838 h 984232"/>
              <a:gd name="connsiteX102" fmla="*/ 569776 w 3331419"/>
              <a:gd name="connsiteY102" fmla="*/ 800433 h 984232"/>
              <a:gd name="connsiteX103" fmla="*/ 588156 w 3331419"/>
              <a:gd name="connsiteY103" fmla="*/ 795838 h 984232"/>
              <a:gd name="connsiteX104" fmla="*/ 611131 w 3331419"/>
              <a:gd name="connsiteY104" fmla="*/ 777458 h 984232"/>
              <a:gd name="connsiteX105" fmla="*/ 624916 w 3331419"/>
              <a:gd name="connsiteY105" fmla="*/ 782053 h 984232"/>
              <a:gd name="connsiteX106" fmla="*/ 560586 w 3331419"/>
              <a:gd name="connsiteY106" fmla="*/ 772863 h 984232"/>
              <a:gd name="connsiteX107" fmla="*/ 533017 w 3331419"/>
              <a:gd name="connsiteY107" fmla="*/ 782053 h 984232"/>
              <a:gd name="connsiteX108" fmla="*/ 500852 w 3331419"/>
              <a:gd name="connsiteY108" fmla="*/ 809623 h 984232"/>
              <a:gd name="connsiteX109" fmla="*/ 491662 w 3331419"/>
              <a:gd name="connsiteY109" fmla="*/ 823408 h 984232"/>
              <a:gd name="connsiteX110" fmla="*/ 500852 w 3331419"/>
              <a:gd name="connsiteY110" fmla="*/ 786648 h 984232"/>
              <a:gd name="connsiteX111" fmla="*/ 514637 w 3331419"/>
              <a:gd name="connsiteY111" fmla="*/ 791243 h 984232"/>
              <a:gd name="connsiteX112" fmla="*/ 496257 w 3331419"/>
              <a:gd name="connsiteY112" fmla="*/ 795838 h 984232"/>
              <a:gd name="connsiteX113" fmla="*/ 482472 w 3331419"/>
              <a:gd name="connsiteY113" fmla="*/ 800433 h 984232"/>
              <a:gd name="connsiteX114" fmla="*/ 436522 w 3331419"/>
              <a:gd name="connsiteY114" fmla="*/ 809623 h 984232"/>
              <a:gd name="connsiteX115" fmla="*/ 418142 w 3331419"/>
              <a:gd name="connsiteY115" fmla="*/ 818813 h 984232"/>
              <a:gd name="connsiteX116" fmla="*/ 408952 w 3331419"/>
              <a:gd name="connsiteY116" fmla="*/ 832598 h 984232"/>
              <a:gd name="connsiteX117" fmla="*/ 390572 w 3331419"/>
              <a:gd name="connsiteY117" fmla="*/ 837193 h 984232"/>
              <a:gd name="connsiteX118" fmla="*/ 340028 w 3331419"/>
              <a:gd name="connsiteY118" fmla="*/ 846383 h 984232"/>
              <a:gd name="connsiteX119" fmla="*/ 326243 w 3331419"/>
              <a:gd name="connsiteY119" fmla="*/ 850978 h 984232"/>
              <a:gd name="connsiteX120" fmla="*/ 298673 w 3331419"/>
              <a:gd name="connsiteY120" fmla="*/ 869357 h 984232"/>
              <a:gd name="connsiteX121" fmla="*/ 271103 w 3331419"/>
              <a:gd name="connsiteY121" fmla="*/ 878547 h 984232"/>
              <a:gd name="connsiteX122" fmla="*/ 294078 w 3331419"/>
              <a:gd name="connsiteY122" fmla="*/ 883142 h 984232"/>
              <a:gd name="connsiteX123" fmla="*/ 340028 w 3331419"/>
              <a:gd name="connsiteY123" fmla="*/ 873952 h 984232"/>
              <a:gd name="connsiteX124" fmla="*/ 349218 w 3331419"/>
              <a:gd name="connsiteY124" fmla="*/ 860167 h 984232"/>
              <a:gd name="connsiteX125" fmla="*/ 349218 w 3331419"/>
              <a:gd name="connsiteY125" fmla="*/ 850978 h 984232"/>
              <a:gd name="connsiteX126" fmla="*/ 317053 w 3331419"/>
              <a:gd name="connsiteY126" fmla="*/ 860167 h 984232"/>
              <a:gd name="connsiteX127" fmla="*/ 303268 w 3331419"/>
              <a:gd name="connsiteY127" fmla="*/ 869357 h 984232"/>
              <a:gd name="connsiteX128" fmla="*/ 284888 w 3331419"/>
              <a:gd name="connsiteY128" fmla="*/ 873952 h 984232"/>
              <a:gd name="connsiteX129" fmla="*/ 238938 w 3331419"/>
              <a:gd name="connsiteY129" fmla="*/ 887737 h 984232"/>
              <a:gd name="connsiteX130" fmla="*/ 234343 w 3331419"/>
              <a:gd name="connsiteY130" fmla="*/ 901522 h 984232"/>
              <a:gd name="connsiteX131" fmla="*/ 220558 w 3331419"/>
              <a:gd name="connsiteY131" fmla="*/ 906117 h 984232"/>
              <a:gd name="connsiteX132" fmla="*/ 101089 w 3331419"/>
              <a:gd name="connsiteY132" fmla="*/ 901522 h 984232"/>
              <a:gd name="connsiteX133" fmla="*/ 64329 w 3331419"/>
              <a:gd name="connsiteY133" fmla="*/ 901522 h 984232"/>
              <a:gd name="connsiteX134" fmla="*/ 59734 w 3331419"/>
              <a:gd name="connsiteY134" fmla="*/ 915307 h 984232"/>
              <a:gd name="connsiteX135" fmla="*/ 45949 w 3331419"/>
              <a:gd name="connsiteY135" fmla="*/ 919902 h 984232"/>
              <a:gd name="connsiteX136" fmla="*/ 18379 w 3331419"/>
              <a:gd name="connsiteY136" fmla="*/ 938282 h 984232"/>
              <a:gd name="connsiteX137" fmla="*/ 0 w 3331419"/>
              <a:gd name="connsiteY137" fmla="*/ 947472 h 984232"/>
              <a:gd name="connsiteX138" fmla="*/ 9189 w 3331419"/>
              <a:gd name="connsiteY138" fmla="*/ 979637 h 984232"/>
              <a:gd name="connsiteX139" fmla="*/ 22974 w 3331419"/>
              <a:gd name="connsiteY139" fmla="*/ 984232 h 984232"/>
              <a:gd name="connsiteX140" fmla="*/ 68924 w 3331419"/>
              <a:gd name="connsiteY140" fmla="*/ 975042 h 984232"/>
              <a:gd name="connsiteX141" fmla="*/ 165419 w 3331419"/>
              <a:gd name="connsiteY141" fmla="*/ 979637 h 984232"/>
              <a:gd name="connsiteX142" fmla="*/ 252723 w 3331419"/>
              <a:gd name="connsiteY142" fmla="*/ 975042 h 984232"/>
              <a:gd name="connsiteX143" fmla="*/ 280293 w 3331419"/>
              <a:gd name="connsiteY143" fmla="*/ 970447 h 984232"/>
              <a:gd name="connsiteX144" fmla="*/ 326243 w 3331419"/>
              <a:gd name="connsiteY144" fmla="*/ 965852 h 984232"/>
              <a:gd name="connsiteX145" fmla="*/ 353813 w 3331419"/>
              <a:gd name="connsiteY145" fmla="*/ 956662 h 984232"/>
              <a:gd name="connsiteX146" fmla="*/ 372192 w 3331419"/>
              <a:gd name="connsiteY146" fmla="*/ 942877 h 984232"/>
              <a:gd name="connsiteX147" fmla="*/ 399762 w 3331419"/>
              <a:gd name="connsiteY147" fmla="*/ 929092 h 984232"/>
              <a:gd name="connsiteX148" fmla="*/ 473282 w 3331419"/>
              <a:gd name="connsiteY148" fmla="*/ 919902 h 984232"/>
              <a:gd name="connsiteX149" fmla="*/ 523827 w 3331419"/>
              <a:gd name="connsiteY149" fmla="*/ 910712 h 984232"/>
              <a:gd name="connsiteX150" fmla="*/ 551396 w 3331419"/>
              <a:gd name="connsiteY150" fmla="*/ 901522 h 984232"/>
              <a:gd name="connsiteX151" fmla="*/ 565181 w 3331419"/>
              <a:gd name="connsiteY151" fmla="*/ 896927 h 984232"/>
              <a:gd name="connsiteX152" fmla="*/ 578966 w 3331419"/>
              <a:gd name="connsiteY152" fmla="*/ 887737 h 984232"/>
              <a:gd name="connsiteX153" fmla="*/ 624916 w 3331419"/>
              <a:gd name="connsiteY153" fmla="*/ 869357 h 984232"/>
              <a:gd name="connsiteX154" fmla="*/ 657081 w 3331419"/>
              <a:gd name="connsiteY154" fmla="*/ 850978 h 984232"/>
              <a:gd name="connsiteX155" fmla="*/ 684651 w 3331419"/>
              <a:gd name="connsiteY155" fmla="*/ 841788 h 984232"/>
              <a:gd name="connsiteX156" fmla="*/ 726006 w 3331419"/>
              <a:gd name="connsiteY156" fmla="*/ 823408 h 984232"/>
              <a:gd name="connsiteX157" fmla="*/ 758170 w 3331419"/>
              <a:gd name="connsiteY157" fmla="*/ 814218 h 984232"/>
              <a:gd name="connsiteX158" fmla="*/ 785740 w 3331419"/>
              <a:gd name="connsiteY158" fmla="*/ 791243 h 984232"/>
              <a:gd name="connsiteX159" fmla="*/ 799525 w 3331419"/>
              <a:gd name="connsiteY159" fmla="*/ 782053 h 984232"/>
              <a:gd name="connsiteX160" fmla="*/ 822500 w 3331419"/>
              <a:gd name="connsiteY160" fmla="*/ 754483 h 984232"/>
              <a:gd name="connsiteX161" fmla="*/ 836285 w 3331419"/>
              <a:gd name="connsiteY161" fmla="*/ 745293 h 984232"/>
              <a:gd name="connsiteX162" fmla="*/ 850070 w 3331419"/>
              <a:gd name="connsiteY162" fmla="*/ 731508 h 984232"/>
              <a:gd name="connsiteX163" fmla="*/ 863855 w 3331419"/>
              <a:gd name="connsiteY163" fmla="*/ 722318 h 984232"/>
              <a:gd name="connsiteX164" fmla="*/ 877640 w 3331419"/>
              <a:gd name="connsiteY164" fmla="*/ 708533 h 984232"/>
              <a:gd name="connsiteX165" fmla="*/ 905210 w 3331419"/>
              <a:gd name="connsiteY165" fmla="*/ 699343 h 984232"/>
              <a:gd name="connsiteX166" fmla="*/ 951159 w 3331419"/>
              <a:gd name="connsiteY166" fmla="*/ 680963 h 984232"/>
              <a:gd name="connsiteX167" fmla="*/ 964944 w 3331419"/>
              <a:gd name="connsiteY167" fmla="*/ 676369 h 984232"/>
              <a:gd name="connsiteX168" fmla="*/ 978729 w 3331419"/>
              <a:gd name="connsiteY168" fmla="*/ 671774 h 984232"/>
              <a:gd name="connsiteX169" fmla="*/ 1231453 w 3331419"/>
              <a:gd name="connsiteY169" fmla="*/ 676369 h 984232"/>
              <a:gd name="connsiteX170" fmla="*/ 1304972 w 3331419"/>
              <a:gd name="connsiteY170" fmla="*/ 671774 h 984232"/>
              <a:gd name="connsiteX171" fmla="*/ 1337137 w 3331419"/>
              <a:gd name="connsiteY171" fmla="*/ 662584 h 984232"/>
              <a:gd name="connsiteX172" fmla="*/ 1360112 w 3331419"/>
              <a:gd name="connsiteY172" fmla="*/ 639609 h 984232"/>
              <a:gd name="connsiteX173" fmla="*/ 1373897 w 3331419"/>
              <a:gd name="connsiteY173" fmla="*/ 625824 h 984232"/>
              <a:gd name="connsiteX174" fmla="*/ 1383087 w 3331419"/>
              <a:gd name="connsiteY174" fmla="*/ 612039 h 984232"/>
              <a:gd name="connsiteX175" fmla="*/ 1396872 w 3331419"/>
              <a:gd name="connsiteY175" fmla="*/ 607444 h 984232"/>
              <a:gd name="connsiteX176" fmla="*/ 1410657 w 3331419"/>
              <a:gd name="connsiteY176" fmla="*/ 589064 h 984232"/>
              <a:gd name="connsiteX177" fmla="*/ 1424442 w 3331419"/>
              <a:gd name="connsiteY177" fmla="*/ 584469 h 984232"/>
              <a:gd name="connsiteX178" fmla="*/ 1456607 w 3331419"/>
              <a:gd name="connsiteY178" fmla="*/ 570684 h 984232"/>
              <a:gd name="connsiteX179" fmla="*/ 1470391 w 3331419"/>
              <a:gd name="connsiteY179" fmla="*/ 561494 h 984232"/>
              <a:gd name="connsiteX180" fmla="*/ 1548506 w 3331419"/>
              <a:gd name="connsiteY180" fmla="*/ 552304 h 984232"/>
              <a:gd name="connsiteX181" fmla="*/ 1622026 w 3331419"/>
              <a:gd name="connsiteY181" fmla="*/ 538519 h 984232"/>
              <a:gd name="connsiteX182" fmla="*/ 1649595 w 3331419"/>
              <a:gd name="connsiteY182" fmla="*/ 529329 h 984232"/>
              <a:gd name="connsiteX183" fmla="*/ 1667975 w 3331419"/>
              <a:gd name="connsiteY183" fmla="*/ 524734 h 984232"/>
              <a:gd name="connsiteX184" fmla="*/ 1681760 w 3331419"/>
              <a:gd name="connsiteY184" fmla="*/ 515544 h 984232"/>
              <a:gd name="connsiteX185" fmla="*/ 1695545 w 3331419"/>
              <a:gd name="connsiteY185" fmla="*/ 510949 h 984232"/>
              <a:gd name="connsiteX186" fmla="*/ 1713925 w 3331419"/>
              <a:gd name="connsiteY186" fmla="*/ 515544 h 984232"/>
              <a:gd name="connsiteX187" fmla="*/ 1727710 w 3331419"/>
              <a:gd name="connsiteY187" fmla="*/ 520139 h 984232"/>
              <a:gd name="connsiteX188" fmla="*/ 1764470 w 3331419"/>
              <a:gd name="connsiteY188" fmla="*/ 515544 h 984232"/>
              <a:gd name="connsiteX189" fmla="*/ 1805825 w 3331419"/>
              <a:gd name="connsiteY189" fmla="*/ 497164 h 984232"/>
              <a:gd name="connsiteX190" fmla="*/ 1860964 w 3331419"/>
              <a:gd name="connsiteY190" fmla="*/ 492570 h 984232"/>
              <a:gd name="connsiteX191" fmla="*/ 1916104 w 3331419"/>
              <a:gd name="connsiteY191" fmla="*/ 469595 h 984232"/>
              <a:gd name="connsiteX192" fmla="*/ 1943674 w 3331419"/>
              <a:gd name="connsiteY192" fmla="*/ 451215 h 984232"/>
              <a:gd name="connsiteX193" fmla="*/ 1994219 w 3331419"/>
              <a:gd name="connsiteY193" fmla="*/ 423645 h 984232"/>
              <a:gd name="connsiteX194" fmla="*/ 2008004 w 3331419"/>
              <a:gd name="connsiteY194" fmla="*/ 414455 h 984232"/>
              <a:gd name="connsiteX195" fmla="*/ 2026383 w 3331419"/>
              <a:gd name="connsiteY195" fmla="*/ 400670 h 984232"/>
              <a:gd name="connsiteX196" fmla="*/ 2053953 w 3331419"/>
              <a:gd name="connsiteY196" fmla="*/ 391480 h 984232"/>
              <a:gd name="connsiteX197" fmla="*/ 2058548 w 3331419"/>
              <a:gd name="connsiteY197" fmla="*/ 377695 h 984232"/>
              <a:gd name="connsiteX198" fmla="*/ 2081523 w 3331419"/>
              <a:gd name="connsiteY198" fmla="*/ 368505 h 984232"/>
              <a:gd name="connsiteX199" fmla="*/ 2095308 w 3331419"/>
              <a:gd name="connsiteY199" fmla="*/ 359315 h 984232"/>
              <a:gd name="connsiteX200" fmla="*/ 2118283 w 3331419"/>
              <a:gd name="connsiteY200" fmla="*/ 340935 h 984232"/>
              <a:gd name="connsiteX201" fmla="*/ 2127473 w 3331419"/>
              <a:gd name="connsiteY201" fmla="*/ 327150 h 984232"/>
              <a:gd name="connsiteX202" fmla="*/ 2145853 w 3331419"/>
              <a:gd name="connsiteY202" fmla="*/ 308771 h 984232"/>
              <a:gd name="connsiteX203" fmla="*/ 2173423 w 3331419"/>
              <a:gd name="connsiteY203" fmla="*/ 294986 h 984232"/>
              <a:gd name="connsiteX204" fmla="*/ 2191803 w 3331419"/>
              <a:gd name="connsiteY204" fmla="*/ 285796 h 984232"/>
              <a:gd name="connsiteX205" fmla="*/ 2214777 w 3331419"/>
              <a:gd name="connsiteY205" fmla="*/ 281201 h 984232"/>
              <a:gd name="connsiteX206" fmla="*/ 2233157 w 3331419"/>
              <a:gd name="connsiteY206" fmla="*/ 276606 h 984232"/>
              <a:gd name="connsiteX207" fmla="*/ 2384791 w 3331419"/>
              <a:gd name="connsiteY207" fmla="*/ 267416 h 984232"/>
              <a:gd name="connsiteX208" fmla="*/ 2403171 w 3331419"/>
              <a:gd name="connsiteY208" fmla="*/ 258226 h 984232"/>
              <a:gd name="connsiteX209" fmla="*/ 2573185 w 3331419"/>
              <a:gd name="connsiteY209" fmla="*/ 262821 h 984232"/>
              <a:gd name="connsiteX210" fmla="*/ 2747794 w 3331419"/>
              <a:gd name="connsiteY210" fmla="*/ 258226 h 984232"/>
              <a:gd name="connsiteX211" fmla="*/ 2775364 w 3331419"/>
              <a:gd name="connsiteY211" fmla="*/ 235251 h 984232"/>
              <a:gd name="connsiteX212" fmla="*/ 2793744 w 3331419"/>
              <a:gd name="connsiteY212" fmla="*/ 216871 h 984232"/>
              <a:gd name="connsiteX213" fmla="*/ 2807529 w 3331419"/>
              <a:gd name="connsiteY213" fmla="*/ 212276 h 984232"/>
              <a:gd name="connsiteX214" fmla="*/ 2821314 w 3331419"/>
              <a:gd name="connsiteY214" fmla="*/ 203086 h 984232"/>
              <a:gd name="connsiteX215" fmla="*/ 2894834 w 3331419"/>
              <a:gd name="connsiteY215" fmla="*/ 193896 h 984232"/>
              <a:gd name="connsiteX216" fmla="*/ 2926999 w 3331419"/>
              <a:gd name="connsiteY216" fmla="*/ 189301 h 984232"/>
              <a:gd name="connsiteX217" fmla="*/ 2991328 w 3331419"/>
              <a:gd name="connsiteY217" fmla="*/ 184706 h 984232"/>
              <a:gd name="connsiteX218" fmla="*/ 3018898 w 3331419"/>
              <a:gd name="connsiteY218" fmla="*/ 180111 h 984232"/>
              <a:gd name="connsiteX219" fmla="*/ 3051063 w 3331419"/>
              <a:gd name="connsiteY219" fmla="*/ 170921 h 984232"/>
              <a:gd name="connsiteX220" fmla="*/ 3074038 w 3331419"/>
              <a:gd name="connsiteY220" fmla="*/ 166326 h 984232"/>
              <a:gd name="connsiteX221" fmla="*/ 3101608 w 3331419"/>
              <a:gd name="connsiteY221" fmla="*/ 152541 h 984232"/>
              <a:gd name="connsiteX222" fmla="*/ 3119987 w 3331419"/>
              <a:gd name="connsiteY222" fmla="*/ 138756 h 984232"/>
              <a:gd name="connsiteX223" fmla="*/ 3147557 w 3331419"/>
              <a:gd name="connsiteY223" fmla="*/ 120377 h 984232"/>
              <a:gd name="connsiteX224" fmla="*/ 3161342 w 3331419"/>
              <a:gd name="connsiteY224" fmla="*/ 111187 h 984232"/>
              <a:gd name="connsiteX225" fmla="*/ 3175127 w 3331419"/>
              <a:gd name="connsiteY225" fmla="*/ 101997 h 984232"/>
              <a:gd name="connsiteX226" fmla="*/ 3188912 w 3331419"/>
              <a:gd name="connsiteY226" fmla="*/ 97402 h 984232"/>
              <a:gd name="connsiteX227" fmla="*/ 3207292 w 3331419"/>
              <a:gd name="connsiteY227" fmla="*/ 92807 h 984232"/>
              <a:gd name="connsiteX228" fmla="*/ 3322166 w 3331419"/>
              <a:gd name="connsiteY228" fmla="*/ 88212 h 984232"/>
              <a:gd name="connsiteX229" fmla="*/ 3331356 w 3331419"/>
              <a:gd name="connsiteY229" fmla="*/ 74427 h 984232"/>
              <a:gd name="connsiteX230" fmla="*/ 3322166 w 3331419"/>
              <a:gd name="connsiteY230" fmla="*/ 37667 h 9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3331419" h="984232">
                <a:moveTo>
                  <a:pt x="3322166" y="37667"/>
                </a:moveTo>
                <a:cubicBezTo>
                  <a:pt x="3319103" y="27711"/>
                  <a:pt x="3313999" y="22877"/>
                  <a:pt x="3312976" y="14692"/>
                </a:cubicBezTo>
                <a:cubicBezTo>
                  <a:pt x="3312375" y="9886"/>
                  <a:pt x="3322381" y="1473"/>
                  <a:pt x="3317571" y="907"/>
                </a:cubicBezTo>
                <a:cubicBezTo>
                  <a:pt x="3290148" y="-2319"/>
                  <a:pt x="3262432" y="3970"/>
                  <a:pt x="3234862" y="5502"/>
                </a:cubicBezTo>
                <a:cubicBezTo>
                  <a:pt x="3230267" y="8565"/>
                  <a:pt x="3226267" y="12805"/>
                  <a:pt x="3221077" y="14692"/>
                </a:cubicBezTo>
                <a:cubicBezTo>
                  <a:pt x="3195916" y="23842"/>
                  <a:pt x="3184845" y="22601"/>
                  <a:pt x="3161342" y="28477"/>
                </a:cubicBezTo>
                <a:cubicBezTo>
                  <a:pt x="3129225" y="36506"/>
                  <a:pt x="3168625" y="29112"/>
                  <a:pt x="3129177" y="42262"/>
                </a:cubicBezTo>
                <a:cubicBezTo>
                  <a:pt x="3121768" y="44732"/>
                  <a:pt x="3113861" y="45325"/>
                  <a:pt x="3106203" y="46857"/>
                </a:cubicBezTo>
                <a:cubicBezTo>
                  <a:pt x="3101608" y="49920"/>
                  <a:pt x="3097357" y="53577"/>
                  <a:pt x="3092418" y="56047"/>
                </a:cubicBezTo>
                <a:cubicBezTo>
                  <a:pt x="3081310" y="61601"/>
                  <a:pt x="3061260" y="63668"/>
                  <a:pt x="3051063" y="65237"/>
                </a:cubicBezTo>
                <a:cubicBezTo>
                  <a:pt x="3040358" y="66884"/>
                  <a:pt x="3029620" y="68300"/>
                  <a:pt x="3018898" y="69832"/>
                </a:cubicBezTo>
                <a:cubicBezTo>
                  <a:pt x="3009708" y="68300"/>
                  <a:pt x="3000367" y="62977"/>
                  <a:pt x="2991328" y="65237"/>
                </a:cubicBezTo>
                <a:cubicBezTo>
                  <a:pt x="2985970" y="66576"/>
                  <a:pt x="2986043" y="75117"/>
                  <a:pt x="2982138" y="79022"/>
                </a:cubicBezTo>
                <a:cubicBezTo>
                  <a:pt x="2978233" y="82927"/>
                  <a:pt x="2972847" y="85002"/>
                  <a:pt x="2968353" y="88212"/>
                </a:cubicBezTo>
                <a:cubicBezTo>
                  <a:pt x="2962121" y="92663"/>
                  <a:pt x="2956100" y="97402"/>
                  <a:pt x="2949973" y="101997"/>
                </a:cubicBezTo>
                <a:cubicBezTo>
                  <a:pt x="2940783" y="100465"/>
                  <a:pt x="2931328" y="100079"/>
                  <a:pt x="2922404" y="97402"/>
                </a:cubicBezTo>
                <a:cubicBezTo>
                  <a:pt x="2915843" y="95434"/>
                  <a:pt x="2910438" y="90617"/>
                  <a:pt x="2904024" y="88212"/>
                </a:cubicBezTo>
                <a:cubicBezTo>
                  <a:pt x="2898111" y="85995"/>
                  <a:pt x="2891771" y="85149"/>
                  <a:pt x="2885644" y="83617"/>
                </a:cubicBezTo>
                <a:cubicBezTo>
                  <a:pt x="2873391" y="86680"/>
                  <a:pt x="2859393" y="85801"/>
                  <a:pt x="2848884" y="92807"/>
                </a:cubicBezTo>
                <a:cubicBezTo>
                  <a:pt x="2839881" y="98809"/>
                  <a:pt x="2832610" y="105403"/>
                  <a:pt x="2821314" y="106592"/>
                </a:cubicBezTo>
                <a:cubicBezTo>
                  <a:pt x="2796894" y="109162"/>
                  <a:pt x="2772301" y="109655"/>
                  <a:pt x="2747794" y="111187"/>
                </a:cubicBezTo>
                <a:cubicBezTo>
                  <a:pt x="2743199" y="115782"/>
                  <a:pt x="2739139" y="120983"/>
                  <a:pt x="2734010" y="124972"/>
                </a:cubicBezTo>
                <a:cubicBezTo>
                  <a:pt x="2725292" y="131753"/>
                  <a:pt x="2706440" y="143351"/>
                  <a:pt x="2706440" y="143351"/>
                </a:cubicBezTo>
                <a:cubicBezTo>
                  <a:pt x="2704908" y="149478"/>
                  <a:pt x="2705790" y="156800"/>
                  <a:pt x="2701845" y="161731"/>
                </a:cubicBezTo>
                <a:cubicBezTo>
                  <a:pt x="2698819" y="165513"/>
                  <a:pt x="2692392" y="164160"/>
                  <a:pt x="2688060" y="166326"/>
                </a:cubicBezTo>
                <a:cubicBezTo>
                  <a:pt x="2683121" y="168796"/>
                  <a:pt x="2678870" y="172453"/>
                  <a:pt x="2674275" y="175516"/>
                </a:cubicBezTo>
                <a:cubicBezTo>
                  <a:pt x="2654363" y="173984"/>
                  <a:pt x="2633836" y="176067"/>
                  <a:pt x="2614540" y="170921"/>
                </a:cubicBezTo>
                <a:cubicBezTo>
                  <a:pt x="2570041" y="159054"/>
                  <a:pt x="2663100" y="137886"/>
                  <a:pt x="2577780" y="166326"/>
                </a:cubicBezTo>
                <a:cubicBezTo>
                  <a:pt x="2557480" y="164296"/>
                  <a:pt x="2511582" y="156476"/>
                  <a:pt x="2490476" y="166326"/>
                </a:cubicBezTo>
                <a:cubicBezTo>
                  <a:pt x="2478699" y="171822"/>
                  <a:pt x="2475515" y="190744"/>
                  <a:pt x="2462906" y="193896"/>
                </a:cubicBezTo>
                <a:lnTo>
                  <a:pt x="2444526" y="198491"/>
                </a:lnTo>
                <a:cubicBezTo>
                  <a:pt x="2435336" y="196959"/>
                  <a:pt x="2426051" y="195917"/>
                  <a:pt x="2416956" y="193896"/>
                </a:cubicBezTo>
                <a:cubicBezTo>
                  <a:pt x="2412228" y="192845"/>
                  <a:pt x="2407899" y="190352"/>
                  <a:pt x="2403171" y="189301"/>
                </a:cubicBezTo>
                <a:cubicBezTo>
                  <a:pt x="2394076" y="187280"/>
                  <a:pt x="2384792" y="186238"/>
                  <a:pt x="2375602" y="184706"/>
                </a:cubicBezTo>
                <a:cubicBezTo>
                  <a:pt x="2353281" y="187496"/>
                  <a:pt x="2336917" y="188633"/>
                  <a:pt x="2315867" y="193896"/>
                </a:cubicBezTo>
                <a:cubicBezTo>
                  <a:pt x="2284888" y="201641"/>
                  <a:pt x="2319743" y="194204"/>
                  <a:pt x="2288297" y="207681"/>
                </a:cubicBezTo>
                <a:cubicBezTo>
                  <a:pt x="2282492" y="210169"/>
                  <a:pt x="2276044" y="210744"/>
                  <a:pt x="2269917" y="212276"/>
                </a:cubicBezTo>
                <a:cubicBezTo>
                  <a:pt x="2261637" y="220556"/>
                  <a:pt x="2253542" y="230453"/>
                  <a:pt x="2242347" y="235251"/>
                </a:cubicBezTo>
                <a:cubicBezTo>
                  <a:pt x="2236542" y="237739"/>
                  <a:pt x="2230094" y="238314"/>
                  <a:pt x="2223967" y="239846"/>
                </a:cubicBezTo>
                <a:cubicBezTo>
                  <a:pt x="2213246" y="238314"/>
                  <a:pt x="2202176" y="238363"/>
                  <a:pt x="2191803" y="235251"/>
                </a:cubicBezTo>
                <a:cubicBezTo>
                  <a:pt x="2186513" y="233664"/>
                  <a:pt x="2183376" y="224722"/>
                  <a:pt x="2178018" y="226061"/>
                </a:cubicBezTo>
                <a:cubicBezTo>
                  <a:pt x="2173319" y="227236"/>
                  <a:pt x="2176110" y="235816"/>
                  <a:pt x="2173423" y="239846"/>
                </a:cubicBezTo>
                <a:cubicBezTo>
                  <a:pt x="2169818" y="245253"/>
                  <a:pt x="2165045" y="250026"/>
                  <a:pt x="2159638" y="253631"/>
                </a:cubicBezTo>
                <a:cubicBezTo>
                  <a:pt x="2155608" y="256318"/>
                  <a:pt x="2150185" y="256060"/>
                  <a:pt x="2145853" y="258226"/>
                </a:cubicBezTo>
                <a:cubicBezTo>
                  <a:pt x="2110223" y="276041"/>
                  <a:pt x="2152932" y="260461"/>
                  <a:pt x="2118283" y="272011"/>
                </a:cubicBezTo>
                <a:cubicBezTo>
                  <a:pt x="2097648" y="292646"/>
                  <a:pt x="2110663" y="283741"/>
                  <a:pt x="2076928" y="294986"/>
                </a:cubicBezTo>
                <a:lnTo>
                  <a:pt x="2063143" y="299581"/>
                </a:lnTo>
                <a:lnTo>
                  <a:pt x="2049358" y="304176"/>
                </a:lnTo>
                <a:cubicBezTo>
                  <a:pt x="2047268" y="305743"/>
                  <a:pt x="2022417" y="324911"/>
                  <a:pt x="2017193" y="327150"/>
                </a:cubicBezTo>
                <a:cubicBezTo>
                  <a:pt x="2011389" y="329638"/>
                  <a:pt x="2004727" y="329528"/>
                  <a:pt x="1998814" y="331745"/>
                </a:cubicBezTo>
                <a:cubicBezTo>
                  <a:pt x="1992400" y="334150"/>
                  <a:pt x="1986730" y="338237"/>
                  <a:pt x="1980434" y="340935"/>
                </a:cubicBezTo>
                <a:cubicBezTo>
                  <a:pt x="1975982" y="342843"/>
                  <a:pt x="1970981" y="343364"/>
                  <a:pt x="1966649" y="345530"/>
                </a:cubicBezTo>
                <a:cubicBezTo>
                  <a:pt x="1931019" y="363345"/>
                  <a:pt x="1973728" y="347765"/>
                  <a:pt x="1939079" y="359315"/>
                </a:cubicBezTo>
                <a:cubicBezTo>
                  <a:pt x="1912891" y="385503"/>
                  <a:pt x="1939312" y="363810"/>
                  <a:pt x="1906914" y="377695"/>
                </a:cubicBezTo>
                <a:cubicBezTo>
                  <a:pt x="1871089" y="393048"/>
                  <a:pt x="1916606" y="379969"/>
                  <a:pt x="1879344" y="400670"/>
                </a:cubicBezTo>
                <a:cubicBezTo>
                  <a:pt x="1870876" y="405374"/>
                  <a:pt x="1851774" y="409860"/>
                  <a:pt x="1851774" y="409860"/>
                </a:cubicBezTo>
                <a:cubicBezTo>
                  <a:pt x="1845647" y="408328"/>
                  <a:pt x="1839199" y="407753"/>
                  <a:pt x="1833394" y="405265"/>
                </a:cubicBezTo>
                <a:cubicBezTo>
                  <a:pt x="1828318" y="403090"/>
                  <a:pt x="1824405" y="398815"/>
                  <a:pt x="1819610" y="396075"/>
                </a:cubicBezTo>
                <a:cubicBezTo>
                  <a:pt x="1803713" y="386991"/>
                  <a:pt x="1802909" y="387445"/>
                  <a:pt x="1787445" y="382290"/>
                </a:cubicBezTo>
                <a:cubicBezTo>
                  <a:pt x="1782850" y="385353"/>
                  <a:pt x="1778599" y="389010"/>
                  <a:pt x="1773660" y="391480"/>
                </a:cubicBezTo>
                <a:cubicBezTo>
                  <a:pt x="1769328" y="393646"/>
                  <a:pt x="1764109" y="393723"/>
                  <a:pt x="1759875" y="396075"/>
                </a:cubicBezTo>
                <a:cubicBezTo>
                  <a:pt x="1750220" y="401439"/>
                  <a:pt x="1741495" y="408328"/>
                  <a:pt x="1732305" y="414455"/>
                </a:cubicBezTo>
                <a:lnTo>
                  <a:pt x="1718520" y="423645"/>
                </a:lnTo>
                <a:cubicBezTo>
                  <a:pt x="1706970" y="388996"/>
                  <a:pt x="1722550" y="431705"/>
                  <a:pt x="1704735" y="396075"/>
                </a:cubicBezTo>
                <a:cubicBezTo>
                  <a:pt x="1702569" y="391743"/>
                  <a:pt x="1703565" y="385715"/>
                  <a:pt x="1700140" y="382290"/>
                </a:cubicBezTo>
                <a:cubicBezTo>
                  <a:pt x="1696715" y="378865"/>
                  <a:pt x="1690950" y="379227"/>
                  <a:pt x="1686355" y="377695"/>
                </a:cubicBezTo>
                <a:cubicBezTo>
                  <a:pt x="1681760" y="379227"/>
                  <a:pt x="1676352" y="379264"/>
                  <a:pt x="1672570" y="382290"/>
                </a:cubicBezTo>
                <a:cubicBezTo>
                  <a:pt x="1668258" y="385740"/>
                  <a:pt x="1666024" y="391227"/>
                  <a:pt x="1663380" y="396075"/>
                </a:cubicBezTo>
                <a:cubicBezTo>
                  <a:pt x="1656820" y="408102"/>
                  <a:pt x="1652600" y="421436"/>
                  <a:pt x="1645001" y="432835"/>
                </a:cubicBezTo>
                <a:cubicBezTo>
                  <a:pt x="1641938" y="437430"/>
                  <a:pt x="1639967" y="442983"/>
                  <a:pt x="1635811" y="446620"/>
                </a:cubicBezTo>
                <a:cubicBezTo>
                  <a:pt x="1627499" y="453893"/>
                  <a:pt x="1617431" y="458873"/>
                  <a:pt x="1608241" y="465000"/>
                </a:cubicBezTo>
                <a:lnTo>
                  <a:pt x="1594456" y="474190"/>
                </a:lnTo>
                <a:cubicBezTo>
                  <a:pt x="1552701" y="468225"/>
                  <a:pt x="1572566" y="473020"/>
                  <a:pt x="1534721" y="460405"/>
                </a:cubicBezTo>
                <a:lnTo>
                  <a:pt x="1520936" y="455810"/>
                </a:lnTo>
                <a:lnTo>
                  <a:pt x="1507151" y="451215"/>
                </a:lnTo>
                <a:cubicBezTo>
                  <a:pt x="1502556" y="454278"/>
                  <a:pt x="1496816" y="456093"/>
                  <a:pt x="1493366" y="460405"/>
                </a:cubicBezTo>
                <a:cubicBezTo>
                  <a:pt x="1483852" y="472297"/>
                  <a:pt x="1495075" y="478292"/>
                  <a:pt x="1479581" y="487975"/>
                </a:cubicBezTo>
                <a:cubicBezTo>
                  <a:pt x="1455093" y="503280"/>
                  <a:pt x="1394821" y="500738"/>
                  <a:pt x="1378492" y="501759"/>
                </a:cubicBezTo>
                <a:cubicBezTo>
                  <a:pt x="1371284" y="505363"/>
                  <a:pt x="1352822" y="513644"/>
                  <a:pt x="1346327" y="520139"/>
                </a:cubicBezTo>
                <a:cubicBezTo>
                  <a:pt x="1329564" y="536902"/>
                  <a:pt x="1345061" y="534213"/>
                  <a:pt x="1323352" y="552304"/>
                </a:cubicBezTo>
                <a:cubicBezTo>
                  <a:pt x="1319631" y="555405"/>
                  <a:pt x="1313899" y="554733"/>
                  <a:pt x="1309567" y="556899"/>
                </a:cubicBezTo>
                <a:cubicBezTo>
                  <a:pt x="1304628" y="559369"/>
                  <a:pt x="1301258" y="565375"/>
                  <a:pt x="1295782" y="566089"/>
                </a:cubicBezTo>
                <a:cubicBezTo>
                  <a:pt x="1265368" y="570056"/>
                  <a:pt x="1234516" y="569152"/>
                  <a:pt x="1203883" y="570684"/>
                </a:cubicBezTo>
                <a:cubicBezTo>
                  <a:pt x="1169234" y="582234"/>
                  <a:pt x="1211943" y="566654"/>
                  <a:pt x="1176313" y="584469"/>
                </a:cubicBezTo>
                <a:cubicBezTo>
                  <a:pt x="1171981" y="586635"/>
                  <a:pt x="1166860" y="586898"/>
                  <a:pt x="1162528" y="589064"/>
                </a:cubicBezTo>
                <a:cubicBezTo>
                  <a:pt x="1157589" y="591534"/>
                  <a:pt x="1154181" y="597294"/>
                  <a:pt x="1148743" y="598254"/>
                </a:cubicBezTo>
                <a:cubicBezTo>
                  <a:pt x="1127572" y="601990"/>
                  <a:pt x="1105857" y="601317"/>
                  <a:pt x="1084414" y="602849"/>
                </a:cubicBezTo>
                <a:cubicBezTo>
                  <a:pt x="1062971" y="601317"/>
                  <a:pt x="1041582" y="598254"/>
                  <a:pt x="1020084" y="598254"/>
                </a:cubicBezTo>
                <a:cubicBezTo>
                  <a:pt x="991988" y="598254"/>
                  <a:pt x="936510" y="604314"/>
                  <a:pt x="905210" y="607444"/>
                </a:cubicBezTo>
                <a:cubicBezTo>
                  <a:pt x="878574" y="616323"/>
                  <a:pt x="879728" y="611371"/>
                  <a:pt x="863855" y="630419"/>
                </a:cubicBezTo>
                <a:cubicBezTo>
                  <a:pt x="860320" y="634662"/>
                  <a:pt x="858821" y="640567"/>
                  <a:pt x="854665" y="644204"/>
                </a:cubicBezTo>
                <a:cubicBezTo>
                  <a:pt x="846353" y="651477"/>
                  <a:pt x="836285" y="656457"/>
                  <a:pt x="827095" y="662584"/>
                </a:cubicBezTo>
                <a:lnTo>
                  <a:pt x="813310" y="671774"/>
                </a:lnTo>
                <a:cubicBezTo>
                  <a:pt x="808715" y="674837"/>
                  <a:pt x="804764" y="679217"/>
                  <a:pt x="799525" y="680963"/>
                </a:cubicBezTo>
                <a:cubicBezTo>
                  <a:pt x="780501" y="687304"/>
                  <a:pt x="789770" y="682871"/>
                  <a:pt x="771955" y="694748"/>
                </a:cubicBezTo>
                <a:cubicBezTo>
                  <a:pt x="763198" y="707883"/>
                  <a:pt x="748685" y="731606"/>
                  <a:pt x="735195" y="736103"/>
                </a:cubicBezTo>
                <a:cubicBezTo>
                  <a:pt x="730600" y="737635"/>
                  <a:pt x="725743" y="738532"/>
                  <a:pt x="721411" y="740698"/>
                </a:cubicBezTo>
                <a:cubicBezTo>
                  <a:pt x="689681" y="756564"/>
                  <a:pt x="727496" y="744920"/>
                  <a:pt x="689246" y="754483"/>
                </a:cubicBezTo>
                <a:cubicBezTo>
                  <a:pt x="657646" y="775550"/>
                  <a:pt x="672154" y="769370"/>
                  <a:pt x="647891" y="777458"/>
                </a:cubicBezTo>
                <a:cubicBezTo>
                  <a:pt x="644828" y="782053"/>
                  <a:pt x="643496" y="788503"/>
                  <a:pt x="638701" y="791243"/>
                </a:cubicBezTo>
                <a:cubicBezTo>
                  <a:pt x="620524" y="801630"/>
                  <a:pt x="561171" y="791641"/>
                  <a:pt x="555991" y="791243"/>
                </a:cubicBezTo>
                <a:cubicBezTo>
                  <a:pt x="552595" y="790111"/>
                  <a:pt x="520360" y="778022"/>
                  <a:pt x="555991" y="795838"/>
                </a:cubicBezTo>
                <a:cubicBezTo>
                  <a:pt x="560323" y="798004"/>
                  <a:pt x="565181" y="798901"/>
                  <a:pt x="569776" y="800433"/>
                </a:cubicBezTo>
                <a:cubicBezTo>
                  <a:pt x="575903" y="798901"/>
                  <a:pt x="582901" y="799341"/>
                  <a:pt x="588156" y="795838"/>
                </a:cubicBezTo>
                <a:cubicBezTo>
                  <a:pt x="629725" y="768126"/>
                  <a:pt x="566065" y="792480"/>
                  <a:pt x="611131" y="777458"/>
                </a:cubicBezTo>
                <a:cubicBezTo>
                  <a:pt x="615726" y="778990"/>
                  <a:pt x="629760" y="782053"/>
                  <a:pt x="624916" y="782053"/>
                </a:cubicBezTo>
                <a:cubicBezTo>
                  <a:pt x="584648" y="782053"/>
                  <a:pt x="586097" y="781367"/>
                  <a:pt x="560586" y="772863"/>
                </a:cubicBezTo>
                <a:cubicBezTo>
                  <a:pt x="551396" y="775926"/>
                  <a:pt x="538390" y="773993"/>
                  <a:pt x="533017" y="782053"/>
                </a:cubicBezTo>
                <a:cubicBezTo>
                  <a:pt x="518873" y="803269"/>
                  <a:pt x="528563" y="792997"/>
                  <a:pt x="500852" y="809623"/>
                </a:cubicBezTo>
                <a:cubicBezTo>
                  <a:pt x="497789" y="814218"/>
                  <a:pt x="491662" y="828931"/>
                  <a:pt x="491662" y="823408"/>
                </a:cubicBezTo>
                <a:cubicBezTo>
                  <a:pt x="491662" y="810778"/>
                  <a:pt x="493511" y="796926"/>
                  <a:pt x="500852" y="786648"/>
                </a:cubicBezTo>
                <a:cubicBezTo>
                  <a:pt x="503667" y="782707"/>
                  <a:pt x="510042" y="789711"/>
                  <a:pt x="514637" y="791243"/>
                </a:cubicBezTo>
                <a:cubicBezTo>
                  <a:pt x="508510" y="792775"/>
                  <a:pt x="502329" y="794103"/>
                  <a:pt x="496257" y="795838"/>
                </a:cubicBezTo>
                <a:cubicBezTo>
                  <a:pt x="491600" y="797169"/>
                  <a:pt x="487192" y="799344"/>
                  <a:pt x="482472" y="800433"/>
                </a:cubicBezTo>
                <a:cubicBezTo>
                  <a:pt x="467252" y="803945"/>
                  <a:pt x="436522" y="809623"/>
                  <a:pt x="436522" y="809623"/>
                </a:cubicBezTo>
                <a:cubicBezTo>
                  <a:pt x="430395" y="812686"/>
                  <a:pt x="423404" y="814428"/>
                  <a:pt x="418142" y="818813"/>
                </a:cubicBezTo>
                <a:cubicBezTo>
                  <a:pt x="413899" y="822348"/>
                  <a:pt x="413547" y="829535"/>
                  <a:pt x="408952" y="832598"/>
                </a:cubicBezTo>
                <a:cubicBezTo>
                  <a:pt x="403697" y="836101"/>
                  <a:pt x="396765" y="835954"/>
                  <a:pt x="390572" y="837193"/>
                </a:cubicBezTo>
                <a:cubicBezTo>
                  <a:pt x="370091" y="841289"/>
                  <a:pt x="359739" y="841455"/>
                  <a:pt x="340028" y="846383"/>
                </a:cubicBezTo>
                <a:cubicBezTo>
                  <a:pt x="335329" y="847558"/>
                  <a:pt x="330477" y="848626"/>
                  <a:pt x="326243" y="850978"/>
                </a:cubicBezTo>
                <a:cubicBezTo>
                  <a:pt x="316588" y="856342"/>
                  <a:pt x="309151" y="865864"/>
                  <a:pt x="298673" y="869357"/>
                </a:cubicBezTo>
                <a:lnTo>
                  <a:pt x="271103" y="878547"/>
                </a:lnTo>
                <a:cubicBezTo>
                  <a:pt x="278761" y="880079"/>
                  <a:pt x="286268" y="883142"/>
                  <a:pt x="294078" y="883142"/>
                </a:cubicBezTo>
                <a:cubicBezTo>
                  <a:pt x="315198" y="883142"/>
                  <a:pt x="323052" y="879611"/>
                  <a:pt x="340028" y="873952"/>
                </a:cubicBezTo>
                <a:cubicBezTo>
                  <a:pt x="343091" y="869357"/>
                  <a:pt x="344906" y="863617"/>
                  <a:pt x="349218" y="860167"/>
                </a:cubicBezTo>
                <a:cubicBezTo>
                  <a:pt x="360029" y="851519"/>
                  <a:pt x="375167" y="859628"/>
                  <a:pt x="349218" y="850978"/>
                </a:cubicBezTo>
                <a:cubicBezTo>
                  <a:pt x="343336" y="852449"/>
                  <a:pt x="323640" y="856874"/>
                  <a:pt x="317053" y="860167"/>
                </a:cubicBezTo>
                <a:cubicBezTo>
                  <a:pt x="312113" y="862637"/>
                  <a:pt x="308344" y="867182"/>
                  <a:pt x="303268" y="869357"/>
                </a:cubicBezTo>
                <a:cubicBezTo>
                  <a:pt x="297463" y="871845"/>
                  <a:pt x="290981" y="872290"/>
                  <a:pt x="284888" y="873952"/>
                </a:cubicBezTo>
                <a:cubicBezTo>
                  <a:pt x="255956" y="881842"/>
                  <a:pt x="259874" y="880758"/>
                  <a:pt x="238938" y="887737"/>
                </a:cubicBezTo>
                <a:cubicBezTo>
                  <a:pt x="237406" y="892332"/>
                  <a:pt x="237768" y="898097"/>
                  <a:pt x="234343" y="901522"/>
                </a:cubicBezTo>
                <a:cubicBezTo>
                  <a:pt x="230918" y="904947"/>
                  <a:pt x="225402" y="906117"/>
                  <a:pt x="220558" y="906117"/>
                </a:cubicBezTo>
                <a:cubicBezTo>
                  <a:pt x="180706" y="906117"/>
                  <a:pt x="140912" y="903054"/>
                  <a:pt x="101089" y="901522"/>
                </a:cubicBezTo>
                <a:cubicBezTo>
                  <a:pt x="89419" y="898605"/>
                  <a:pt x="75999" y="892186"/>
                  <a:pt x="64329" y="901522"/>
                </a:cubicBezTo>
                <a:cubicBezTo>
                  <a:pt x="60547" y="904548"/>
                  <a:pt x="63159" y="911882"/>
                  <a:pt x="59734" y="915307"/>
                </a:cubicBezTo>
                <a:cubicBezTo>
                  <a:pt x="56309" y="918732"/>
                  <a:pt x="50183" y="917550"/>
                  <a:pt x="45949" y="919902"/>
                </a:cubicBezTo>
                <a:cubicBezTo>
                  <a:pt x="36294" y="925266"/>
                  <a:pt x="28258" y="933342"/>
                  <a:pt x="18379" y="938282"/>
                </a:cubicBezTo>
                <a:lnTo>
                  <a:pt x="0" y="947472"/>
                </a:lnTo>
                <a:cubicBezTo>
                  <a:pt x="40" y="947633"/>
                  <a:pt x="6990" y="977438"/>
                  <a:pt x="9189" y="979637"/>
                </a:cubicBezTo>
                <a:cubicBezTo>
                  <a:pt x="12614" y="983062"/>
                  <a:pt x="18379" y="982700"/>
                  <a:pt x="22974" y="984232"/>
                </a:cubicBezTo>
                <a:cubicBezTo>
                  <a:pt x="35119" y="981196"/>
                  <a:pt x="57658" y="975042"/>
                  <a:pt x="68924" y="975042"/>
                </a:cubicBezTo>
                <a:cubicBezTo>
                  <a:pt x="101125" y="975042"/>
                  <a:pt x="133254" y="978105"/>
                  <a:pt x="165419" y="979637"/>
                </a:cubicBezTo>
                <a:cubicBezTo>
                  <a:pt x="194520" y="978105"/>
                  <a:pt x="223674" y="977366"/>
                  <a:pt x="252723" y="975042"/>
                </a:cubicBezTo>
                <a:cubicBezTo>
                  <a:pt x="262010" y="974299"/>
                  <a:pt x="271048" y="971603"/>
                  <a:pt x="280293" y="970447"/>
                </a:cubicBezTo>
                <a:cubicBezTo>
                  <a:pt x="295567" y="968538"/>
                  <a:pt x="310926" y="967384"/>
                  <a:pt x="326243" y="965852"/>
                </a:cubicBezTo>
                <a:cubicBezTo>
                  <a:pt x="335433" y="962789"/>
                  <a:pt x="346063" y="962474"/>
                  <a:pt x="353813" y="956662"/>
                </a:cubicBezTo>
                <a:cubicBezTo>
                  <a:pt x="359939" y="952067"/>
                  <a:pt x="365960" y="947328"/>
                  <a:pt x="372192" y="942877"/>
                </a:cubicBezTo>
                <a:cubicBezTo>
                  <a:pt x="381643" y="936126"/>
                  <a:pt x="388074" y="930937"/>
                  <a:pt x="399762" y="929092"/>
                </a:cubicBezTo>
                <a:cubicBezTo>
                  <a:pt x="424157" y="925240"/>
                  <a:pt x="448792" y="923096"/>
                  <a:pt x="473282" y="919902"/>
                </a:cubicBezTo>
                <a:cubicBezTo>
                  <a:pt x="494275" y="917164"/>
                  <a:pt x="505100" y="916330"/>
                  <a:pt x="523827" y="910712"/>
                </a:cubicBezTo>
                <a:cubicBezTo>
                  <a:pt x="533105" y="907928"/>
                  <a:pt x="542206" y="904585"/>
                  <a:pt x="551396" y="901522"/>
                </a:cubicBezTo>
                <a:cubicBezTo>
                  <a:pt x="555991" y="899990"/>
                  <a:pt x="561151" y="899614"/>
                  <a:pt x="565181" y="896927"/>
                </a:cubicBezTo>
                <a:cubicBezTo>
                  <a:pt x="569776" y="893864"/>
                  <a:pt x="573919" y="889980"/>
                  <a:pt x="578966" y="887737"/>
                </a:cubicBezTo>
                <a:cubicBezTo>
                  <a:pt x="621330" y="868908"/>
                  <a:pt x="592005" y="888163"/>
                  <a:pt x="624916" y="869357"/>
                </a:cubicBezTo>
                <a:cubicBezTo>
                  <a:pt x="644261" y="858303"/>
                  <a:pt x="633934" y="860236"/>
                  <a:pt x="657081" y="850978"/>
                </a:cubicBezTo>
                <a:cubicBezTo>
                  <a:pt x="666075" y="847380"/>
                  <a:pt x="676591" y="847161"/>
                  <a:pt x="684651" y="841788"/>
                </a:cubicBezTo>
                <a:cubicBezTo>
                  <a:pt x="702756" y="829718"/>
                  <a:pt x="699758" y="829970"/>
                  <a:pt x="726006" y="823408"/>
                </a:cubicBezTo>
                <a:cubicBezTo>
                  <a:pt x="731894" y="821936"/>
                  <a:pt x="751579" y="817514"/>
                  <a:pt x="758170" y="814218"/>
                </a:cubicBezTo>
                <a:cubicBezTo>
                  <a:pt x="775283" y="805662"/>
                  <a:pt x="770497" y="803946"/>
                  <a:pt x="785740" y="791243"/>
                </a:cubicBezTo>
                <a:cubicBezTo>
                  <a:pt x="789983" y="787708"/>
                  <a:pt x="794930" y="785116"/>
                  <a:pt x="799525" y="782053"/>
                </a:cubicBezTo>
                <a:cubicBezTo>
                  <a:pt x="808561" y="768499"/>
                  <a:pt x="809233" y="765539"/>
                  <a:pt x="822500" y="754483"/>
                </a:cubicBezTo>
                <a:cubicBezTo>
                  <a:pt x="826743" y="750948"/>
                  <a:pt x="832042" y="748828"/>
                  <a:pt x="836285" y="745293"/>
                </a:cubicBezTo>
                <a:cubicBezTo>
                  <a:pt x="841277" y="741133"/>
                  <a:pt x="845078" y="735668"/>
                  <a:pt x="850070" y="731508"/>
                </a:cubicBezTo>
                <a:cubicBezTo>
                  <a:pt x="854313" y="727973"/>
                  <a:pt x="859612" y="725853"/>
                  <a:pt x="863855" y="722318"/>
                </a:cubicBezTo>
                <a:cubicBezTo>
                  <a:pt x="868847" y="718158"/>
                  <a:pt x="871959" y="711689"/>
                  <a:pt x="877640" y="708533"/>
                </a:cubicBezTo>
                <a:cubicBezTo>
                  <a:pt x="886108" y="703829"/>
                  <a:pt x="896546" y="703675"/>
                  <a:pt x="905210" y="699343"/>
                </a:cubicBezTo>
                <a:cubicBezTo>
                  <a:pt x="932250" y="685822"/>
                  <a:pt x="917096" y="692317"/>
                  <a:pt x="951159" y="680963"/>
                </a:cubicBezTo>
                <a:lnTo>
                  <a:pt x="964944" y="676369"/>
                </a:lnTo>
                <a:lnTo>
                  <a:pt x="978729" y="671774"/>
                </a:lnTo>
                <a:lnTo>
                  <a:pt x="1231453" y="676369"/>
                </a:lnTo>
                <a:cubicBezTo>
                  <a:pt x="1256007" y="676369"/>
                  <a:pt x="1280540" y="674217"/>
                  <a:pt x="1304972" y="671774"/>
                </a:cubicBezTo>
                <a:cubicBezTo>
                  <a:pt x="1313215" y="670950"/>
                  <a:pt x="1328740" y="665383"/>
                  <a:pt x="1337137" y="662584"/>
                </a:cubicBezTo>
                <a:cubicBezTo>
                  <a:pt x="1353985" y="637311"/>
                  <a:pt x="1337137" y="658755"/>
                  <a:pt x="1360112" y="639609"/>
                </a:cubicBezTo>
                <a:cubicBezTo>
                  <a:pt x="1365104" y="635449"/>
                  <a:pt x="1369737" y="630816"/>
                  <a:pt x="1373897" y="625824"/>
                </a:cubicBezTo>
                <a:cubicBezTo>
                  <a:pt x="1377432" y="621581"/>
                  <a:pt x="1378775" y="615489"/>
                  <a:pt x="1383087" y="612039"/>
                </a:cubicBezTo>
                <a:cubicBezTo>
                  <a:pt x="1386869" y="609013"/>
                  <a:pt x="1392277" y="608976"/>
                  <a:pt x="1396872" y="607444"/>
                </a:cubicBezTo>
                <a:cubicBezTo>
                  <a:pt x="1401467" y="601317"/>
                  <a:pt x="1404774" y="593967"/>
                  <a:pt x="1410657" y="589064"/>
                </a:cubicBezTo>
                <a:cubicBezTo>
                  <a:pt x="1414378" y="585963"/>
                  <a:pt x="1420110" y="586635"/>
                  <a:pt x="1424442" y="584469"/>
                </a:cubicBezTo>
                <a:cubicBezTo>
                  <a:pt x="1456175" y="568603"/>
                  <a:pt x="1418354" y="580247"/>
                  <a:pt x="1456607" y="570684"/>
                </a:cubicBezTo>
                <a:cubicBezTo>
                  <a:pt x="1461202" y="567621"/>
                  <a:pt x="1465220" y="563433"/>
                  <a:pt x="1470391" y="561494"/>
                </a:cubicBezTo>
                <a:cubicBezTo>
                  <a:pt x="1486815" y="555335"/>
                  <a:pt x="1543764" y="552699"/>
                  <a:pt x="1548506" y="552304"/>
                </a:cubicBezTo>
                <a:cubicBezTo>
                  <a:pt x="1590679" y="538246"/>
                  <a:pt x="1566437" y="544078"/>
                  <a:pt x="1622026" y="538519"/>
                </a:cubicBezTo>
                <a:cubicBezTo>
                  <a:pt x="1631216" y="535456"/>
                  <a:pt x="1640317" y="532113"/>
                  <a:pt x="1649595" y="529329"/>
                </a:cubicBezTo>
                <a:cubicBezTo>
                  <a:pt x="1655644" y="527514"/>
                  <a:pt x="1662170" y="527222"/>
                  <a:pt x="1667975" y="524734"/>
                </a:cubicBezTo>
                <a:cubicBezTo>
                  <a:pt x="1673051" y="522559"/>
                  <a:pt x="1676821" y="518014"/>
                  <a:pt x="1681760" y="515544"/>
                </a:cubicBezTo>
                <a:cubicBezTo>
                  <a:pt x="1686092" y="513378"/>
                  <a:pt x="1690950" y="512481"/>
                  <a:pt x="1695545" y="510949"/>
                </a:cubicBezTo>
                <a:cubicBezTo>
                  <a:pt x="1701672" y="512481"/>
                  <a:pt x="1707853" y="513809"/>
                  <a:pt x="1713925" y="515544"/>
                </a:cubicBezTo>
                <a:cubicBezTo>
                  <a:pt x="1718582" y="516875"/>
                  <a:pt x="1722866" y="520139"/>
                  <a:pt x="1727710" y="520139"/>
                </a:cubicBezTo>
                <a:cubicBezTo>
                  <a:pt x="1740059" y="520139"/>
                  <a:pt x="1752217" y="517076"/>
                  <a:pt x="1764470" y="515544"/>
                </a:cubicBezTo>
                <a:cubicBezTo>
                  <a:pt x="1773396" y="511081"/>
                  <a:pt x="1796758" y="498764"/>
                  <a:pt x="1805825" y="497164"/>
                </a:cubicBezTo>
                <a:cubicBezTo>
                  <a:pt x="1823988" y="493959"/>
                  <a:pt x="1842584" y="494101"/>
                  <a:pt x="1860964" y="492570"/>
                </a:cubicBezTo>
                <a:cubicBezTo>
                  <a:pt x="1886894" y="483927"/>
                  <a:pt x="1891948" y="483686"/>
                  <a:pt x="1916104" y="469595"/>
                </a:cubicBezTo>
                <a:cubicBezTo>
                  <a:pt x="1925644" y="464030"/>
                  <a:pt x="1934267" y="457004"/>
                  <a:pt x="1943674" y="451215"/>
                </a:cubicBezTo>
                <a:cubicBezTo>
                  <a:pt x="2029875" y="398168"/>
                  <a:pt x="1938119" y="455702"/>
                  <a:pt x="1994219" y="423645"/>
                </a:cubicBezTo>
                <a:cubicBezTo>
                  <a:pt x="1999014" y="420905"/>
                  <a:pt x="2003510" y="417665"/>
                  <a:pt x="2008004" y="414455"/>
                </a:cubicBezTo>
                <a:cubicBezTo>
                  <a:pt x="2014236" y="410004"/>
                  <a:pt x="2019533" y="404095"/>
                  <a:pt x="2026383" y="400670"/>
                </a:cubicBezTo>
                <a:cubicBezTo>
                  <a:pt x="2035047" y="396338"/>
                  <a:pt x="2053953" y="391480"/>
                  <a:pt x="2053953" y="391480"/>
                </a:cubicBezTo>
                <a:cubicBezTo>
                  <a:pt x="2055485" y="386885"/>
                  <a:pt x="2054827" y="380796"/>
                  <a:pt x="2058548" y="377695"/>
                </a:cubicBezTo>
                <a:cubicBezTo>
                  <a:pt x="2064885" y="372415"/>
                  <a:pt x="2074146" y="372194"/>
                  <a:pt x="2081523" y="368505"/>
                </a:cubicBezTo>
                <a:cubicBezTo>
                  <a:pt x="2086462" y="366035"/>
                  <a:pt x="2090713" y="362378"/>
                  <a:pt x="2095308" y="359315"/>
                </a:cubicBezTo>
                <a:cubicBezTo>
                  <a:pt x="2121645" y="319809"/>
                  <a:pt x="2086576" y="366300"/>
                  <a:pt x="2118283" y="340935"/>
                </a:cubicBezTo>
                <a:cubicBezTo>
                  <a:pt x="2122595" y="337485"/>
                  <a:pt x="2123879" y="331343"/>
                  <a:pt x="2127473" y="327150"/>
                </a:cubicBezTo>
                <a:cubicBezTo>
                  <a:pt x="2133112" y="320572"/>
                  <a:pt x="2139275" y="314409"/>
                  <a:pt x="2145853" y="308771"/>
                </a:cubicBezTo>
                <a:cubicBezTo>
                  <a:pt x="2160572" y="296156"/>
                  <a:pt x="2157115" y="301975"/>
                  <a:pt x="2173423" y="294986"/>
                </a:cubicBezTo>
                <a:cubicBezTo>
                  <a:pt x="2179719" y="292288"/>
                  <a:pt x="2185305" y="287962"/>
                  <a:pt x="2191803" y="285796"/>
                </a:cubicBezTo>
                <a:cubicBezTo>
                  <a:pt x="2199212" y="283326"/>
                  <a:pt x="2207153" y="282895"/>
                  <a:pt x="2214777" y="281201"/>
                </a:cubicBezTo>
                <a:cubicBezTo>
                  <a:pt x="2220942" y="279831"/>
                  <a:pt x="2226862" y="277116"/>
                  <a:pt x="2233157" y="276606"/>
                </a:cubicBezTo>
                <a:cubicBezTo>
                  <a:pt x="2283629" y="272514"/>
                  <a:pt x="2384791" y="267416"/>
                  <a:pt x="2384791" y="267416"/>
                </a:cubicBezTo>
                <a:cubicBezTo>
                  <a:pt x="2390918" y="264353"/>
                  <a:pt x="2396323" y="258393"/>
                  <a:pt x="2403171" y="258226"/>
                </a:cubicBezTo>
                <a:cubicBezTo>
                  <a:pt x="2459846" y="256844"/>
                  <a:pt x="2516493" y="262821"/>
                  <a:pt x="2573185" y="262821"/>
                </a:cubicBezTo>
                <a:cubicBezTo>
                  <a:pt x="2631408" y="262821"/>
                  <a:pt x="2689591" y="259758"/>
                  <a:pt x="2747794" y="258226"/>
                </a:cubicBezTo>
                <a:cubicBezTo>
                  <a:pt x="2795595" y="210425"/>
                  <a:pt x="2730583" y="273635"/>
                  <a:pt x="2775364" y="235251"/>
                </a:cubicBezTo>
                <a:cubicBezTo>
                  <a:pt x="2781943" y="229612"/>
                  <a:pt x="2786693" y="221907"/>
                  <a:pt x="2793744" y="216871"/>
                </a:cubicBezTo>
                <a:cubicBezTo>
                  <a:pt x="2797685" y="214056"/>
                  <a:pt x="2803197" y="214442"/>
                  <a:pt x="2807529" y="212276"/>
                </a:cubicBezTo>
                <a:cubicBezTo>
                  <a:pt x="2812468" y="209806"/>
                  <a:pt x="2816375" y="205556"/>
                  <a:pt x="2821314" y="203086"/>
                </a:cubicBezTo>
                <a:cubicBezTo>
                  <a:pt x="2841310" y="193088"/>
                  <a:pt x="2882775" y="195102"/>
                  <a:pt x="2894834" y="193896"/>
                </a:cubicBezTo>
                <a:cubicBezTo>
                  <a:pt x="2905611" y="192818"/>
                  <a:pt x="2916217" y="190328"/>
                  <a:pt x="2926999" y="189301"/>
                </a:cubicBezTo>
                <a:cubicBezTo>
                  <a:pt x="2948400" y="187263"/>
                  <a:pt x="2969885" y="186238"/>
                  <a:pt x="2991328" y="184706"/>
                </a:cubicBezTo>
                <a:cubicBezTo>
                  <a:pt x="3000518" y="183174"/>
                  <a:pt x="3009820" y="182206"/>
                  <a:pt x="3018898" y="180111"/>
                </a:cubicBezTo>
                <a:cubicBezTo>
                  <a:pt x="3029763" y="177604"/>
                  <a:pt x="3040245" y="173625"/>
                  <a:pt x="3051063" y="170921"/>
                </a:cubicBezTo>
                <a:cubicBezTo>
                  <a:pt x="3058640" y="169027"/>
                  <a:pt x="3066380" y="167858"/>
                  <a:pt x="3074038" y="166326"/>
                </a:cubicBezTo>
                <a:cubicBezTo>
                  <a:pt x="3146094" y="118288"/>
                  <a:pt x="3035011" y="190597"/>
                  <a:pt x="3101608" y="152541"/>
                </a:cubicBezTo>
                <a:cubicBezTo>
                  <a:pt x="3108257" y="148741"/>
                  <a:pt x="3113713" y="143148"/>
                  <a:pt x="3119987" y="138756"/>
                </a:cubicBezTo>
                <a:cubicBezTo>
                  <a:pt x="3129035" y="132422"/>
                  <a:pt x="3138367" y="126503"/>
                  <a:pt x="3147557" y="120377"/>
                </a:cubicBezTo>
                <a:lnTo>
                  <a:pt x="3161342" y="111187"/>
                </a:lnTo>
                <a:cubicBezTo>
                  <a:pt x="3165937" y="108124"/>
                  <a:pt x="3169888" y="103743"/>
                  <a:pt x="3175127" y="101997"/>
                </a:cubicBezTo>
                <a:cubicBezTo>
                  <a:pt x="3179722" y="100465"/>
                  <a:pt x="3184255" y="98733"/>
                  <a:pt x="3188912" y="97402"/>
                </a:cubicBezTo>
                <a:cubicBezTo>
                  <a:pt x="3194984" y="95667"/>
                  <a:pt x="3200992" y="93242"/>
                  <a:pt x="3207292" y="92807"/>
                </a:cubicBezTo>
                <a:cubicBezTo>
                  <a:pt x="3245523" y="90170"/>
                  <a:pt x="3283875" y="89744"/>
                  <a:pt x="3322166" y="88212"/>
                </a:cubicBezTo>
                <a:cubicBezTo>
                  <a:pt x="3325229" y="83617"/>
                  <a:pt x="3330448" y="79874"/>
                  <a:pt x="3331356" y="74427"/>
                </a:cubicBezTo>
                <a:cubicBezTo>
                  <a:pt x="3332152" y="69649"/>
                  <a:pt x="3325229" y="47623"/>
                  <a:pt x="3322166" y="37667"/>
                </a:cubicBezTo>
                <a:close/>
              </a:path>
            </a:pathLst>
          </a:custGeom>
          <a:solidFill>
            <a:srgbClr val="E76707"/>
          </a:solidFill>
          <a:ln>
            <a:solidFill>
              <a:srgbClr val="E76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flipH="1">
            <a:off x="2667136" y="2506184"/>
            <a:ext cx="2971664" cy="1583727"/>
            <a:chOff x="2667136" y="2506184"/>
            <a:chExt cx="2971664" cy="1583727"/>
          </a:xfrm>
        </p:grpSpPr>
        <p:grpSp>
          <p:nvGrpSpPr>
            <p:cNvPr id="4" name="Group 3"/>
            <p:cNvGrpSpPr/>
            <p:nvPr/>
          </p:nvGrpSpPr>
          <p:grpSpPr>
            <a:xfrm>
              <a:off x="2667136" y="2506184"/>
              <a:ext cx="2971664" cy="1583727"/>
              <a:chOff x="2667136" y="2506184"/>
              <a:chExt cx="2971664" cy="1583727"/>
            </a:xfrm>
          </p:grpSpPr>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136" y="2506184"/>
                <a:ext cx="2971664" cy="1583727"/>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106" y="3234795"/>
                <a:ext cx="540809" cy="540809"/>
              </a:xfrm>
              <a:prstGeom prst="rect">
                <a:avLst/>
              </a:prstGeom>
            </p:spPr>
          </p:pic>
        </p:gr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56870" flipH="1">
              <a:off x="4626693" y="3395363"/>
              <a:ext cx="447366" cy="532655"/>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56870" flipH="1">
              <a:off x="4733307" y="3395363"/>
              <a:ext cx="447366" cy="532655"/>
            </a:xfrm>
            <a:prstGeom prst="rect">
              <a:avLst/>
            </a:prstGeom>
          </p:spPr>
        </p:pic>
      </p:grpSp>
      <p:grpSp>
        <p:nvGrpSpPr>
          <p:cNvPr id="30" name="Group 29"/>
          <p:cNvGrpSpPr/>
          <p:nvPr/>
        </p:nvGrpSpPr>
        <p:grpSpPr>
          <a:xfrm>
            <a:off x="6321529" y="1632932"/>
            <a:ext cx="2971664" cy="1583727"/>
            <a:chOff x="3577726" y="1778038"/>
            <a:chExt cx="2971664" cy="1583727"/>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77726" y="1778038"/>
              <a:ext cx="2971664" cy="1583727"/>
            </a:xfrm>
            <a:prstGeom prst="rect">
              <a:avLst/>
            </a:prstGeom>
          </p:spPr>
        </p:pic>
        <p:pic>
          <p:nvPicPr>
            <p:cNvPr id="29" name="Picture 28"/>
            <p:cNvPicPr>
              <a:picLocks noChangeAspect="1"/>
            </p:cNvPicPr>
            <p:nvPr/>
          </p:nvPicPr>
          <p:blipFill rotWithShape="1">
            <a:blip r:embed="rId7" cstate="print">
              <a:clrChange>
                <a:clrFrom>
                  <a:srgbClr val="2B271F"/>
                </a:clrFrom>
                <a:clrTo>
                  <a:srgbClr val="2B271F">
                    <a:alpha val="0"/>
                  </a:srgbClr>
                </a:clrTo>
              </a:clrChange>
              <a:extLst>
                <a:ext uri="{28A0092B-C50C-407E-A947-70E740481C1C}">
                  <a14:useLocalDpi xmlns:a14="http://schemas.microsoft.com/office/drawing/2010/main" val="0"/>
                </a:ext>
              </a:extLst>
            </a:blip>
            <a:srcRect r="100000" b="100000"/>
            <a:stretch/>
          </p:blipFill>
          <p:spPr>
            <a:xfrm rot="19715390">
              <a:off x="3885597" y="2828224"/>
              <a:ext cx="0" cy="0"/>
            </a:xfrm>
            <a:prstGeom prst="rect">
              <a:avLst/>
            </a:prstGeom>
            <a:noFill/>
          </p:spPr>
        </p:pic>
      </p:grpSp>
      <p:pic>
        <p:nvPicPr>
          <p:cNvPr id="41" name="Picture 40"/>
          <p:cNvPicPr>
            <a:picLocks noChangeAspect="1"/>
          </p:cNvPicPr>
          <p:nvPr/>
        </p:nvPicPr>
        <p:blipFill rotWithShape="1">
          <a:blip r:embed="rId3" cstate="print">
            <a:extLst>
              <a:ext uri="{28A0092B-C50C-407E-A947-70E740481C1C}">
                <a14:useLocalDpi xmlns:a14="http://schemas.microsoft.com/office/drawing/2010/main" val="0"/>
              </a:ext>
            </a:extLst>
          </a:blip>
          <a:srcRect l="81667" t="-1" b="74869"/>
          <a:stretch/>
        </p:blipFill>
        <p:spPr>
          <a:xfrm>
            <a:off x="7467600" y="915254"/>
            <a:ext cx="1676400" cy="2057400"/>
          </a:xfrm>
          <a:prstGeom prst="rect">
            <a:avLst/>
          </a:prstGeom>
        </p:spPr>
      </p:pic>
      <p:grpSp>
        <p:nvGrpSpPr>
          <p:cNvPr id="26" name="Group 25"/>
          <p:cNvGrpSpPr/>
          <p:nvPr/>
        </p:nvGrpSpPr>
        <p:grpSpPr>
          <a:xfrm>
            <a:off x="3124200" y="3757913"/>
            <a:ext cx="762000" cy="193056"/>
            <a:chOff x="3124200" y="3757913"/>
            <a:chExt cx="762000" cy="193056"/>
          </a:xfrm>
        </p:grpSpPr>
        <p:sp>
          <p:nvSpPr>
            <p:cNvPr id="8" name="Oval 7"/>
            <p:cNvSpPr/>
            <p:nvPr/>
          </p:nvSpPr>
          <p:spPr>
            <a:xfrm>
              <a:off x="3810000" y="3905250"/>
              <a:ext cx="76200" cy="45719"/>
            </a:xfrm>
            <a:prstGeom prst="ellipse">
              <a:avLst/>
            </a:prstGeom>
            <a:solidFill>
              <a:srgbClr val="E76707"/>
            </a:solidFill>
            <a:ln>
              <a:solidFill>
                <a:srgbClr val="E76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21044" y="3847221"/>
              <a:ext cx="45719" cy="45719"/>
            </a:xfrm>
            <a:prstGeom prst="ellipse">
              <a:avLst/>
            </a:prstGeom>
            <a:solidFill>
              <a:srgbClr val="E76707"/>
            </a:solidFill>
            <a:ln>
              <a:solidFill>
                <a:srgbClr val="E76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68109" y="3803632"/>
              <a:ext cx="113912" cy="45719"/>
            </a:xfrm>
            <a:prstGeom prst="ellipse">
              <a:avLst/>
            </a:prstGeom>
            <a:solidFill>
              <a:srgbClr val="E76707"/>
            </a:solidFill>
            <a:ln>
              <a:solidFill>
                <a:srgbClr val="E76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62760" y="3847221"/>
              <a:ext cx="105658" cy="102258"/>
            </a:xfrm>
            <a:prstGeom prst="ellipse">
              <a:avLst/>
            </a:prstGeom>
            <a:solidFill>
              <a:srgbClr val="E76707"/>
            </a:solidFill>
            <a:ln>
              <a:solidFill>
                <a:srgbClr val="E76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24200" y="3757913"/>
              <a:ext cx="114184" cy="45719"/>
            </a:xfrm>
            <a:prstGeom prst="ellipse">
              <a:avLst/>
            </a:prstGeom>
            <a:solidFill>
              <a:srgbClr val="E76707"/>
            </a:solidFill>
            <a:ln>
              <a:solidFill>
                <a:srgbClr val="E76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46757" y="3824361"/>
              <a:ext cx="59304" cy="45719"/>
            </a:xfrm>
            <a:prstGeom prst="ellipse">
              <a:avLst/>
            </a:prstGeom>
            <a:solidFill>
              <a:srgbClr val="E76707"/>
            </a:solidFill>
            <a:ln>
              <a:solidFill>
                <a:srgbClr val="E76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Left Arrow 32"/>
          <p:cNvSpPr/>
          <p:nvPr/>
        </p:nvSpPr>
        <p:spPr>
          <a:xfrm rot="20978057">
            <a:off x="6554110" y="2621698"/>
            <a:ext cx="835728" cy="197400"/>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Arrow 33"/>
          <p:cNvSpPr/>
          <p:nvPr/>
        </p:nvSpPr>
        <p:spPr>
          <a:xfrm rot="20326680">
            <a:off x="5332146" y="2966500"/>
            <a:ext cx="835728" cy="197400"/>
          </a:xfrm>
          <a:prstGeom prst="leftArrow">
            <a:avLst/>
          </a:prstGeom>
          <a:gradFill flip="none" rotWithShape="1">
            <a:gsLst>
              <a:gs pos="33000">
                <a:srgbClr val="D47A02"/>
              </a:gs>
              <a:gs pos="67000">
                <a:schemeClr val="bg2"/>
              </a:gs>
              <a:gs pos="100000">
                <a:schemeClr val="accent1"/>
              </a:gs>
              <a:gs pos="100000">
                <a:schemeClr val="accent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rot="20732174">
            <a:off x="4203261" y="3283601"/>
            <a:ext cx="835728" cy="197400"/>
          </a:xfrm>
          <a:prstGeom prst="leftArrow">
            <a:avLst/>
          </a:prstGeom>
          <a:solidFill>
            <a:srgbClr val="D47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35"/>
          <p:cNvSpPr/>
          <p:nvPr/>
        </p:nvSpPr>
        <p:spPr>
          <a:xfrm rot="16200000">
            <a:off x="3751746" y="3747149"/>
            <a:ext cx="551117" cy="190232"/>
          </a:xfrm>
          <a:prstGeom prst="leftArrow">
            <a:avLst/>
          </a:prstGeom>
          <a:solidFill>
            <a:srgbClr val="D47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 Arrow 36"/>
          <p:cNvSpPr/>
          <p:nvPr/>
        </p:nvSpPr>
        <p:spPr>
          <a:xfrm rot="21189416">
            <a:off x="2986903" y="4094314"/>
            <a:ext cx="789585" cy="202979"/>
          </a:xfrm>
          <a:prstGeom prst="leftArrow">
            <a:avLst/>
          </a:prstGeom>
          <a:solidFill>
            <a:srgbClr val="D47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Arrow 37"/>
          <p:cNvSpPr/>
          <p:nvPr/>
        </p:nvSpPr>
        <p:spPr>
          <a:xfrm rot="20978057">
            <a:off x="1669944" y="4267968"/>
            <a:ext cx="835728" cy="197400"/>
          </a:xfrm>
          <a:prstGeom prst="leftArrow">
            <a:avLst/>
          </a:prstGeom>
          <a:solidFill>
            <a:srgbClr val="D47A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664408" y="4343399"/>
            <a:ext cx="746725" cy="389755"/>
          </a:xfrm>
          <a:custGeom>
            <a:avLst/>
            <a:gdLst>
              <a:gd name="connsiteX0" fmla="*/ 645459 w 645459"/>
              <a:gd name="connsiteY0" fmla="*/ 0 h 376517"/>
              <a:gd name="connsiteX1" fmla="*/ 0 w 645459"/>
              <a:gd name="connsiteY1" fmla="*/ 23906 h 376517"/>
              <a:gd name="connsiteX2" fmla="*/ 71718 w 645459"/>
              <a:gd name="connsiteY2" fmla="*/ 203200 h 376517"/>
              <a:gd name="connsiteX3" fmla="*/ 125506 w 645459"/>
              <a:gd name="connsiteY3" fmla="*/ 286870 h 376517"/>
              <a:gd name="connsiteX4" fmla="*/ 191247 w 645459"/>
              <a:gd name="connsiteY4" fmla="*/ 352611 h 376517"/>
              <a:gd name="connsiteX5" fmla="*/ 274918 w 645459"/>
              <a:gd name="connsiteY5" fmla="*/ 370541 h 376517"/>
              <a:gd name="connsiteX6" fmla="*/ 352612 w 645459"/>
              <a:gd name="connsiteY6" fmla="*/ 376517 h 376517"/>
              <a:gd name="connsiteX7" fmla="*/ 460188 w 645459"/>
              <a:gd name="connsiteY7" fmla="*/ 358588 h 376517"/>
              <a:gd name="connsiteX8" fmla="*/ 537882 w 645459"/>
              <a:gd name="connsiteY8" fmla="*/ 286870 h 376517"/>
              <a:gd name="connsiteX9" fmla="*/ 567765 w 645459"/>
              <a:gd name="connsiteY9" fmla="*/ 215153 h 376517"/>
              <a:gd name="connsiteX10" fmla="*/ 633506 w 645459"/>
              <a:gd name="connsiteY10" fmla="*/ 71717 h 376517"/>
              <a:gd name="connsiteX11" fmla="*/ 645459 w 645459"/>
              <a:gd name="connsiteY11" fmla="*/ 0 h 376517"/>
              <a:gd name="connsiteX0" fmla="*/ 594867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594867 w 633506"/>
              <a:gd name="connsiteY11" fmla="*/ 0 h 376517"/>
              <a:gd name="connsiteX0" fmla="*/ 620164 w 633506"/>
              <a:gd name="connsiteY0" fmla="*/ 0 h 376517"/>
              <a:gd name="connsiteX1" fmla="*/ 0 w 633506"/>
              <a:gd name="connsiteY1" fmla="*/ 23906 h 376517"/>
              <a:gd name="connsiteX2" fmla="*/ 71718 w 633506"/>
              <a:gd name="connsiteY2" fmla="*/ 203200 h 376517"/>
              <a:gd name="connsiteX3" fmla="*/ 125506 w 633506"/>
              <a:gd name="connsiteY3" fmla="*/ 286870 h 376517"/>
              <a:gd name="connsiteX4" fmla="*/ 191247 w 633506"/>
              <a:gd name="connsiteY4" fmla="*/ 352611 h 376517"/>
              <a:gd name="connsiteX5" fmla="*/ 274918 w 633506"/>
              <a:gd name="connsiteY5" fmla="*/ 370541 h 376517"/>
              <a:gd name="connsiteX6" fmla="*/ 352612 w 633506"/>
              <a:gd name="connsiteY6" fmla="*/ 376517 h 376517"/>
              <a:gd name="connsiteX7" fmla="*/ 460188 w 633506"/>
              <a:gd name="connsiteY7" fmla="*/ 358588 h 376517"/>
              <a:gd name="connsiteX8" fmla="*/ 537882 w 633506"/>
              <a:gd name="connsiteY8" fmla="*/ 286870 h 376517"/>
              <a:gd name="connsiteX9" fmla="*/ 567765 w 633506"/>
              <a:gd name="connsiteY9" fmla="*/ 215153 h 376517"/>
              <a:gd name="connsiteX10" fmla="*/ 633506 w 633506"/>
              <a:gd name="connsiteY10" fmla="*/ 71717 h 376517"/>
              <a:gd name="connsiteX11" fmla="*/ 620164 w 633506"/>
              <a:gd name="connsiteY11" fmla="*/ 0 h 37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506" h="376517">
                <a:moveTo>
                  <a:pt x="620164" y="0"/>
                </a:moveTo>
                <a:lnTo>
                  <a:pt x="0" y="23906"/>
                </a:lnTo>
                <a:lnTo>
                  <a:pt x="71718" y="203200"/>
                </a:lnTo>
                <a:lnTo>
                  <a:pt x="125506" y="286870"/>
                </a:lnTo>
                <a:lnTo>
                  <a:pt x="191247" y="352611"/>
                </a:lnTo>
                <a:lnTo>
                  <a:pt x="274918" y="370541"/>
                </a:lnTo>
                <a:lnTo>
                  <a:pt x="352612" y="376517"/>
                </a:lnTo>
                <a:lnTo>
                  <a:pt x="460188" y="358588"/>
                </a:lnTo>
                <a:lnTo>
                  <a:pt x="537882" y="286870"/>
                </a:lnTo>
                <a:lnTo>
                  <a:pt x="567765" y="215153"/>
                </a:lnTo>
                <a:lnTo>
                  <a:pt x="633506" y="71717"/>
                </a:lnTo>
                <a:lnTo>
                  <a:pt x="620164" y="0"/>
                </a:lnTo>
                <a:close/>
              </a:path>
            </a:pathLst>
          </a:custGeom>
          <a:solidFill>
            <a:srgbClr val="D47A02"/>
          </a:solidFill>
          <a:ln>
            <a:solidFill>
              <a:srgbClr val="D47A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0" descr="C:\Users\PadillaA\AppData\Local\Microsoft\Windows\Temporary Internet Files\Content.IE5\X79T7YBJ\MM900172539[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307232" y="1744023"/>
            <a:ext cx="1381125" cy="12277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3" descr="C:\Users\PadillaA\AppData\Local\Microsoft\Windows\Temporary Internet Files\Content.IE5\66HAWHKO\MC900311116[1].wmf"/>
          <p:cNvPicPr>
            <a:picLocks noChangeAspect="1" noChangeArrowheads="1"/>
          </p:cNvPicPr>
          <p:nvPr/>
        </p:nvPicPr>
        <p:blipFill>
          <a:blip r:embed="rId9" cstate="print">
            <a:lum bright="-5000" contrast="-79000"/>
            <a:extLst>
              <a:ext uri="{28A0092B-C50C-407E-A947-70E740481C1C}">
                <a14:useLocalDpi xmlns:a14="http://schemas.microsoft.com/office/drawing/2010/main" val="0"/>
              </a:ext>
            </a:extLst>
          </a:blip>
          <a:srcRect/>
          <a:stretch>
            <a:fillRect/>
          </a:stretch>
        </p:blipFill>
        <p:spPr bwMode="auto">
          <a:xfrm>
            <a:off x="9215940" y="1066800"/>
            <a:ext cx="991644" cy="652566"/>
          </a:xfrm>
          <a:prstGeom prst="rect">
            <a:avLst/>
          </a:prstGeom>
          <a:noFill/>
        </p:spPr>
      </p:pic>
      <p:sp>
        <p:nvSpPr>
          <p:cNvPr id="45" name="Freeform 44"/>
          <p:cNvSpPr/>
          <p:nvPr/>
        </p:nvSpPr>
        <p:spPr>
          <a:xfrm>
            <a:off x="4120241" y="2819400"/>
            <a:ext cx="3331419" cy="984232"/>
          </a:xfrm>
          <a:custGeom>
            <a:avLst/>
            <a:gdLst>
              <a:gd name="connsiteX0" fmla="*/ 3322166 w 3331419"/>
              <a:gd name="connsiteY0" fmla="*/ 37667 h 984232"/>
              <a:gd name="connsiteX1" fmla="*/ 3312976 w 3331419"/>
              <a:gd name="connsiteY1" fmla="*/ 14692 h 984232"/>
              <a:gd name="connsiteX2" fmla="*/ 3317571 w 3331419"/>
              <a:gd name="connsiteY2" fmla="*/ 907 h 984232"/>
              <a:gd name="connsiteX3" fmla="*/ 3234862 w 3331419"/>
              <a:gd name="connsiteY3" fmla="*/ 5502 h 984232"/>
              <a:gd name="connsiteX4" fmla="*/ 3221077 w 3331419"/>
              <a:gd name="connsiteY4" fmla="*/ 14692 h 984232"/>
              <a:gd name="connsiteX5" fmla="*/ 3161342 w 3331419"/>
              <a:gd name="connsiteY5" fmla="*/ 28477 h 984232"/>
              <a:gd name="connsiteX6" fmla="*/ 3129177 w 3331419"/>
              <a:gd name="connsiteY6" fmla="*/ 42262 h 984232"/>
              <a:gd name="connsiteX7" fmla="*/ 3106203 w 3331419"/>
              <a:gd name="connsiteY7" fmla="*/ 46857 h 984232"/>
              <a:gd name="connsiteX8" fmla="*/ 3092418 w 3331419"/>
              <a:gd name="connsiteY8" fmla="*/ 56047 h 984232"/>
              <a:gd name="connsiteX9" fmla="*/ 3051063 w 3331419"/>
              <a:gd name="connsiteY9" fmla="*/ 65237 h 984232"/>
              <a:gd name="connsiteX10" fmla="*/ 3018898 w 3331419"/>
              <a:gd name="connsiteY10" fmla="*/ 69832 h 984232"/>
              <a:gd name="connsiteX11" fmla="*/ 2991328 w 3331419"/>
              <a:gd name="connsiteY11" fmla="*/ 65237 h 984232"/>
              <a:gd name="connsiteX12" fmla="*/ 2982138 w 3331419"/>
              <a:gd name="connsiteY12" fmla="*/ 79022 h 984232"/>
              <a:gd name="connsiteX13" fmla="*/ 2968353 w 3331419"/>
              <a:gd name="connsiteY13" fmla="*/ 88212 h 984232"/>
              <a:gd name="connsiteX14" fmla="*/ 2949973 w 3331419"/>
              <a:gd name="connsiteY14" fmla="*/ 101997 h 984232"/>
              <a:gd name="connsiteX15" fmla="*/ 2922404 w 3331419"/>
              <a:gd name="connsiteY15" fmla="*/ 97402 h 984232"/>
              <a:gd name="connsiteX16" fmla="*/ 2904024 w 3331419"/>
              <a:gd name="connsiteY16" fmla="*/ 88212 h 984232"/>
              <a:gd name="connsiteX17" fmla="*/ 2885644 w 3331419"/>
              <a:gd name="connsiteY17" fmla="*/ 83617 h 984232"/>
              <a:gd name="connsiteX18" fmla="*/ 2848884 w 3331419"/>
              <a:gd name="connsiteY18" fmla="*/ 92807 h 984232"/>
              <a:gd name="connsiteX19" fmla="*/ 2821314 w 3331419"/>
              <a:gd name="connsiteY19" fmla="*/ 106592 h 984232"/>
              <a:gd name="connsiteX20" fmla="*/ 2747794 w 3331419"/>
              <a:gd name="connsiteY20" fmla="*/ 111187 h 984232"/>
              <a:gd name="connsiteX21" fmla="*/ 2734010 w 3331419"/>
              <a:gd name="connsiteY21" fmla="*/ 124972 h 984232"/>
              <a:gd name="connsiteX22" fmla="*/ 2706440 w 3331419"/>
              <a:gd name="connsiteY22" fmla="*/ 143351 h 984232"/>
              <a:gd name="connsiteX23" fmla="*/ 2701845 w 3331419"/>
              <a:gd name="connsiteY23" fmla="*/ 161731 h 984232"/>
              <a:gd name="connsiteX24" fmla="*/ 2688060 w 3331419"/>
              <a:gd name="connsiteY24" fmla="*/ 166326 h 984232"/>
              <a:gd name="connsiteX25" fmla="*/ 2674275 w 3331419"/>
              <a:gd name="connsiteY25" fmla="*/ 175516 h 984232"/>
              <a:gd name="connsiteX26" fmla="*/ 2614540 w 3331419"/>
              <a:gd name="connsiteY26" fmla="*/ 170921 h 984232"/>
              <a:gd name="connsiteX27" fmla="*/ 2577780 w 3331419"/>
              <a:gd name="connsiteY27" fmla="*/ 166326 h 984232"/>
              <a:gd name="connsiteX28" fmla="*/ 2490476 w 3331419"/>
              <a:gd name="connsiteY28" fmla="*/ 166326 h 984232"/>
              <a:gd name="connsiteX29" fmla="*/ 2462906 w 3331419"/>
              <a:gd name="connsiteY29" fmla="*/ 193896 h 984232"/>
              <a:gd name="connsiteX30" fmla="*/ 2444526 w 3331419"/>
              <a:gd name="connsiteY30" fmla="*/ 198491 h 984232"/>
              <a:gd name="connsiteX31" fmla="*/ 2416956 w 3331419"/>
              <a:gd name="connsiteY31" fmla="*/ 193896 h 984232"/>
              <a:gd name="connsiteX32" fmla="*/ 2403171 w 3331419"/>
              <a:gd name="connsiteY32" fmla="*/ 189301 h 984232"/>
              <a:gd name="connsiteX33" fmla="*/ 2375602 w 3331419"/>
              <a:gd name="connsiteY33" fmla="*/ 184706 h 984232"/>
              <a:gd name="connsiteX34" fmla="*/ 2315867 w 3331419"/>
              <a:gd name="connsiteY34" fmla="*/ 193896 h 984232"/>
              <a:gd name="connsiteX35" fmla="*/ 2288297 w 3331419"/>
              <a:gd name="connsiteY35" fmla="*/ 207681 h 984232"/>
              <a:gd name="connsiteX36" fmla="*/ 2269917 w 3331419"/>
              <a:gd name="connsiteY36" fmla="*/ 212276 h 984232"/>
              <a:gd name="connsiteX37" fmla="*/ 2242347 w 3331419"/>
              <a:gd name="connsiteY37" fmla="*/ 235251 h 984232"/>
              <a:gd name="connsiteX38" fmla="*/ 2223967 w 3331419"/>
              <a:gd name="connsiteY38" fmla="*/ 239846 h 984232"/>
              <a:gd name="connsiteX39" fmla="*/ 2191803 w 3331419"/>
              <a:gd name="connsiteY39" fmla="*/ 235251 h 984232"/>
              <a:gd name="connsiteX40" fmla="*/ 2178018 w 3331419"/>
              <a:gd name="connsiteY40" fmla="*/ 226061 h 984232"/>
              <a:gd name="connsiteX41" fmla="*/ 2173423 w 3331419"/>
              <a:gd name="connsiteY41" fmla="*/ 239846 h 984232"/>
              <a:gd name="connsiteX42" fmla="*/ 2159638 w 3331419"/>
              <a:gd name="connsiteY42" fmla="*/ 253631 h 984232"/>
              <a:gd name="connsiteX43" fmla="*/ 2145853 w 3331419"/>
              <a:gd name="connsiteY43" fmla="*/ 258226 h 984232"/>
              <a:gd name="connsiteX44" fmla="*/ 2118283 w 3331419"/>
              <a:gd name="connsiteY44" fmla="*/ 272011 h 984232"/>
              <a:gd name="connsiteX45" fmla="*/ 2076928 w 3331419"/>
              <a:gd name="connsiteY45" fmla="*/ 294986 h 984232"/>
              <a:gd name="connsiteX46" fmla="*/ 2063143 w 3331419"/>
              <a:gd name="connsiteY46" fmla="*/ 299581 h 984232"/>
              <a:gd name="connsiteX47" fmla="*/ 2049358 w 3331419"/>
              <a:gd name="connsiteY47" fmla="*/ 304176 h 984232"/>
              <a:gd name="connsiteX48" fmla="*/ 2017193 w 3331419"/>
              <a:gd name="connsiteY48" fmla="*/ 327150 h 984232"/>
              <a:gd name="connsiteX49" fmla="*/ 1998814 w 3331419"/>
              <a:gd name="connsiteY49" fmla="*/ 331745 h 984232"/>
              <a:gd name="connsiteX50" fmla="*/ 1980434 w 3331419"/>
              <a:gd name="connsiteY50" fmla="*/ 340935 h 984232"/>
              <a:gd name="connsiteX51" fmla="*/ 1966649 w 3331419"/>
              <a:gd name="connsiteY51" fmla="*/ 345530 h 984232"/>
              <a:gd name="connsiteX52" fmla="*/ 1939079 w 3331419"/>
              <a:gd name="connsiteY52" fmla="*/ 359315 h 984232"/>
              <a:gd name="connsiteX53" fmla="*/ 1906914 w 3331419"/>
              <a:gd name="connsiteY53" fmla="*/ 377695 h 984232"/>
              <a:gd name="connsiteX54" fmla="*/ 1879344 w 3331419"/>
              <a:gd name="connsiteY54" fmla="*/ 400670 h 984232"/>
              <a:gd name="connsiteX55" fmla="*/ 1851774 w 3331419"/>
              <a:gd name="connsiteY55" fmla="*/ 409860 h 984232"/>
              <a:gd name="connsiteX56" fmla="*/ 1833394 w 3331419"/>
              <a:gd name="connsiteY56" fmla="*/ 405265 h 984232"/>
              <a:gd name="connsiteX57" fmla="*/ 1819610 w 3331419"/>
              <a:gd name="connsiteY57" fmla="*/ 396075 h 984232"/>
              <a:gd name="connsiteX58" fmla="*/ 1787445 w 3331419"/>
              <a:gd name="connsiteY58" fmla="*/ 382290 h 984232"/>
              <a:gd name="connsiteX59" fmla="*/ 1773660 w 3331419"/>
              <a:gd name="connsiteY59" fmla="*/ 391480 h 984232"/>
              <a:gd name="connsiteX60" fmla="*/ 1759875 w 3331419"/>
              <a:gd name="connsiteY60" fmla="*/ 396075 h 984232"/>
              <a:gd name="connsiteX61" fmla="*/ 1732305 w 3331419"/>
              <a:gd name="connsiteY61" fmla="*/ 414455 h 984232"/>
              <a:gd name="connsiteX62" fmla="*/ 1718520 w 3331419"/>
              <a:gd name="connsiteY62" fmla="*/ 423645 h 984232"/>
              <a:gd name="connsiteX63" fmla="*/ 1704735 w 3331419"/>
              <a:gd name="connsiteY63" fmla="*/ 396075 h 984232"/>
              <a:gd name="connsiteX64" fmla="*/ 1700140 w 3331419"/>
              <a:gd name="connsiteY64" fmla="*/ 382290 h 984232"/>
              <a:gd name="connsiteX65" fmla="*/ 1686355 w 3331419"/>
              <a:gd name="connsiteY65" fmla="*/ 377695 h 984232"/>
              <a:gd name="connsiteX66" fmla="*/ 1672570 w 3331419"/>
              <a:gd name="connsiteY66" fmla="*/ 382290 h 984232"/>
              <a:gd name="connsiteX67" fmla="*/ 1663380 w 3331419"/>
              <a:gd name="connsiteY67" fmla="*/ 396075 h 984232"/>
              <a:gd name="connsiteX68" fmla="*/ 1645001 w 3331419"/>
              <a:gd name="connsiteY68" fmla="*/ 432835 h 984232"/>
              <a:gd name="connsiteX69" fmla="*/ 1635811 w 3331419"/>
              <a:gd name="connsiteY69" fmla="*/ 446620 h 984232"/>
              <a:gd name="connsiteX70" fmla="*/ 1608241 w 3331419"/>
              <a:gd name="connsiteY70" fmla="*/ 465000 h 984232"/>
              <a:gd name="connsiteX71" fmla="*/ 1594456 w 3331419"/>
              <a:gd name="connsiteY71" fmla="*/ 474190 h 984232"/>
              <a:gd name="connsiteX72" fmla="*/ 1534721 w 3331419"/>
              <a:gd name="connsiteY72" fmla="*/ 460405 h 984232"/>
              <a:gd name="connsiteX73" fmla="*/ 1520936 w 3331419"/>
              <a:gd name="connsiteY73" fmla="*/ 455810 h 984232"/>
              <a:gd name="connsiteX74" fmla="*/ 1507151 w 3331419"/>
              <a:gd name="connsiteY74" fmla="*/ 451215 h 984232"/>
              <a:gd name="connsiteX75" fmla="*/ 1493366 w 3331419"/>
              <a:gd name="connsiteY75" fmla="*/ 460405 h 984232"/>
              <a:gd name="connsiteX76" fmla="*/ 1479581 w 3331419"/>
              <a:gd name="connsiteY76" fmla="*/ 487975 h 984232"/>
              <a:gd name="connsiteX77" fmla="*/ 1378492 w 3331419"/>
              <a:gd name="connsiteY77" fmla="*/ 501759 h 984232"/>
              <a:gd name="connsiteX78" fmla="*/ 1346327 w 3331419"/>
              <a:gd name="connsiteY78" fmla="*/ 520139 h 984232"/>
              <a:gd name="connsiteX79" fmla="*/ 1323352 w 3331419"/>
              <a:gd name="connsiteY79" fmla="*/ 552304 h 984232"/>
              <a:gd name="connsiteX80" fmla="*/ 1309567 w 3331419"/>
              <a:gd name="connsiteY80" fmla="*/ 556899 h 984232"/>
              <a:gd name="connsiteX81" fmla="*/ 1295782 w 3331419"/>
              <a:gd name="connsiteY81" fmla="*/ 566089 h 984232"/>
              <a:gd name="connsiteX82" fmla="*/ 1203883 w 3331419"/>
              <a:gd name="connsiteY82" fmla="*/ 570684 h 984232"/>
              <a:gd name="connsiteX83" fmla="*/ 1176313 w 3331419"/>
              <a:gd name="connsiteY83" fmla="*/ 584469 h 984232"/>
              <a:gd name="connsiteX84" fmla="*/ 1162528 w 3331419"/>
              <a:gd name="connsiteY84" fmla="*/ 589064 h 984232"/>
              <a:gd name="connsiteX85" fmla="*/ 1148743 w 3331419"/>
              <a:gd name="connsiteY85" fmla="*/ 598254 h 984232"/>
              <a:gd name="connsiteX86" fmla="*/ 1084414 w 3331419"/>
              <a:gd name="connsiteY86" fmla="*/ 602849 h 984232"/>
              <a:gd name="connsiteX87" fmla="*/ 1020084 w 3331419"/>
              <a:gd name="connsiteY87" fmla="*/ 598254 h 984232"/>
              <a:gd name="connsiteX88" fmla="*/ 905210 w 3331419"/>
              <a:gd name="connsiteY88" fmla="*/ 607444 h 984232"/>
              <a:gd name="connsiteX89" fmla="*/ 863855 w 3331419"/>
              <a:gd name="connsiteY89" fmla="*/ 630419 h 984232"/>
              <a:gd name="connsiteX90" fmla="*/ 854665 w 3331419"/>
              <a:gd name="connsiteY90" fmla="*/ 644204 h 984232"/>
              <a:gd name="connsiteX91" fmla="*/ 827095 w 3331419"/>
              <a:gd name="connsiteY91" fmla="*/ 662584 h 984232"/>
              <a:gd name="connsiteX92" fmla="*/ 813310 w 3331419"/>
              <a:gd name="connsiteY92" fmla="*/ 671774 h 984232"/>
              <a:gd name="connsiteX93" fmla="*/ 799525 w 3331419"/>
              <a:gd name="connsiteY93" fmla="*/ 680963 h 984232"/>
              <a:gd name="connsiteX94" fmla="*/ 771955 w 3331419"/>
              <a:gd name="connsiteY94" fmla="*/ 694748 h 984232"/>
              <a:gd name="connsiteX95" fmla="*/ 735195 w 3331419"/>
              <a:gd name="connsiteY95" fmla="*/ 736103 h 984232"/>
              <a:gd name="connsiteX96" fmla="*/ 721411 w 3331419"/>
              <a:gd name="connsiteY96" fmla="*/ 740698 h 984232"/>
              <a:gd name="connsiteX97" fmla="*/ 689246 w 3331419"/>
              <a:gd name="connsiteY97" fmla="*/ 754483 h 984232"/>
              <a:gd name="connsiteX98" fmla="*/ 647891 w 3331419"/>
              <a:gd name="connsiteY98" fmla="*/ 777458 h 984232"/>
              <a:gd name="connsiteX99" fmla="*/ 638701 w 3331419"/>
              <a:gd name="connsiteY99" fmla="*/ 791243 h 984232"/>
              <a:gd name="connsiteX100" fmla="*/ 555991 w 3331419"/>
              <a:gd name="connsiteY100" fmla="*/ 791243 h 984232"/>
              <a:gd name="connsiteX101" fmla="*/ 555991 w 3331419"/>
              <a:gd name="connsiteY101" fmla="*/ 795838 h 984232"/>
              <a:gd name="connsiteX102" fmla="*/ 569776 w 3331419"/>
              <a:gd name="connsiteY102" fmla="*/ 800433 h 984232"/>
              <a:gd name="connsiteX103" fmla="*/ 588156 w 3331419"/>
              <a:gd name="connsiteY103" fmla="*/ 795838 h 984232"/>
              <a:gd name="connsiteX104" fmla="*/ 611131 w 3331419"/>
              <a:gd name="connsiteY104" fmla="*/ 777458 h 984232"/>
              <a:gd name="connsiteX105" fmla="*/ 624916 w 3331419"/>
              <a:gd name="connsiteY105" fmla="*/ 782053 h 984232"/>
              <a:gd name="connsiteX106" fmla="*/ 560586 w 3331419"/>
              <a:gd name="connsiteY106" fmla="*/ 772863 h 984232"/>
              <a:gd name="connsiteX107" fmla="*/ 533017 w 3331419"/>
              <a:gd name="connsiteY107" fmla="*/ 782053 h 984232"/>
              <a:gd name="connsiteX108" fmla="*/ 500852 w 3331419"/>
              <a:gd name="connsiteY108" fmla="*/ 809623 h 984232"/>
              <a:gd name="connsiteX109" fmla="*/ 491662 w 3331419"/>
              <a:gd name="connsiteY109" fmla="*/ 823408 h 984232"/>
              <a:gd name="connsiteX110" fmla="*/ 500852 w 3331419"/>
              <a:gd name="connsiteY110" fmla="*/ 786648 h 984232"/>
              <a:gd name="connsiteX111" fmla="*/ 514637 w 3331419"/>
              <a:gd name="connsiteY111" fmla="*/ 791243 h 984232"/>
              <a:gd name="connsiteX112" fmla="*/ 496257 w 3331419"/>
              <a:gd name="connsiteY112" fmla="*/ 795838 h 984232"/>
              <a:gd name="connsiteX113" fmla="*/ 482472 w 3331419"/>
              <a:gd name="connsiteY113" fmla="*/ 800433 h 984232"/>
              <a:gd name="connsiteX114" fmla="*/ 436522 w 3331419"/>
              <a:gd name="connsiteY114" fmla="*/ 809623 h 984232"/>
              <a:gd name="connsiteX115" fmla="*/ 418142 w 3331419"/>
              <a:gd name="connsiteY115" fmla="*/ 818813 h 984232"/>
              <a:gd name="connsiteX116" fmla="*/ 408952 w 3331419"/>
              <a:gd name="connsiteY116" fmla="*/ 832598 h 984232"/>
              <a:gd name="connsiteX117" fmla="*/ 390572 w 3331419"/>
              <a:gd name="connsiteY117" fmla="*/ 837193 h 984232"/>
              <a:gd name="connsiteX118" fmla="*/ 340028 w 3331419"/>
              <a:gd name="connsiteY118" fmla="*/ 846383 h 984232"/>
              <a:gd name="connsiteX119" fmla="*/ 326243 w 3331419"/>
              <a:gd name="connsiteY119" fmla="*/ 850978 h 984232"/>
              <a:gd name="connsiteX120" fmla="*/ 298673 w 3331419"/>
              <a:gd name="connsiteY120" fmla="*/ 869357 h 984232"/>
              <a:gd name="connsiteX121" fmla="*/ 271103 w 3331419"/>
              <a:gd name="connsiteY121" fmla="*/ 878547 h 984232"/>
              <a:gd name="connsiteX122" fmla="*/ 294078 w 3331419"/>
              <a:gd name="connsiteY122" fmla="*/ 883142 h 984232"/>
              <a:gd name="connsiteX123" fmla="*/ 340028 w 3331419"/>
              <a:gd name="connsiteY123" fmla="*/ 873952 h 984232"/>
              <a:gd name="connsiteX124" fmla="*/ 349218 w 3331419"/>
              <a:gd name="connsiteY124" fmla="*/ 860167 h 984232"/>
              <a:gd name="connsiteX125" fmla="*/ 349218 w 3331419"/>
              <a:gd name="connsiteY125" fmla="*/ 850978 h 984232"/>
              <a:gd name="connsiteX126" fmla="*/ 317053 w 3331419"/>
              <a:gd name="connsiteY126" fmla="*/ 860167 h 984232"/>
              <a:gd name="connsiteX127" fmla="*/ 303268 w 3331419"/>
              <a:gd name="connsiteY127" fmla="*/ 869357 h 984232"/>
              <a:gd name="connsiteX128" fmla="*/ 284888 w 3331419"/>
              <a:gd name="connsiteY128" fmla="*/ 873952 h 984232"/>
              <a:gd name="connsiteX129" fmla="*/ 238938 w 3331419"/>
              <a:gd name="connsiteY129" fmla="*/ 887737 h 984232"/>
              <a:gd name="connsiteX130" fmla="*/ 234343 w 3331419"/>
              <a:gd name="connsiteY130" fmla="*/ 901522 h 984232"/>
              <a:gd name="connsiteX131" fmla="*/ 220558 w 3331419"/>
              <a:gd name="connsiteY131" fmla="*/ 906117 h 984232"/>
              <a:gd name="connsiteX132" fmla="*/ 101089 w 3331419"/>
              <a:gd name="connsiteY132" fmla="*/ 901522 h 984232"/>
              <a:gd name="connsiteX133" fmla="*/ 64329 w 3331419"/>
              <a:gd name="connsiteY133" fmla="*/ 901522 h 984232"/>
              <a:gd name="connsiteX134" fmla="*/ 59734 w 3331419"/>
              <a:gd name="connsiteY134" fmla="*/ 915307 h 984232"/>
              <a:gd name="connsiteX135" fmla="*/ 45949 w 3331419"/>
              <a:gd name="connsiteY135" fmla="*/ 919902 h 984232"/>
              <a:gd name="connsiteX136" fmla="*/ 18379 w 3331419"/>
              <a:gd name="connsiteY136" fmla="*/ 938282 h 984232"/>
              <a:gd name="connsiteX137" fmla="*/ 0 w 3331419"/>
              <a:gd name="connsiteY137" fmla="*/ 947472 h 984232"/>
              <a:gd name="connsiteX138" fmla="*/ 9189 w 3331419"/>
              <a:gd name="connsiteY138" fmla="*/ 979637 h 984232"/>
              <a:gd name="connsiteX139" fmla="*/ 22974 w 3331419"/>
              <a:gd name="connsiteY139" fmla="*/ 984232 h 984232"/>
              <a:gd name="connsiteX140" fmla="*/ 68924 w 3331419"/>
              <a:gd name="connsiteY140" fmla="*/ 975042 h 984232"/>
              <a:gd name="connsiteX141" fmla="*/ 165419 w 3331419"/>
              <a:gd name="connsiteY141" fmla="*/ 979637 h 984232"/>
              <a:gd name="connsiteX142" fmla="*/ 252723 w 3331419"/>
              <a:gd name="connsiteY142" fmla="*/ 975042 h 984232"/>
              <a:gd name="connsiteX143" fmla="*/ 280293 w 3331419"/>
              <a:gd name="connsiteY143" fmla="*/ 970447 h 984232"/>
              <a:gd name="connsiteX144" fmla="*/ 326243 w 3331419"/>
              <a:gd name="connsiteY144" fmla="*/ 965852 h 984232"/>
              <a:gd name="connsiteX145" fmla="*/ 353813 w 3331419"/>
              <a:gd name="connsiteY145" fmla="*/ 956662 h 984232"/>
              <a:gd name="connsiteX146" fmla="*/ 372192 w 3331419"/>
              <a:gd name="connsiteY146" fmla="*/ 942877 h 984232"/>
              <a:gd name="connsiteX147" fmla="*/ 399762 w 3331419"/>
              <a:gd name="connsiteY147" fmla="*/ 929092 h 984232"/>
              <a:gd name="connsiteX148" fmla="*/ 473282 w 3331419"/>
              <a:gd name="connsiteY148" fmla="*/ 919902 h 984232"/>
              <a:gd name="connsiteX149" fmla="*/ 523827 w 3331419"/>
              <a:gd name="connsiteY149" fmla="*/ 910712 h 984232"/>
              <a:gd name="connsiteX150" fmla="*/ 551396 w 3331419"/>
              <a:gd name="connsiteY150" fmla="*/ 901522 h 984232"/>
              <a:gd name="connsiteX151" fmla="*/ 565181 w 3331419"/>
              <a:gd name="connsiteY151" fmla="*/ 896927 h 984232"/>
              <a:gd name="connsiteX152" fmla="*/ 578966 w 3331419"/>
              <a:gd name="connsiteY152" fmla="*/ 887737 h 984232"/>
              <a:gd name="connsiteX153" fmla="*/ 624916 w 3331419"/>
              <a:gd name="connsiteY153" fmla="*/ 869357 h 984232"/>
              <a:gd name="connsiteX154" fmla="*/ 657081 w 3331419"/>
              <a:gd name="connsiteY154" fmla="*/ 850978 h 984232"/>
              <a:gd name="connsiteX155" fmla="*/ 684651 w 3331419"/>
              <a:gd name="connsiteY155" fmla="*/ 841788 h 984232"/>
              <a:gd name="connsiteX156" fmla="*/ 726006 w 3331419"/>
              <a:gd name="connsiteY156" fmla="*/ 823408 h 984232"/>
              <a:gd name="connsiteX157" fmla="*/ 758170 w 3331419"/>
              <a:gd name="connsiteY157" fmla="*/ 814218 h 984232"/>
              <a:gd name="connsiteX158" fmla="*/ 785740 w 3331419"/>
              <a:gd name="connsiteY158" fmla="*/ 791243 h 984232"/>
              <a:gd name="connsiteX159" fmla="*/ 799525 w 3331419"/>
              <a:gd name="connsiteY159" fmla="*/ 782053 h 984232"/>
              <a:gd name="connsiteX160" fmla="*/ 822500 w 3331419"/>
              <a:gd name="connsiteY160" fmla="*/ 754483 h 984232"/>
              <a:gd name="connsiteX161" fmla="*/ 836285 w 3331419"/>
              <a:gd name="connsiteY161" fmla="*/ 745293 h 984232"/>
              <a:gd name="connsiteX162" fmla="*/ 850070 w 3331419"/>
              <a:gd name="connsiteY162" fmla="*/ 731508 h 984232"/>
              <a:gd name="connsiteX163" fmla="*/ 863855 w 3331419"/>
              <a:gd name="connsiteY163" fmla="*/ 722318 h 984232"/>
              <a:gd name="connsiteX164" fmla="*/ 877640 w 3331419"/>
              <a:gd name="connsiteY164" fmla="*/ 708533 h 984232"/>
              <a:gd name="connsiteX165" fmla="*/ 905210 w 3331419"/>
              <a:gd name="connsiteY165" fmla="*/ 699343 h 984232"/>
              <a:gd name="connsiteX166" fmla="*/ 951159 w 3331419"/>
              <a:gd name="connsiteY166" fmla="*/ 680963 h 984232"/>
              <a:gd name="connsiteX167" fmla="*/ 964944 w 3331419"/>
              <a:gd name="connsiteY167" fmla="*/ 676369 h 984232"/>
              <a:gd name="connsiteX168" fmla="*/ 978729 w 3331419"/>
              <a:gd name="connsiteY168" fmla="*/ 671774 h 984232"/>
              <a:gd name="connsiteX169" fmla="*/ 1231453 w 3331419"/>
              <a:gd name="connsiteY169" fmla="*/ 676369 h 984232"/>
              <a:gd name="connsiteX170" fmla="*/ 1304972 w 3331419"/>
              <a:gd name="connsiteY170" fmla="*/ 671774 h 984232"/>
              <a:gd name="connsiteX171" fmla="*/ 1337137 w 3331419"/>
              <a:gd name="connsiteY171" fmla="*/ 662584 h 984232"/>
              <a:gd name="connsiteX172" fmla="*/ 1360112 w 3331419"/>
              <a:gd name="connsiteY172" fmla="*/ 639609 h 984232"/>
              <a:gd name="connsiteX173" fmla="*/ 1373897 w 3331419"/>
              <a:gd name="connsiteY173" fmla="*/ 625824 h 984232"/>
              <a:gd name="connsiteX174" fmla="*/ 1383087 w 3331419"/>
              <a:gd name="connsiteY174" fmla="*/ 612039 h 984232"/>
              <a:gd name="connsiteX175" fmla="*/ 1396872 w 3331419"/>
              <a:gd name="connsiteY175" fmla="*/ 607444 h 984232"/>
              <a:gd name="connsiteX176" fmla="*/ 1410657 w 3331419"/>
              <a:gd name="connsiteY176" fmla="*/ 589064 h 984232"/>
              <a:gd name="connsiteX177" fmla="*/ 1424442 w 3331419"/>
              <a:gd name="connsiteY177" fmla="*/ 584469 h 984232"/>
              <a:gd name="connsiteX178" fmla="*/ 1456607 w 3331419"/>
              <a:gd name="connsiteY178" fmla="*/ 570684 h 984232"/>
              <a:gd name="connsiteX179" fmla="*/ 1470391 w 3331419"/>
              <a:gd name="connsiteY179" fmla="*/ 561494 h 984232"/>
              <a:gd name="connsiteX180" fmla="*/ 1548506 w 3331419"/>
              <a:gd name="connsiteY180" fmla="*/ 552304 h 984232"/>
              <a:gd name="connsiteX181" fmla="*/ 1622026 w 3331419"/>
              <a:gd name="connsiteY181" fmla="*/ 538519 h 984232"/>
              <a:gd name="connsiteX182" fmla="*/ 1649595 w 3331419"/>
              <a:gd name="connsiteY182" fmla="*/ 529329 h 984232"/>
              <a:gd name="connsiteX183" fmla="*/ 1667975 w 3331419"/>
              <a:gd name="connsiteY183" fmla="*/ 524734 h 984232"/>
              <a:gd name="connsiteX184" fmla="*/ 1681760 w 3331419"/>
              <a:gd name="connsiteY184" fmla="*/ 515544 h 984232"/>
              <a:gd name="connsiteX185" fmla="*/ 1695545 w 3331419"/>
              <a:gd name="connsiteY185" fmla="*/ 510949 h 984232"/>
              <a:gd name="connsiteX186" fmla="*/ 1713925 w 3331419"/>
              <a:gd name="connsiteY186" fmla="*/ 515544 h 984232"/>
              <a:gd name="connsiteX187" fmla="*/ 1727710 w 3331419"/>
              <a:gd name="connsiteY187" fmla="*/ 520139 h 984232"/>
              <a:gd name="connsiteX188" fmla="*/ 1764470 w 3331419"/>
              <a:gd name="connsiteY188" fmla="*/ 515544 h 984232"/>
              <a:gd name="connsiteX189" fmla="*/ 1805825 w 3331419"/>
              <a:gd name="connsiteY189" fmla="*/ 497164 h 984232"/>
              <a:gd name="connsiteX190" fmla="*/ 1860964 w 3331419"/>
              <a:gd name="connsiteY190" fmla="*/ 492570 h 984232"/>
              <a:gd name="connsiteX191" fmla="*/ 1916104 w 3331419"/>
              <a:gd name="connsiteY191" fmla="*/ 469595 h 984232"/>
              <a:gd name="connsiteX192" fmla="*/ 1943674 w 3331419"/>
              <a:gd name="connsiteY192" fmla="*/ 451215 h 984232"/>
              <a:gd name="connsiteX193" fmla="*/ 1994219 w 3331419"/>
              <a:gd name="connsiteY193" fmla="*/ 423645 h 984232"/>
              <a:gd name="connsiteX194" fmla="*/ 2008004 w 3331419"/>
              <a:gd name="connsiteY194" fmla="*/ 414455 h 984232"/>
              <a:gd name="connsiteX195" fmla="*/ 2026383 w 3331419"/>
              <a:gd name="connsiteY195" fmla="*/ 400670 h 984232"/>
              <a:gd name="connsiteX196" fmla="*/ 2053953 w 3331419"/>
              <a:gd name="connsiteY196" fmla="*/ 391480 h 984232"/>
              <a:gd name="connsiteX197" fmla="*/ 2058548 w 3331419"/>
              <a:gd name="connsiteY197" fmla="*/ 377695 h 984232"/>
              <a:gd name="connsiteX198" fmla="*/ 2081523 w 3331419"/>
              <a:gd name="connsiteY198" fmla="*/ 368505 h 984232"/>
              <a:gd name="connsiteX199" fmla="*/ 2095308 w 3331419"/>
              <a:gd name="connsiteY199" fmla="*/ 359315 h 984232"/>
              <a:gd name="connsiteX200" fmla="*/ 2118283 w 3331419"/>
              <a:gd name="connsiteY200" fmla="*/ 340935 h 984232"/>
              <a:gd name="connsiteX201" fmla="*/ 2127473 w 3331419"/>
              <a:gd name="connsiteY201" fmla="*/ 327150 h 984232"/>
              <a:gd name="connsiteX202" fmla="*/ 2145853 w 3331419"/>
              <a:gd name="connsiteY202" fmla="*/ 308771 h 984232"/>
              <a:gd name="connsiteX203" fmla="*/ 2173423 w 3331419"/>
              <a:gd name="connsiteY203" fmla="*/ 294986 h 984232"/>
              <a:gd name="connsiteX204" fmla="*/ 2191803 w 3331419"/>
              <a:gd name="connsiteY204" fmla="*/ 285796 h 984232"/>
              <a:gd name="connsiteX205" fmla="*/ 2214777 w 3331419"/>
              <a:gd name="connsiteY205" fmla="*/ 281201 h 984232"/>
              <a:gd name="connsiteX206" fmla="*/ 2233157 w 3331419"/>
              <a:gd name="connsiteY206" fmla="*/ 276606 h 984232"/>
              <a:gd name="connsiteX207" fmla="*/ 2384791 w 3331419"/>
              <a:gd name="connsiteY207" fmla="*/ 267416 h 984232"/>
              <a:gd name="connsiteX208" fmla="*/ 2403171 w 3331419"/>
              <a:gd name="connsiteY208" fmla="*/ 258226 h 984232"/>
              <a:gd name="connsiteX209" fmla="*/ 2573185 w 3331419"/>
              <a:gd name="connsiteY209" fmla="*/ 262821 h 984232"/>
              <a:gd name="connsiteX210" fmla="*/ 2747794 w 3331419"/>
              <a:gd name="connsiteY210" fmla="*/ 258226 h 984232"/>
              <a:gd name="connsiteX211" fmla="*/ 2775364 w 3331419"/>
              <a:gd name="connsiteY211" fmla="*/ 235251 h 984232"/>
              <a:gd name="connsiteX212" fmla="*/ 2793744 w 3331419"/>
              <a:gd name="connsiteY212" fmla="*/ 216871 h 984232"/>
              <a:gd name="connsiteX213" fmla="*/ 2807529 w 3331419"/>
              <a:gd name="connsiteY213" fmla="*/ 212276 h 984232"/>
              <a:gd name="connsiteX214" fmla="*/ 2821314 w 3331419"/>
              <a:gd name="connsiteY214" fmla="*/ 203086 h 984232"/>
              <a:gd name="connsiteX215" fmla="*/ 2894834 w 3331419"/>
              <a:gd name="connsiteY215" fmla="*/ 193896 h 984232"/>
              <a:gd name="connsiteX216" fmla="*/ 2926999 w 3331419"/>
              <a:gd name="connsiteY216" fmla="*/ 189301 h 984232"/>
              <a:gd name="connsiteX217" fmla="*/ 2991328 w 3331419"/>
              <a:gd name="connsiteY217" fmla="*/ 184706 h 984232"/>
              <a:gd name="connsiteX218" fmla="*/ 3018898 w 3331419"/>
              <a:gd name="connsiteY218" fmla="*/ 180111 h 984232"/>
              <a:gd name="connsiteX219" fmla="*/ 3051063 w 3331419"/>
              <a:gd name="connsiteY219" fmla="*/ 170921 h 984232"/>
              <a:gd name="connsiteX220" fmla="*/ 3074038 w 3331419"/>
              <a:gd name="connsiteY220" fmla="*/ 166326 h 984232"/>
              <a:gd name="connsiteX221" fmla="*/ 3101608 w 3331419"/>
              <a:gd name="connsiteY221" fmla="*/ 152541 h 984232"/>
              <a:gd name="connsiteX222" fmla="*/ 3119987 w 3331419"/>
              <a:gd name="connsiteY222" fmla="*/ 138756 h 984232"/>
              <a:gd name="connsiteX223" fmla="*/ 3147557 w 3331419"/>
              <a:gd name="connsiteY223" fmla="*/ 120377 h 984232"/>
              <a:gd name="connsiteX224" fmla="*/ 3161342 w 3331419"/>
              <a:gd name="connsiteY224" fmla="*/ 111187 h 984232"/>
              <a:gd name="connsiteX225" fmla="*/ 3175127 w 3331419"/>
              <a:gd name="connsiteY225" fmla="*/ 101997 h 984232"/>
              <a:gd name="connsiteX226" fmla="*/ 3188912 w 3331419"/>
              <a:gd name="connsiteY226" fmla="*/ 97402 h 984232"/>
              <a:gd name="connsiteX227" fmla="*/ 3207292 w 3331419"/>
              <a:gd name="connsiteY227" fmla="*/ 92807 h 984232"/>
              <a:gd name="connsiteX228" fmla="*/ 3322166 w 3331419"/>
              <a:gd name="connsiteY228" fmla="*/ 88212 h 984232"/>
              <a:gd name="connsiteX229" fmla="*/ 3331356 w 3331419"/>
              <a:gd name="connsiteY229" fmla="*/ 74427 h 984232"/>
              <a:gd name="connsiteX230" fmla="*/ 3322166 w 3331419"/>
              <a:gd name="connsiteY230" fmla="*/ 37667 h 98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3331419" h="984232">
                <a:moveTo>
                  <a:pt x="3322166" y="37667"/>
                </a:moveTo>
                <a:cubicBezTo>
                  <a:pt x="3319103" y="27711"/>
                  <a:pt x="3313999" y="22877"/>
                  <a:pt x="3312976" y="14692"/>
                </a:cubicBezTo>
                <a:cubicBezTo>
                  <a:pt x="3312375" y="9886"/>
                  <a:pt x="3322381" y="1473"/>
                  <a:pt x="3317571" y="907"/>
                </a:cubicBezTo>
                <a:cubicBezTo>
                  <a:pt x="3290148" y="-2319"/>
                  <a:pt x="3262432" y="3970"/>
                  <a:pt x="3234862" y="5502"/>
                </a:cubicBezTo>
                <a:cubicBezTo>
                  <a:pt x="3230267" y="8565"/>
                  <a:pt x="3226267" y="12805"/>
                  <a:pt x="3221077" y="14692"/>
                </a:cubicBezTo>
                <a:cubicBezTo>
                  <a:pt x="3195916" y="23842"/>
                  <a:pt x="3184845" y="22601"/>
                  <a:pt x="3161342" y="28477"/>
                </a:cubicBezTo>
                <a:cubicBezTo>
                  <a:pt x="3129225" y="36506"/>
                  <a:pt x="3168625" y="29112"/>
                  <a:pt x="3129177" y="42262"/>
                </a:cubicBezTo>
                <a:cubicBezTo>
                  <a:pt x="3121768" y="44732"/>
                  <a:pt x="3113861" y="45325"/>
                  <a:pt x="3106203" y="46857"/>
                </a:cubicBezTo>
                <a:cubicBezTo>
                  <a:pt x="3101608" y="49920"/>
                  <a:pt x="3097357" y="53577"/>
                  <a:pt x="3092418" y="56047"/>
                </a:cubicBezTo>
                <a:cubicBezTo>
                  <a:pt x="3081310" y="61601"/>
                  <a:pt x="3061260" y="63668"/>
                  <a:pt x="3051063" y="65237"/>
                </a:cubicBezTo>
                <a:cubicBezTo>
                  <a:pt x="3040358" y="66884"/>
                  <a:pt x="3029620" y="68300"/>
                  <a:pt x="3018898" y="69832"/>
                </a:cubicBezTo>
                <a:cubicBezTo>
                  <a:pt x="3009708" y="68300"/>
                  <a:pt x="3000367" y="62977"/>
                  <a:pt x="2991328" y="65237"/>
                </a:cubicBezTo>
                <a:cubicBezTo>
                  <a:pt x="2985970" y="66576"/>
                  <a:pt x="2986043" y="75117"/>
                  <a:pt x="2982138" y="79022"/>
                </a:cubicBezTo>
                <a:cubicBezTo>
                  <a:pt x="2978233" y="82927"/>
                  <a:pt x="2972847" y="85002"/>
                  <a:pt x="2968353" y="88212"/>
                </a:cubicBezTo>
                <a:cubicBezTo>
                  <a:pt x="2962121" y="92663"/>
                  <a:pt x="2956100" y="97402"/>
                  <a:pt x="2949973" y="101997"/>
                </a:cubicBezTo>
                <a:cubicBezTo>
                  <a:pt x="2940783" y="100465"/>
                  <a:pt x="2931328" y="100079"/>
                  <a:pt x="2922404" y="97402"/>
                </a:cubicBezTo>
                <a:cubicBezTo>
                  <a:pt x="2915843" y="95434"/>
                  <a:pt x="2910438" y="90617"/>
                  <a:pt x="2904024" y="88212"/>
                </a:cubicBezTo>
                <a:cubicBezTo>
                  <a:pt x="2898111" y="85995"/>
                  <a:pt x="2891771" y="85149"/>
                  <a:pt x="2885644" y="83617"/>
                </a:cubicBezTo>
                <a:cubicBezTo>
                  <a:pt x="2873391" y="86680"/>
                  <a:pt x="2859393" y="85801"/>
                  <a:pt x="2848884" y="92807"/>
                </a:cubicBezTo>
                <a:cubicBezTo>
                  <a:pt x="2839881" y="98809"/>
                  <a:pt x="2832610" y="105403"/>
                  <a:pt x="2821314" y="106592"/>
                </a:cubicBezTo>
                <a:cubicBezTo>
                  <a:pt x="2796894" y="109162"/>
                  <a:pt x="2772301" y="109655"/>
                  <a:pt x="2747794" y="111187"/>
                </a:cubicBezTo>
                <a:cubicBezTo>
                  <a:pt x="2743199" y="115782"/>
                  <a:pt x="2739139" y="120983"/>
                  <a:pt x="2734010" y="124972"/>
                </a:cubicBezTo>
                <a:cubicBezTo>
                  <a:pt x="2725292" y="131753"/>
                  <a:pt x="2706440" y="143351"/>
                  <a:pt x="2706440" y="143351"/>
                </a:cubicBezTo>
                <a:cubicBezTo>
                  <a:pt x="2704908" y="149478"/>
                  <a:pt x="2705790" y="156800"/>
                  <a:pt x="2701845" y="161731"/>
                </a:cubicBezTo>
                <a:cubicBezTo>
                  <a:pt x="2698819" y="165513"/>
                  <a:pt x="2692392" y="164160"/>
                  <a:pt x="2688060" y="166326"/>
                </a:cubicBezTo>
                <a:cubicBezTo>
                  <a:pt x="2683121" y="168796"/>
                  <a:pt x="2678870" y="172453"/>
                  <a:pt x="2674275" y="175516"/>
                </a:cubicBezTo>
                <a:cubicBezTo>
                  <a:pt x="2654363" y="173984"/>
                  <a:pt x="2633836" y="176067"/>
                  <a:pt x="2614540" y="170921"/>
                </a:cubicBezTo>
                <a:cubicBezTo>
                  <a:pt x="2570041" y="159054"/>
                  <a:pt x="2663100" y="137886"/>
                  <a:pt x="2577780" y="166326"/>
                </a:cubicBezTo>
                <a:cubicBezTo>
                  <a:pt x="2557480" y="164296"/>
                  <a:pt x="2511582" y="156476"/>
                  <a:pt x="2490476" y="166326"/>
                </a:cubicBezTo>
                <a:cubicBezTo>
                  <a:pt x="2478699" y="171822"/>
                  <a:pt x="2475515" y="190744"/>
                  <a:pt x="2462906" y="193896"/>
                </a:cubicBezTo>
                <a:lnTo>
                  <a:pt x="2444526" y="198491"/>
                </a:lnTo>
                <a:cubicBezTo>
                  <a:pt x="2435336" y="196959"/>
                  <a:pt x="2426051" y="195917"/>
                  <a:pt x="2416956" y="193896"/>
                </a:cubicBezTo>
                <a:cubicBezTo>
                  <a:pt x="2412228" y="192845"/>
                  <a:pt x="2407899" y="190352"/>
                  <a:pt x="2403171" y="189301"/>
                </a:cubicBezTo>
                <a:cubicBezTo>
                  <a:pt x="2394076" y="187280"/>
                  <a:pt x="2384792" y="186238"/>
                  <a:pt x="2375602" y="184706"/>
                </a:cubicBezTo>
                <a:cubicBezTo>
                  <a:pt x="2353281" y="187496"/>
                  <a:pt x="2336917" y="188633"/>
                  <a:pt x="2315867" y="193896"/>
                </a:cubicBezTo>
                <a:cubicBezTo>
                  <a:pt x="2284888" y="201641"/>
                  <a:pt x="2319743" y="194204"/>
                  <a:pt x="2288297" y="207681"/>
                </a:cubicBezTo>
                <a:cubicBezTo>
                  <a:pt x="2282492" y="210169"/>
                  <a:pt x="2276044" y="210744"/>
                  <a:pt x="2269917" y="212276"/>
                </a:cubicBezTo>
                <a:cubicBezTo>
                  <a:pt x="2261637" y="220556"/>
                  <a:pt x="2253542" y="230453"/>
                  <a:pt x="2242347" y="235251"/>
                </a:cubicBezTo>
                <a:cubicBezTo>
                  <a:pt x="2236542" y="237739"/>
                  <a:pt x="2230094" y="238314"/>
                  <a:pt x="2223967" y="239846"/>
                </a:cubicBezTo>
                <a:cubicBezTo>
                  <a:pt x="2213246" y="238314"/>
                  <a:pt x="2202176" y="238363"/>
                  <a:pt x="2191803" y="235251"/>
                </a:cubicBezTo>
                <a:cubicBezTo>
                  <a:pt x="2186513" y="233664"/>
                  <a:pt x="2183376" y="224722"/>
                  <a:pt x="2178018" y="226061"/>
                </a:cubicBezTo>
                <a:cubicBezTo>
                  <a:pt x="2173319" y="227236"/>
                  <a:pt x="2176110" y="235816"/>
                  <a:pt x="2173423" y="239846"/>
                </a:cubicBezTo>
                <a:cubicBezTo>
                  <a:pt x="2169818" y="245253"/>
                  <a:pt x="2165045" y="250026"/>
                  <a:pt x="2159638" y="253631"/>
                </a:cubicBezTo>
                <a:cubicBezTo>
                  <a:pt x="2155608" y="256318"/>
                  <a:pt x="2150185" y="256060"/>
                  <a:pt x="2145853" y="258226"/>
                </a:cubicBezTo>
                <a:cubicBezTo>
                  <a:pt x="2110223" y="276041"/>
                  <a:pt x="2152932" y="260461"/>
                  <a:pt x="2118283" y="272011"/>
                </a:cubicBezTo>
                <a:cubicBezTo>
                  <a:pt x="2097648" y="292646"/>
                  <a:pt x="2110663" y="283741"/>
                  <a:pt x="2076928" y="294986"/>
                </a:cubicBezTo>
                <a:lnTo>
                  <a:pt x="2063143" y="299581"/>
                </a:lnTo>
                <a:lnTo>
                  <a:pt x="2049358" y="304176"/>
                </a:lnTo>
                <a:cubicBezTo>
                  <a:pt x="2047268" y="305743"/>
                  <a:pt x="2022417" y="324911"/>
                  <a:pt x="2017193" y="327150"/>
                </a:cubicBezTo>
                <a:cubicBezTo>
                  <a:pt x="2011389" y="329638"/>
                  <a:pt x="2004727" y="329528"/>
                  <a:pt x="1998814" y="331745"/>
                </a:cubicBezTo>
                <a:cubicBezTo>
                  <a:pt x="1992400" y="334150"/>
                  <a:pt x="1986730" y="338237"/>
                  <a:pt x="1980434" y="340935"/>
                </a:cubicBezTo>
                <a:cubicBezTo>
                  <a:pt x="1975982" y="342843"/>
                  <a:pt x="1970981" y="343364"/>
                  <a:pt x="1966649" y="345530"/>
                </a:cubicBezTo>
                <a:cubicBezTo>
                  <a:pt x="1931019" y="363345"/>
                  <a:pt x="1973728" y="347765"/>
                  <a:pt x="1939079" y="359315"/>
                </a:cubicBezTo>
                <a:cubicBezTo>
                  <a:pt x="1912891" y="385503"/>
                  <a:pt x="1939312" y="363810"/>
                  <a:pt x="1906914" y="377695"/>
                </a:cubicBezTo>
                <a:cubicBezTo>
                  <a:pt x="1871089" y="393048"/>
                  <a:pt x="1916606" y="379969"/>
                  <a:pt x="1879344" y="400670"/>
                </a:cubicBezTo>
                <a:cubicBezTo>
                  <a:pt x="1870876" y="405374"/>
                  <a:pt x="1851774" y="409860"/>
                  <a:pt x="1851774" y="409860"/>
                </a:cubicBezTo>
                <a:cubicBezTo>
                  <a:pt x="1845647" y="408328"/>
                  <a:pt x="1839199" y="407753"/>
                  <a:pt x="1833394" y="405265"/>
                </a:cubicBezTo>
                <a:cubicBezTo>
                  <a:pt x="1828318" y="403090"/>
                  <a:pt x="1824405" y="398815"/>
                  <a:pt x="1819610" y="396075"/>
                </a:cubicBezTo>
                <a:cubicBezTo>
                  <a:pt x="1803713" y="386991"/>
                  <a:pt x="1802909" y="387445"/>
                  <a:pt x="1787445" y="382290"/>
                </a:cubicBezTo>
                <a:cubicBezTo>
                  <a:pt x="1782850" y="385353"/>
                  <a:pt x="1778599" y="389010"/>
                  <a:pt x="1773660" y="391480"/>
                </a:cubicBezTo>
                <a:cubicBezTo>
                  <a:pt x="1769328" y="393646"/>
                  <a:pt x="1764109" y="393723"/>
                  <a:pt x="1759875" y="396075"/>
                </a:cubicBezTo>
                <a:cubicBezTo>
                  <a:pt x="1750220" y="401439"/>
                  <a:pt x="1741495" y="408328"/>
                  <a:pt x="1732305" y="414455"/>
                </a:cubicBezTo>
                <a:lnTo>
                  <a:pt x="1718520" y="423645"/>
                </a:lnTo>
                <a:cubicBezTo>
                  <a:pt x="1706970" y="388996"/>
                  <a:pt x="1722550" y="431705"/>
                  <a:pt x="1704735" y="396075"/>
                </a:cubicBezTo>
                <a:cubicBezTo>
                  <a:pt x="1702569" y="391743"/>
                  <a:pt x="1703565" y="385715"/>
                  <a:pt x="1700140" y="382290"/>
                </a:cubicBezTo>
                <a:cubicBezTo>
                  <a:pt x="1696715" y="378865"/>
                  <a:pt x="1690950" y="379227"/>
                  <a:pt x="1686355" y="377695"/>
                </a:cubicBezTo>
                <a:cubicBezTo>
                  <a:pt x="1681760" y="379227"/>
                  <a:pt x="1676352" y="379264"/>
                  <a:pt x="1672570" y="382290"/>
                </a:cubicBezTo>
                <a:cubicBezTo>
                  <a:pt x="1668258" y="385740"/>
                  <a:pt x="1666024" y="391227"/>
                  <a:pt x="1663380" y="396075"/>
                </a:cubicBezTo>
                <a:cubicBezTo>
                  <a:pt x="1656820" y="408102"/>
                  <a:pt x="1652600" y="421436"/>
                  <a:pt x="1645001" y="432835"/>
                </a:cubicBezTo>
                <a:cubicBezTo>
                  <a:pt x="1641938" y="437430"/>
                  <a:pt x="1639967" y="442983"/>
                  <a:pt x="1635811" y="446620"/>
                </a:cubicBezTo>
                <a:cubicBezTo>
                  <a:pt x="1627499" y="453893"/>
                  <a:pt x="1617431" y="458873"/>
                  <a:pt x="1608241" y="465000"/>
                </a:cubicBezTo>
                <a:lnTo>
                  <a:pt x="1594456" y="474190"/>
                </a:lnTo>
                <a:cubicBezTo>
                  <a:pt x="1552701" y="468225"/>
                  <a:pt x="1572566" y="473020"/>
                  <a:pt x="1534721" y="460405"/>
                </a:cubicBezTo>
                <a:lnTo>
                  <a:pt x="1520936" y="455810"/>
                </a:lnTo>
                <a:lnTo>
                  <a:pt x="1507151" y="451215"/>
                </a:lnTo>
                <a:cubicBezTo>
                  <a:pt x="1502556" y="454278"/>
                  <a:pt x="1496816" y="456093"/>
                  <a:pt x="1493366" y="460405"/>
                </a:cubicBezTo>
                <a:cubicBezTo>
                  <a:pt x="1483852" y="472297"/>
                  <a:pt x="1495075" y="478292"/>
                  <a:pt x="1479581" y="487975"/>
                </a:cubicBezTo>
                <a:cubicBezTo>
                  <a:pt x="1455093" y="503280"/>
                  <a:pt x="1394821" y="500738"/>
                  <a:pt x="1378492" y="501759"/>
                </a:cubicBezTo>
                <a:cubicBezTo>
                  <a:pt x="1371284" y="505363"/>
                  <a:pt x="1352822" y="513644"/>
                  <a:pt x="1346327" y="520139"/>
                </a:cubicBezTo>
                <a:cubicBezTo>
                  <a:pt x="1329564" y="536902"/>
                  <a:pt x="1345061" y="534213"/>
                  <a:pt x="1323352" y="552304"/>
                </a:cubicBezTo>
                <a:cubicBezTo>
                  <a:pt x="1319631" y="555405"/>
                  <a:pt x="1313899" y="554733"/>
                  <a:pt x="1309567" y="556899"/>
                </a:cubicBezTo>
                <a:cubicBezTo>
                  <a:pt x="1304628" y="559369"/>
                  <a:pt x="1301258" y="565375"/>
                  <a:pt x="1295782" y="566089"/>
                </a:cubicBezTo>
                <a:cubicBezTo>
                  <a:pt x="1265368" y="570056"/>
                  <a:pt x="1234516" y="569152"/>
                  <a:pt x="1203883" y="570684"/>
                </a:cubicBezTo>
                <a:cubicBezTo>
                  <a:pt x="1169234" y="582234"/>
                  <a:pt x="1211943" y="566654"/>
                  <a:pt x="1176313" y="584469"/>
                </a:cubicBezTo>
                <a:cubicBezTo>
                  <a:pt x="1171981" y="586635"/>
                  <a:pt x="1166860" y="586898"/>
                  <a:pt x="1162528" y="589064"/>
                </a:cubicBezTo>
                <a:cubicBezTo>
                  <a:pt x="1157589" y="591534"/>
                  <a:pt x="1154181" y="597294"/>
                  <a:pt x="1148743" y="598254"/>
                </a:cubicBezTo>
                <a:cubicBezTo>
                  <a:pt x="1127572" y="601990"/>
                  <a:pt x="1105857" y="601317"/>
                  <a:pt x="1084414" y="602849"/>
                </a:cubicBezTo>
                <a:cubicBezTo>
                  <a:pt x="1062971" y="601317"/>
                  <a:pt x="1041582" y="598254"/>
                  <a:pt x="1020084" y="598254"/>
                </a:cubicBezTo>
                <a:cubicBezTo>
                  <a:pt x="991988" y="598254"/>
                  <a:pt x="936510" y="604314"/>
                  <a:pt x="905210" y="607444"/>
                </a:cubicBezTo>
                <a:cubicBezTo>
                  <a:pt x="878574" y="616323"/>
                  <a:pt x="879728" y="611371"/>
                  <a:pt x="863855" y="630419"/>
                </a:cubicBezTo>
                <a:cubicBezTo>
                  <a:pt x="860320" y="634662"/>
                  <a:pt x="858821" y="640567"/>
                  <a:pt x="854665" y="644204"/>
                </a:cubicBezTo>
                <a:cubicBezTo>
                  <a:pt x="846353" y="651477"/>
                  <a:pt x="836285" y="656457"/>
                  <a:pt x="827095" y="662584"/>
                </a:cubicBezTo>
                <a:lnTo>
                  <a:pt x="813310" y="671774"/>
                </a:lnTo>
                <a:cubicBezTo>
                  <a:pt x="808715" y="674837"/>
                  <a:pt x="804764" y="679217"/>
                  <a:pt x="799525" y="680963"/>
                </a:cubicBezTo>
                <a:cubicBezTo>
                  <a:pt x="780501" y="687304"/>
                  <a:pt x="789770" y="682871"/>
                  <a:pt x="771955" y="694748"/>
                </a:cubicBezTo>
                <a:cubicBezTo>
                  <a:pt x="763198" y="707883"/>
                  <a:pt x="748685" y="731606"/>
                  <a:pt x="735195" y="736103"/>
                </a:cubicBezTo>
                <a:cubicBezTo>
                  <a:pt x="730600" y="737635"/>
                  <a:pt x="725743" y="738532"/>
                  <a:pt x="721411" y="740698"/>
                </a:cubicBezTo>
                <a:cubicBezTo>
                  <a:pt x="689681" y="756564"/>
                  <a:pt x="727496" y="744920"/>
                  <a:pt x="689246" y="754483"/>
                </a:cubicBezTo>
                <a:cubicBezTo>
                  <a:pt x="657646" y="775550"/>
                  <a:pt x="672154" y="769370"/>
                  <a:pt x="647891" y="777458"/>
                </a:cubicBezTo>
                <a:cubicBezTo>
                  <a:pt x="644828" y="782053"/>
                  <a:pt x="643496" y="788503"/>
                  <a:pt x="638701" y="791243"/>
                </a:cubicBezTo>
                <a:cubicBezTo>
                  <a:pt x="620524" y="801630"/>
                  <a:pt x="561171" y="791641"/>
                  <a:pt x="555991" y="791243"/>
                </a:cubicBezTo>
                <a:cubicBezTo>
                  <a:pt x="552595" y="790111"/>
                  <a:pt x="520360" y="778022"/>
                  <a:pt x="555991" y="795838"/>
                </a:cubicBezTo>
                <a:cubicBezTo>
                  <a:pt x="560323" y="798004"/>
                  <a:pt x="565181" y="798901"/>
                  <a:pt x="569776" y="800433"/>
                </a:cubicBezTo>
                <a:cubicBezTo>
                  <a:pt x="575903" y="798901"/>
                  <a:pt x="582901" y="799341"/>
                  <a:pt x="588156" y="795838"/>
                </a:cubicBezTo>
                <a:cubicBezTo>
                  <a:pt x="629725" y="768126"/>
                  <a:pt x="566065" y="792480"/>
                  <a:pt x="611131" y="777458"/>
                </a:cubicBezTo>
                <a:cubicBezTo>
                  <a:pt x="615726" y="778990"/>
                  <a:pt x="629760" y="782053"/>
                  <a:pt x="624916" y="782053"/>
                </a:cubicBezTo>
                <a:cubicBezTo>
                  <a:pt x="584648" y="782053"/>
                  <a:pt x="586097" y="781367"/>
                  <a:pt x="560586" y="772863"/>
                </a:cubicBezTo>
                <a:cubicBezTo>
                  <a:pt x="551396" y="775926"/>
                  <a:pt x="538390" y="773993"/>
                  <a:pt x="533017" y="782053"/>
                </a:cubicBezTo>
                <a:cubicBezTo>
                  <a:pt x="518873" y="803269"/>
                  <a:pt x="528563" y="792997"/>
                  <a:pt x="500852" y="809623"/>
                </a:cubicBezTo>
                <a:cubicBezTo>
                  <a:pt x="497789" y="814218"/>
                  <a:pt x="491662" y="828931"/>
                  <a:pt x="491662" y="823408"/>
                </a:cubicBezTo>
                <a:cubicBezTo>
                  <a:pt x="491662" y="810778"/>
                  <a:pt x="493511" y="796926"/>
                  <a:pt x="500852" y="786648"/>
                </a:cubicBezTo>
                <a:cubicBezTo>
                  <a:pt x="503667" y="782707"/>
                  <a:pt x="510042" y="789711"/>
                  <a:pt x="514637" y="791243"/>
                </a:cubicBezTo>
                <a:cubicBezTo>
                  <a:pt x="508510" y="792775"/>
                  <a:pt x="502329" y="794103"/>
                  <a:pt x="496257" y="795838"/>
                </a:cubicBezTo>
                <a:cubicBezTo>
                  <a:pt x="491600" y="797169"/>
                  <a:pt x="487192" y="799344"/>
                  <a:pt x="482472" y="800433"/>
                </a:cubicBezTo>
                <a:cubicBezTo>
                  <a:pt x="467252" y="803945"/>
                  <a:pt x="436522" y="809623"/>
                  <a:pt x="436522" y="809623"/>
                </a:cubicBezTo>
                <a:cubicBezTo>
                  <a:pt x="430395" y="812686"/>
                  <a:pt x="423404" y="814428"/>
                  <a:pt x="418142" y="818813"/>
                </a:cubicBezTo>
                <a:cubicBezTo>
                  <a:pt x="413899" y="822348"/>
                  <a:pt x="413547" y="829535"/>
                  <a:pt x="408952" y="832598"/>
                </a:cubicBezTo>
                <a:cubicBezTo>
                  <a:pt x="403697" y="836101"/>
                  <a:pt x="396765" y="835954"/>
                  <a:pt x="390572" y="837193"/>
                </a:cubicBezTo>
                <a:cubicBezTo>
                  <a:pt x="370091" y="841289"/>
                  <a:pt x="359739" y="841455"/>
                  <a:pt x="340028" y="846383"/>
                </a:cubicBezTo>
                <a:cubicBezTo>
                  <a:pt x="335329" y="847558"/>
                  <a:pt x="330477" y="848626"/>
                  <a:pt x="326243" y="850978"/>
                </a:cubicBezTo>
                <a:cubicBezTo>
                  <a:pt x="316588" y="856342"/>
                  <a:pt x="309151" y="865864"/>
                  <a:pt x="298673" y="869357"/>
                </a:cubicBezTo>
                <a:lnTo>
                  <a:pt x="271103" y="878547"/>
                </a:lnTo>
                <a:cubicBezTo>
                  <a:pt x="278761" y="880079"/>
                  <a:pt x="286268" y="883142"/>
                  <a:pt x="294078" y="883142"/>
                </a:cubicBezTo>
                <a:cubicBezTo>
                  <a:pt x="315198" y="883142"/>
                  <a:pt x="323052" y="879611"/>
                  <a:pt x="340028" y="873952"/>
                </a:cubicBezTo>
                <a:cubicBezTo>
                  <a:pt x="343091" y="869357"/>
                  <a:pt x="344906" y="863617"/>
                  <a:pt x="349218" y="860167"/>
                </a:cubicBezTo>
                <a:cubicBezTo>
                  <a:pt x="360029" y="851519"/>
                  <a:pt x="375167" y="859628"/>
                  <a:pt x="349218" y="850978"/>
                </a:cubicBezTo>
                <a:cubicBezTo>
                  <a:pt x="343336" y="852449"/>
                  <a:pt x="323640" y="856874"/>
                  <a:pt x="317053" y="860167"/>
                </a:cubicBezTo>
                <a:cubicBezTo>
                  <a:pt x="312113" y="862637"/>
                  <a:pt x="308344" y="867182"/>
                  <a:pt x="303268" y="869357"/>
                </a:cubicBezTo>
                <a:cubicBezTo>
                  <a:pt x="297463" y="871845"/>
                  <a:pt x="290981" y="872290"/>
                  <a:pt x="284888" y="873952"/>
                </a:cubicBezTo>
                <a:cubicBezTo>
                  <a:pt x="255956" y="881842"/>
                  <a:pt x="259874" y="880758"/>
                  <a:pt x="238938" y="887737"/>
                </a:cubicBezTo>
                <a:cubicBezTo>
                  <a:pt x="237406" y="892332"/>
                  <a:pt x="237768" y="898097"/>
                  <a:pt x="234343" y="901522"/>
                </a:cubicBezTo>
                <a:cubicBezTo>
                  <a:pt x="230918" y="904947"/>
                  <a:pt x="225402" y="906117"/>
                  <a:pt x="220558" y="906117"/>
                </a:cubicBezTo>
                <a:cubicBezTo>
                  <a:pt x="180706" y="906117"/>
                  <a:pt x="140912" y="903054"/>
                  <a:pt x="101089" y="901522"/>
                </a:cubicBezTo>
                <a:cubicBezTo>
                  <a:pt x="89419" y="898605"/>
                  <a:pt x="75999" y="892186"/>
                  <a:pt x="64329" y="901522"/>
                </a:cubicBezTo>
                <a:cubicBezTo>
                  <a:pt x="60547" y="904548"/>
                  <a:pt x="63159" y="911882"/>
                  <a:pt x="59734" y="915307"/>
                </a:cubicBezTo>
                <a:cubicBezTo>
                  <a:pt x="56309" y="918732"/>
                  <a:pt x="50183" y="917550"/>
                  <a:pt x="45949" y="919902"/>
                </a:cubicBezTo>
                <a:cubicBezTo>
                  <a:pt x="36294" y="925266"/>
                  <a:pt x="28258" y="933342"/>
                  <a:pt x="18379" y="938282"/>
                </a:cubicBezTo>
                <a:lnTo>
                  <a:pt x="0" y="947472"/>
                </a:lnTo>
                <a:cubicBezTo>
                  <a:pt x="40" y="947633"/>
                  <a:pt x="6990" y="977438"/>
                  <a:pt x="9189" y="979637"/>
                </a:cubicBezTo>
                <a:cubicBezTo>
                  <a:pt x="12614" y="983062"/>
                  <a:pt x="18379" y="982700"/>
                  <a:pt x="22974" y="984232"/>
                </a:cubicBezTo>
                <a:cubicBezTo>
                  <a:pt x="35119" y="981196"/>
                  <a:pt x="57658" y="975042"/>
                  <a:pt x="68924" y="975042"/>
                </a:cubicBezTo>
                <a:cubicBezTo>
                  <a:pt x="101125" y="975042"/>
                  <a:pt x="133254" y="978105"/>
                  <a:pt x="165419" y="979637"/>
                </a:cubicBezTo>
                <a:cubicBezTo>
                  <a:pt x="194520" y="978105"/>
                  <a:pt x="223674" y="977366"/>
                  <a:pt x="252723" y="975042"/>
                </a:cubicBezTo>
                <a:cubicBezTo>
                  <a:pt x="262010" y="974299"/>
                  <a:pt x="271048" y="971603"/>
                  <a:pt x="280293" y="970447"/>
                </a:cubicBezTo>
                <a:cubicBezTo>
                  <a:pt x="295567" y="968538"/>
                  <a:pt x="310926" y="967384"/>
                  <a:pt x="326243" y="965852"/>
                </a:cubicBezTo>
                <a:cubicBezTo>
                  <a:pt x="335433" y="962789"/>
                  <a:pt x="346063" y="962474"/>
                  <a:pt x="353813" y="956662"/>
                </a:cubicBezTo>
                <a:cubicBezTo>
                  <a:pt x="359939" y="952067"/>
                  <a:pt x="365960" y="947328"/>
                  <a:pt x="372192" y="942877"/>
                </a:cubicBezTo>
                <a:cubicBezTo>
                  <a:pt x="381643" y="936126"/>
                  <a:pt x="388074" y="930937"/>
                  <a:pt x="399762" y="929092"/>
                </a:cubicBezTo>
                <a:cubicBezTo>
                  <a:pt x="424157" y="925240"/>
                  <a:pt x="448792" y="923096"/>
                  <a:pt x="473282" y="919902"/>
                </a:cubicBezTo>
                <a:cubicBezTo>
                  <a:pt x="494275" y="917164"/>
                  <a:pt x="505100" y="916330"/>
                  <a:pt x="523827" y="910712"/>
                </a:cubicBezTo>
                <a:cubicBezTo>
                  <a:pt x="533105" y="907928"/>
                  <a:pt x="542206" y="904585"/>
                  <a:pt x="551396" y="901522"/>
                </a:cubicBezTo>
                <a:cubicBezTo>
                  <a:pt x="555991" y="899990"/>
                  <a:pt x="561151" y="899614"/>
                  <a:pt x="565181" y="896927"/>
                </a:cubicBezTo>
                <a:cubicBezTo>
                  <a:pt x="569776" y="893864"/>
                  <a:pt x="573919" y="889980"/>
                  <a:pt x="578966" y="887737"/>
                </a:cubicBezTo>
                <a:cubicBezTo>
                  <a:pt x="621330" y="868908"/>
                  <a:pt x="592005" y="888163"/>
                  <a:pt x="624916" y="869357"/>
                </a:cubicBezTo>
                <a:cubicBezTo>
                  <a:pt x="644261" y="858303"/>
                  <a:pt x="633934" y="860236"/>
                  <a:pt x="657081" y="850978"/>
                </a:cubicBezTo>
                <a:cubicBezTo>
                  <a:pt x="666075" y="847380"/>
                  <a:pt x="676591" y="847161"/>
                  <a:pt x="684651" y="841788"/>
                </a:cubicBezTo>
                <a:cubicBezTo>
                  <a:pt x="702756" y="829718"/>
                  <a:pt x="699758" y="829970"/>
                  <a:pt x="726006" y="823408"/>
                </a:cubicBezTo>
                <a:cubicBezTo>
                  <a:pt x="731894" y="821936"/>
                  <a:pt x="751579" y="817514"/>
                  <a:pt x="758170" y="814218"/>
                </a:cubicBezTo>
                <a:cubicBezTo>
                  <a:pt x="775283" y="805662"/>
                  <a:pt x="770497" y="803946"/>
                  <a:pt x="785740" y="791243"/>
                </a:cubicBezTo>
                <a:cubicBezTo>
                  <a:pt x="789983" y="787708"/>
                  <a:pt x="794930" y="785116"/>
                  <a:pt x="799525" y="782053"/>
                </a:cubicBezTo>
                <a:cubicBezTo>
                  <a:pt x="808561" y="768499"/>
                  <a:pt x="809233" y="765539"/>
                  <a:pt x="822500" y="754483"/>
                </a:cubicBezTo>
                <a:cubicBezTo>
                  <a:pt x="826743" y="750948"/>
                  <a:pt x="832042" y="748828"/>
                  <a:pt x="836285" y="745293"/>
                </a:cubicBezTo>
                <a:cubicBezTo>
                  <a:pt x="841277" y="741133"/>
                  <a:pt x="845078" y="735668"/>
                  <a:pt x="850070" y="731508"/>
                </a:cubicBezTo>
                <a:cubicBezTo>
                  <a:pt x="854313" y="727973"/>
                  <a:pt x="859612" y="725853"/>
                  <a:pt x="863855" y="722318"/>
                </a:cubicBezTo>
                <a:cubicBezTo>
                  <a:pt x="868847" y="718158"/>
                  <a:pt x="871959" y="711689"/>
                  <a:pt x="877640" y="708533"/>
                </a:cubicBezTo>
                <a:cubicBezTo>
                  <a:pt x="886108" y="703829"/>
                  <a:pt x="896546" y="703675"/>
                  <a:pt x="905210" y="699343"/>
                </a:cubicBezTo>
                <a:cubicBezTo>
                  <a:pt x="932250" y="685822"/>
                  <a:pt x="917096" y="692317"/>
                  <a:pt x="951159" y="680963"/>
                </a:cubicBezTo>
                <a:lnTo>
                  <a:pt x="964944" y="676369"/>
                </a:lnTo>
                <a:lnTo>
                  <a:pt x="978729" y="671774"/>
                </a:lnTo>
                <a:lnTo>
                  <a:pt x="1231453" y="676369"/>
                </a:lnTo>
                <a:cubicBezTo>
                  <a:pt x="1256007" y="676369"/>
                  <a:pt x="1280540" y="674217"/>
                  <a:pt x="1304972" y="671774"/>
                </a:cubicBezTo>
                <a:cubicBezTo>
                  <a:pt x="1313215" y="670950"/>
                  <a:pt x="1328740" y="665383"/>
                  <a:pt x="1337137" y="662584"/>
                </a:cubicBezTo>
                <a:cubicBezTo>
                  <a:pt x="1353985" y="637311"/>
                  <a:pt x="1337137" y="658755"/>
                  <a:pt x="1360112" y="639609"/>
                </a:cubicBezTo>
                <a:cubicBezTo>
                  <a:pt x="1365104" y="635449"/>
                  <a:pt x="1369737" y="630816"/>
                  <a:pt x="1373897" y="625824"/>
                </a:cubicBezTo>
                <a:cubicBezTo>
                  <a:pt x="1377432" y="621581"/>
                  <a:pt x="1378775" y="615489"/>
                  <a:pt x="1383087" y="612039"/>
                </a:cubicBezTo>
                <a:cubicBezTo>
                  <a:pt x="1386869" y="609013"/>
                  <a:pt x="1392277" y="608976"/>
                  <a:pt x="1396872" y="607444"/>
                </a:cubicBezTo>
                <a:cubicBezTo>
                  <a:pt x="1401467" y="601317"/>
                  <a:pt x="1404774" y="593967"/>
                  <a:pt x="1410657" y="589064"/>
                </a:cubicBezTo>
                <a:cubicBezTo>
                  <a:pt x="1414378" y="585963"/>
                  <a:pt x="1420110" y="586635"/>
                  <a:pt x="1424442" y="584469"/>
                </a:cubicBezTo>
                <a:cubicBezTo>
                  <a:pt x="1456175" y="568603"/>
                  <a:pt x="1418354" y="580247"/>
                  <a:pt x="1456607" y="570684"/>
                </a:cubicBezTo>
                <a:cubicBezTo>
                  <a:pt x="1461202" y="567621"/>
                  <a:pt x="1465220" y="563433"/>
                  <a:pt x="1470391" y="561494"/>
                </a:cubicBezTo>
                <a:cubicBezTo>
                  <a:pt x="1486815" y="555335"/>
                  <a:pt x="1543764" y="552699"/>
                  <a:pt x="1548506" y="552304"/>
                </a:cubicBezTo>
                <a:cubicBezTo>
                  <a:pt x="1590679" y="538246"/>
                  <a:pt x="1566437" y="544078"/>
                  <a:pt x="1622026" y="538519"/>
                </a:cubicBezTo>
                <a:cubicBezTo>
                  <a:pt x="1631216" y="535456"/>
                  <a:pt x="1640317" y="532113"/>
                  <a:pt x="1649595" y="529329"/>
                </a:cubicBezTo>
                <a:cubicBezTo>
                  <a:pt x="1655644" y="527514"/>
                  <a:pt x="1662170" y="527222"/>
                  <a:pt x="1667975" y="524734"/>
                </a:cubicBezTo>
                <a:cubicBezTo>
                  <a:pt x="1673051" y="522559"/>
                  <a:pt x="1676821" y="518014"/>
                  <a:pt x="1681760" y="515544"/>
                </a:cubicBezTo>
                <a:cubicBezTo>
                  <a:pt x="1686092" y="513378"/>
                  <a:pt x="1690950" y="512481"/>
                  <a:pt x="1695545" y="510949"/>
                </a:cubicBezTo>
                <a:cubicBezTo>
                  <a:pt x="1701672" y="512481"/>
                  <a:pt x="1707853" y="513809"/>
                  <a:pt x="1713925" y="515544"/>
                </a:cubicBezTo>
                <a:cubicBezTo>
                  <a:pt x="1718582" y="516875"/>
                  <a:pt x="1722866" y="520139"/>
                  <a:pt x="1727710" y="520139"/>
                </a:cubicBezTo>
                <a:cubicBezTo>
                  <a:pt x="1740059" y="520139"/>
                  <a:pt x="1752217" y="517076"/>
                  <a:pt x="1764470" y="515544"/>
                </a:cubicBezTo>
                <a:cubicBezTo>
                  <a:pt x="1773396" y="511081"/>
                  <a:pt x="1796758" y="498764"/>
                  <a:pt x="1805825" y="497164"/>
                </a:cubicBezTo>
                <a:cubicBezTo>
                  <a:pt x="1823988" y="493959"/>
                  <a:pt x="1842584" y="494101"/>
                  <a:pt x="1860964" y="492570"/>
                </a:cubicBezTo>
                <a:cubicBezTo>
                  <a:pt x="1886894" y="483927"/>
                  <a:pt x="1891948" y="483686"/>
                  <a:pt x="1916104" y="469595"/>
                </a:cubicBezTo>
                <a:cubicBezTo>
                  <a:pt x="1925644" y="464030"/>
                  <a:pt x="1934267" y="457004"/>
                  <a:pt x="1943674" y="451215"/>
                </a:cubicBezTo>
                <a:cubicBezTo>
                  <a:pt x="2029875" y="398168"/>
                  <a:pt x="1938119" y="455702"/>
                  <a:pt x="1994219" y="423645"/>
                </a:cubicBezTo>
                <a:cubicBezTo>
                  <a:pt x="1999014" y="420905"/>
                  <a:pt x="2003510" y="417665"/>
                  <a:pt x="2008004" y="414455"/>
                </a:cubicBezTo>
                <a:cubicBezTo>
                  <a:pt x="2014236" y="410004"/>
                  <a:pt x="2019533" y="404095"/>
                  <a:pt x="2026383" y="400670"/>
                </a:cubicBezTo>
                <a:cubicBezTo>
                  <a:pt x="2035047" y="396338"/>
                  <a:pt x="2053953" y="391480"/>
                  <a:pt x="2053953" y="391480"/>
                </a:cubicBezTo>
                <a:cubicBezTo>
                  <a:pt x="2055485" y="386885"/>
                  <a:pt x="2054827" y="380796"/>
                  <a:pt x="2058548" y="377695"/>
                </a:cubicBezTo>
                <a:cubicBezTo>
                  <a:pt x="2064885" y="372415"/>
                  <a:pt x="2074146" y="372194"/>
                  <a:pt x="2081523" y="368505"/>
                </a:cubicBezTo>
                <a:cubicBezTo>
                  <a:pt x="2086462" y="366035"/>
                  <a:pt x="2090713" y="362378"/>
                  <a:pt x="2095308" y="359315"/>
                </a:cubicBezTo>
                <a:cubicBezTo>
                  <a:pt x="2121645" y="319809"/>
                  <a:pt x="2086576" y="366300"/>
                  <a:pt x="2118283" y="340935"/>
                </a:cubicBezTo>
                <a:cubicBezTo>
                  <a:pt x="2122595" y="337485"/>
                  <a:pt x="2123879" y="331343"/>
                  <a:pt x="2127473" y="327150"/>
                </a:cubicBezTo>
                <a:cubicBezTo>
                  <a:pt x="2133112" y="320572"/>
                  <a:pt x="2139275" y="314409"/>
                  <a:pt x="2145853" y="308771"/>
                </a:cubicBezTo>
                <a:cubicBezTo>
                  <a:pt x="2160572" y="296156"/>
                  <a:pt x="2157115" y="301975"/>
                  <a:pt x="2173423" y="294986"/>
                </a:cubicBezTo>
                <a:cubicBezTo>
                  <a:pt x="2179719" y="292288"/>
                  <a:pt x="2185305" y="287962"/>
                  <a:pt x="2191803" y="285796"/>
                </a:cubicBezTo>
                <a:cubicBezTo>
                  <a:pt x="2199212" y="283326"/>
                  <a:pt x="2207153" y="282895"/>
                  <a:pt x="2214777" y="281201"/>
                </a:cubicBezTo>
                <a:cubicBezTo>
                  <a:pt x="2220942" y="279831"/>
                  <a:pt x="2226862" y="277116"/>
                  <a:pt x="2233157" y="276606"/>
                </a:cubicBezTo>
                <a:cubicBezTo>
                  <a:pt x="2283629" y="272514"/>
                  <a:pt x="2384791" y="267416"/>
                  <a:pt x="2384791" y="267416"/>
                </a:cubicBezTo>
                <a:cubicBezTo>
                  <a:pt x="2390918" y="264353"/>
                  <a:pt x="2396323" y="258393"/>
                  <a:pt x="2403171" y="258226"/>
                </a:cubicBezTo>
                <a:cubicBezTo>
                  <a:pt x="2459846" y="256844"/>
                  <a:pt x="2516493" y="262821"/>
                  <a:pt x="2573185" y="262821"/>
                </a:cubicBezTo>
                <a:cubicBezTo>
                  <a:pt x="2631408" y="262821"/>
                  <a:pt x="2689591" y="259758"/>
                  <a:pt x="2747794" y="258226"/>
                </a:cubicBezTo>
                <a:cubicBezTo>
                  <a:pt x="2795595" y="210425"/>
                  <a:pt x="2730583" y="273635"/>
                  <a:pt x="2775364" y="235251"/>
                </a:cubicBezTo>
                <a:cubicBezTo>
                  <a:pt x="2781943" y="229612"/>
                  <a:pt x="2786693" y="221907"/>
                  <a:pt x="2793744" y="216871"/>
                </a:cubicBezTo>
                <a:cubicBezTo>
                  <a:pt x="2797685" y="214056"/>
                  <a:pt x="2803197" y="214442"/>
                  <a:pt x="2807529" y="212276"/>
                </a:cubicBezTo>
                <a:cubicBezTo>
                  <a:pt x="2812468" y="209806"/>
                  <a:pt x="2816375" y="205556"/>
                  <a:pt x="2821314" y="203086"/>
                </a:cubicBezTo>
                <a:cubicBezTo>
                  <a:pt x="2841310" y="193088"/>
                  <a:pt x="2882775" y="195102"/>
                  <a:pt x="2894834" y="193896"/>
                </a:cubicBezTo>
                <a:cubicBezTo>
                  <a:pt x="2905611" y="192818"/>
                  <a:pt x="2916217" y="190328"/>
                  <a:pt x="2926999" y="189301"/>
                </a:cubicBezTo>
                <a:cubicBezTo>
                  <a:pt x="2948400" y="187263"/>
                  <a:pt x="2969885" y="186238"/>
                  <a:pt x="2991328" y="184706"/>
                </a:cubicBezTo>
                <a:cubicBezTo>
                  <a:pt x="3000518" y="183174"/>
                  <a:pt x="3009820" y="182206"/>
                  <a:pt x="3018898" y="180111"/>
                </a:cubicBezTo>
                <a:cubicBezTo>
                  <a:pt x="3029763" y="177604"/>
                  <a:pt x="3040245" y="173625"/>
                  <a:pt x="3051063" y="170921"/>
                </a:cubicBezTo>
                <a:cubicBezTo>
                  <a:pt x="3058640" y="169027"/>
                  <a:pt x="3066380" y="167858"/>
                  <a:pt x="3074038" y="166326"/>
                </a:cubicBezTo>
                <a:cubicBezTo>
                  <a:pt x="3146094" y="118288"/>
                  <a:pt x="3035011" y="190597"/>
                  <a:pt x="3101608" y="152541"/>
                </a:cubicBezTo>
                <a:cubicBezTo>
                  <a:pt x="3108257" y="148741"/>
                  <a:pt x="3113713" y="143148"/>
                  <a:pt x="3119987" y="138756"/>
                </a:cubicBezTo>
                <a:cubicBezTo>
                  <a:pt x="3129035" y="132422"/>
                  <a:pt x="3138367" y="126503"/>
                  <a:pt x="3147557" y="120377"/>
                </a:cubicBezTo>
                <a:lnTo>
                  <a:pt x="3161342" y="111187"/>
                </a:lnTo>
                <a:cubicBezTo>
                  <a:pt x="3165937" y="108124"/>
                  <a:pt x="3169888" y="103743"/>
                  <a:pt x="3175127" y="101997"/>
                </a:cubicBezTo>
                <a:cubicBezTo>
                  <a:pt x="3179722" y="100465"/>
                  <a:pt x="3184255" y="98733"/>
                  <a:pt x="3188912" y="97402"/>
                </a:cubicBezTo>
                <a:cubicBezTo>
                  <a:pt x="3194984" y="95667"/>
                  <a:pt x="3200992" y="93242"/>
                  <a:pt x="3207292" y="92807"/>
                </a:cubicBezTo>
                <a:cubicBezTo>
                  <a:pt x="3245523" y="90170"/>
                  <a:pt x="3283875" y="89744"/>
                  <a:pt x="3322166" y="88212"/>
                </a:cubicBezTo>
                <a:cubicBezTo>
                  <a:pt x="3325229" y="83617"/>
                  <a:pt x="3330448" y="79874"/>
                  <a:pt x="3331356" y="74427"/>
                </a:cubicBezTo>
                <a:cubicBezTo>
                  <a:pt x="3332152" y="69649"/>
                  <a:pt x="3325229" y="47623"/>
                  <a:pt x="3322166" y="37667"/>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98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892 0.00602 L 0.01892 0.00625 C 0.01128 0.00394 0.00608 0.00185 -0.00174 0.00185 C -0.00799 0.00185 -0.01406 0.00278 -0.02031 0.00324 C -0.03073 0.00787 -0.01892 0.00324 -0.04427 0.00324 C -0.04705 0.00324 -0.05 0.0044 -0.05295 0.00463 C -0.05833 0.00533 -0.06372 0.00556 -0.06927 0.00602 C -0.07205 0.00695 -0.07535 0.00672 -0.07795 0.00903 C -0.08212 0.01273 -0.07986 0.01134 -0.08438 0.01343 C -0.08733 0.01574 -0.08941 0.01829 -0.09306 0.01922 C -0.0974 0.02014 -0.10174 0.01991 -0.10608 0.0206 C -0.10868 0.02084 -0.11129 0.02153 -0.11372 0.02199 C -0.11979 0.02477 -0.11597 0.02315 -0.12569 0.02639 C -0.12708 0.02685 -0.12865 0.02709 -0.13004 0.02778 C -0.13108 0.02824 -0.13212 0.02894 -0.13333 0.02917 C -0.13802 0.03009 -0.14271 0.03009 -0.1474 0.03079 C -0.15382 0.03357 -0.15052 0.03241 -0.16163 0.03357 L -0.19097 0.03658 C -0.19306 0.0375 -0.19514 0.03889 -0.1974 0.03935 C -0.20486 0.04097 -0.21389 0.04236 -0.22135 0.04514 C -0.22326 0.04584 -0.225 0.04722 -0.22674 0.04815 C -0.22986 0.04931 -0.23507 0.05023 -0.23767 0.05232 C -0.23872 0.05324 -0.23958 0.05486 -0.24097 0.05533 C -0.24444 0.05672 -0.24826 0.05695 -0.25174 0.0581 C -0.25313 0.05857 -0.25469 0.05926 -0.25608 0.05972 C -0.25833 0.06019 -0.26042 0.06042 -0.26267 0.06111 C -0.26528 0.06181 -0.26771 0.06297 -0.27031 0.06389 C -0.27517 0.06829 -0.27535 0.06968 -0.28004 0.0713 C -0.28333 0.07222 -0.28663 0.07292 -0.28976 0.07408 C -0.29097 0.07454 -0.29201 0.07523 -0.29306 0.07547 C -0.29601 0.07662 -0.30174 0.07847 -0.30174 0.07871 C -0.30694 0.0831 -0.30382 0.08079 -0.31146 0.08426 C -0.31267 0.08472 -0.31389 0.08472 -0.31476 0.08565 C -0.31927 0.08959 -0.31684 0.0882 -0.3224 0.09005 C -0.33177 0.09838 -0.31997 0.08843 -0.32899 0.09445 C -0.33646 0.09931 -0.32743 0.0956 -0.33646 0.09861 C -0.33767 0.09954 -0.33854 0.1007 -0.33976 0.10162 C -0.3408 0.10232 -0.34201 0.10232 -0.34306 0.10301 C -0.34826 0.10695 -0.34879 0.10926 -0.35399 0.11181 C -0.35538 0.1125 -0.35677 0.11273 -0.35833 0.1132 C -0.36007 0.11366 -0.36198 0.11389 -0.36372 0.11459 C -0.36597 0.11528 -0.37014 0.11759 -0.37014 0.11783 C -0.37604 0.12523 -0.37135 0.12084 -0.38333 0.12338 C -0.39306 0.12523 -0.38108 0.125 -0.39514 0.12616 C -0.39809 0.12639 -0.40104 0.12616 -0.40382 0.12616 " pathEditMode="relative" rAng="0" ptsTypes="AAAAAAAAAAAAAAAAAAAAAAAAAAAAAAAAAAAAAAAAAAAAA">
                                      <p:cBhvr>
                                        <p:cTn id="6" dur="2000" fill="hold"/>
                                        <p:tgtEl>
                                          <p:spTgt spid="30"/>
                                        </p:tgtEl>
                                        <p:attrNameLst>
                                          <p:attrName>ppt_x</p:attrName>
                                          <p:attrName>ppt_y</p:attrName>
                                        </p:attrNameLst>
                                      </p:cBhvr>
                                      <p:rCtr x="-21146" y="5787"/>
                                    </p:animMotion>
                                  </p:childTnLst>
                                </p:cTn>
                              </p:par>
                              <p:par>
                                <p:cTn id="7" presetID="32" presetClass="emph" presetSubtype="0" fill="hold" nodeType="withEffect">
                                  <p:stCondLst>
                                    <p:cond delay="300"/>
                                  </p:stCondLst>
                                  <p:childTnLst>
                                    <p:animRot by="120000">
                                      <p:cBhvr>
                                        <p:cTn id="8" dur="140" fill="hold">
                                          <p:stCondLst>
                                            <p:cond delay="0"/>
                                          </p:stCondLst>
                                        </p:cTn>
                                        <p:tgtEl>
                                          <p:spTgt spid="30"/>
                                        </p:tgtEl>
                                        <p:attrNameLst>
                                          <p:attrName>r</p:attrName>
                                        </p:attrNameLst>
                                      </p:cBhvr>
                                    </p:animRot>
                                    <p:animRot by="-240000">
                                      <p:cBhvr>
                                        <p:cTn id="9" dur="280" fill="hold">
                                          <p:stCondLst>
                                            <p:cond delay="280"/>
                                          </p:stCondLst>
                                        </p:cTn>
                                        <p:tgtEl>
                                          <p:spTgt spid="30"/>
                                        </p:tgtEl>
                                        <p:attrNameLst>
                                          <p:attrName>r</p:attrName>
                                        </p:attrNameLst>
                                      </p:cBhvr>
                                    </p:animRot>
                                    <p:animRot by="240000">
                                      <p:cBhvr>
                                        <p:cTn id="10" dur="280" fill="hold">
                                          <p:stCondLst>
                                            <p:cond delay="560"/>
                                          </p:stCondLst>
                                        </p:cTn>
                                        <p:tgtEl>
                                          <p:spTgt spid="30"/>
                                        </p:tgtEl>
                                        <p:attrNameLst>
                                          <p:attrName>r</p:attrName>
                                        </p:attrNameLst>
                                      </p:cBhvr>
                                    </p:animRot>
                                    <p:animRot by="-240000">
                                      <p:cBhvr>
                                        <p:cTn id="11" dur="280" fill="hold">
                                          <p:stCondLst>
                                            <p:cond delay="840"/>
                                          </p:stCondLst>
                                        </p:cTn>
                                        <p:tgtEl>
                                          <p:spTgt spid="30"/>
                                        </p:tgtEl>
                                        <p:attrNameLst>
                                          <p:attrName>r</p:attrName>
                                        </p:attrNameLst>
                                      </p:cBhvr>
                                    </p:animRot>
                                    <p:animRot by="120000">
                                      <p:cBhvr>
                                        <p:cTn id="12" dur="280" fill="hold">
                                          <p:stCondLst>
                                            <p:cond delay="1120"/>
                                          </p:stCondLst>
                                        </p:cTn>
                                        <p:tgtEl>
                                          <p:spTgt spid="30"/>
                                        </p:tgtEl>
                                        <p:attrNameLst>
                                          <p:attrName>r</p:attrName>
                                        </p:attrNameLst>
                                      </p:cBhvr>
                                    </p:animRot>
                                  </p:childTnLst>
                                </p:cTn>
                              </p:par>
                            </p:childTnLst>
                          </p:cTn>
                        </p:par>
                        <p:par>
                          <p:cTn id="13" fill="hold">
                            <p:stCondLst>
                              <p:cond delay="2000"/>
                            </p:stCondLst>
                            <p:childTnLst>
                              <p:par>
                                <p:cTn id="14" presetID="45" presetClass="exit" presetSubtype="0" fill="hold" nodeType="afterEffect">
                                  <p:stCondLst>
                                    <p:cond delay="0"/>
                                  </p:stCondLst>
                                  <p:childTnLst>
                                    <p:animEffect transition="out" filter="fade">
                                      <p:cBhvr>
                                        <p:cTn id="15" dur="1100"/>
                                        <p:tgtEl>
                                          <p:spTgt spid="30"/>
                                        </p:tgtEl>
                                      </p:cBhvr>
                                    </p:animEffect>
                                    <p:anim calcmode="lin" valueType="num">
                                      <p:cBhvr>
                                        <p:cTn id="16" dur="11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 dur="1100"/>
                                        <p:tgtEl>
                                          <p:spTgt spid="30"/>
                                        </p:tgtEl>
                                        <p:attrNameLst>
                                          <p:attrName>ppt_h</p:attrName>
                                        </p:attrNameLst>
                                      </p:cBhvr>
                                      <p:tavLst>
                                        <p:tav tm="0">
                                          <p:val>
                                            <p:strVal val="ppt_h"/>
                                          </p:val>
                                        </p:tav>
                                        <p:tav tm="100000">
                                          <p:val>
                                            <p:strVal val="ppt_h"/>
                                          </p:val>
                                        </p:tav>
                                      </p:tavLst>
                                    </p:anim>
                                    <p:set>
                                      <p:cBhvr>
                                        <p:cTn id="18" dur="1" fill="hold">
                                          <p:stCondLst>
                                            <p:cond delay="1099"/>
                                          </p:stCondLst>
                                        </p:cTn>
                                        <p:tgtEl>
                                          <p:spTgt spid="30"/>
                                        </p:tgtEl>
                                        <p:attrNameLst>
                                          <p:attrName>style.visibility</p:attrName>
                                        </p:attrNameLst>
                                      </p:cBhvr>
                                      <p:to>
                                        <p:strVal val="hidden"/>
                                      </p:to>
                                    </p:set>
                                  </p:childTnLst>
                                </p:cTn>
                              </p:par>
                              <p:par>
                                <p:cTn id="19" presetID="45"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100"/>
                                        <p:tgtEl>
                                          <p:spTgt spid="7"/>
                                        </p:tgtEl>
                                      </p:cBhvr>
                                    </p:animEffect>
                                    <p:anim calcmode="lin" valueType="num">
                                      <p:cBhvr>
                                        <p:cTn id="22" dur="1100" fill="hold"/>
                                        <p:tgtEl>
                                          <p:spTgt spid="7"/>
                                        </p:tgtEl>
                                        <p:attrNameLst>
                                          <p:attrName>ppt_w</p:attrName>
                                        </p:attrNameLst>
                                      </p:cBhvr>
                                      <p:tavLst>
                                        <p:tav tm="0" fmla="#ppt_w*sin(2.5*pi*$)">
                                          <p:val>
                                            <p:fltVal val="0"/>
                                          </p:val>
                                        </p:tav>
                                        <p:tav tm="100000">
                                          <p:val>
                                            <p:fltVal val="1"/>
                                          </p:val>
                                        </p:tav>
                                      </p:tavLst>
                                    </p:anim>
                                    <p:anim calcmode="lin" valueType="num">
                                      <p:cBhvr>
                                        <p:cTn id="23" dur="11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3100"/>
                            </p:stCondLst>
                            <p:childTnLst>
                              <p:par>
                                <p:cTn id="25" presetID="0" presetClass="path" presetSubtype="0" accel="50000" autoRev="1" fill="hold" nodeType="afterEffect">
                                  <p:stCondLst>
                                    <p:cond delay="0"/>
                                  </p:stCondLst>
                                  <p:childTnLst>
                                    <p:animMotion origin="layout" path="M 1.47451E-17 1.85185E-6 L 1.47451E-17 0.00116 C 0.00417 -0.00371 0.00764 -0.00926 0.0125 -0.01111 L 0.01944 -0.01435 C 0.02083 -0.01644 0.02101 -0.01875 0.02222 -0.01991 C 0.02413 -0.02176 0.02726 -0.02199 0.02934 -0.02315 C 0.04219 -0.02824 0.02257 -0.02037 0.03854 -0.02616 L 0.04983 -0.03102 C 0.05104 -0.03218 0.05208 -0.03241 0.0533 -0.0331 C 0.05503 -0.03426 0.0566 -0.03519 0.05816 -0.03658 C 0.05972 -0.03796 0.06076 -0.03982 0.06233 -0.04097 C 0.06319 -0.04213 0.06979 -0.04398 0.07083 -0.04445 C 0.08715 -0.05139 0.07222 -0.04445 0.08212 -0.05162 C 0.08403 -0.05301 0.08889 -0.05417 0.09063 -0.05486 C 0.09358 -0.05533 0.09566 -0.05671 0.09844 -0.05764 C 0.09965 -0.0581 0.10052 -0.0588 0.10191 -0.05949 C 0.10347 -0.06111 0.10521 -0.0632 0.10677 -0.06482 C 0.11424 -0.06945 0.11128 -0.06204 0.11962 -0.06991 C 0.12101 -0.07107 0.1217 -0.07176 0.12292 -0.07269 C 0.12448 -0.07361 0.12587 -0.07384 0.12708 -0.07431 C 0.13264 -0.07662 0.13385 -0.07639 0.1408 -0.07778 C 0.15087 -0.08287 0.13455 -0.07523 0.1533 -0.08148 C 0.16997 -0.08658 0.15156 -0.08357 0.16823 -0.08658 C 0.18299 -0.08866 0.17483 -0.08704 0.18715 -0.08935 C 0.18924 -0.08982 0.19097 -0.09028 0.19306 -0.09097 C 0.19566 -0.0919 0.1974 -0.09352 0.19931 -0.09445 C 0.20208 -0.09537 0.20417 -0.09537 0.20712 -0.09653 C 0.20868 -0.09699 0.21042 -0.09746 0.21198 -0.09815 C 0.21337 -0.09861 0.21458 -0.09954 0.21545 -0.09977 C 0.21997 -0.10116 0.22378 -0.10185 0.22813 -0.10324 C 0.22969 -0.10347 0.23142 -0.10371 0.23299 -0.1044 C 0.23455 -0.10486 0.23576 -0.10579 0.23715 -0.10602 C 0.2408 -0.10695 0.24427 -0.10718 0.24792 -0.10764 C 0.25017 -0.10834 0.26788 -0.11389 0.26927 -0.11435 C 0.27049 -0.11505 0.29444 -0.12593 0.29583 -0.12616 C 0.30139 -0.12662 0.33333 -0.12755 0.33993 -0.12755 " pathEditMode="relative" rAng="0" ptsTypes="AAAAAAAAAAAAAAAAAAAAAAAAAAAAAAAAAAAA">
                                      <p:cBhvr>
                                        <p:cTn id="26" dur="1750" fill="hold"/>
                                        <p:tgtEl>
                                          <p:spTgt spid="7"/>
                                        </p:tgtEl>
                                        <p:attrNameLst>
                                          <p:attrName>ppt_x</p:attrName>
                                          <p:attrName>ppt_y</p:attrName>
                                        </p:attrNameLst>
                                      </p:cBhvr>
                                      <p:rCtr x="16997" y="-6319"/>
                                    </p:animMotion>
                                  </p:childTnLst>
                                </p:cTn>
                              </p:par>
                              <p:par>
                                <p:cTn id="27" presetID="2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par>
                                <p:cTn id="30" presetID="22" presetClass="entr" presetSubtype="8" fill="hold" grpId="0" nodeType="withEffect">
                                  <p:stCondLst>
                                    <p:cond delay="600"/>
                                  </p:stCondLst>
                                  <p:childTnLst>
                                    <p:set>
                                      <p:cBhvr>
                                        <p:cTn id="31" dur="1" fill="hold">
                                          <p:stCondLst>
                                            <p:cond delay="0"/>
                                          </p:stCondLst>
                                        </p:cTn>
                                        <p:tgtEl>
                                          <p:spTgt spid="76"/>
                                        </p:tgtEl>
                                        <p:attrNameLst>
                                          <p:attrName>style.visibility</p:attrName>
                                        </p:attrNameLst>
                                      </p:cBhvr>
                                      <p:to>
                                        <p:strVal val="visible"/>
                                      </p:to>
                                    </p:set>
                                    <p:animEffect transition="in" filter="wipe(left)">
                                      <p:cBhvr>
                                        <p:cTn id="32" dur="2500"/>
                                        <p:tgtEl>
                                          <p:spTgt spid="76"/>
                                        </p:tgtEl>
                                      </p:cBhvr>
                                    </p:animEffect>
                                  </p:childTnLst>
                                </p:cTn>
                              </p:par>
                            </p:childTnLst>
                          </p:cTn>
                        </p:par>
                        <p:par>
                          <p:cTn id="33" fill="hold">
                            <p:stCondLst>
                              <p:cond delay="6600"/>
                            </p:stCondLst>
                            <p:childTnLst>
                              <p:par>
                                <p:cTn id="34" presetID="0" presetClass="path" presetSubtype="0" accel="50000" decel="50000" fill="hold" nodeType="afterEffect">
                                  <p:stCondLst>
                                    <p:cond delay="0"/>
                                  </p:stCondLst>
                                  <p:childTnLst>
                                    <p:animMotion origin="layout" path="M -8.05556E-6 3.7037E-7 L -8.05556E-6 3.7037E-7 C 0.00329 -0.00186 0.00659 -0.00324 0.00989 -0.0051 C 0.01163 -0.00602 0.01319 -0.00764 0.01493 -0.00834 C 0.01701 -0.00926 0.01909 -0.00949 0.02118 -0.01019 C 0.02239 -0.01065 0.02361 -0.01135 0.02482 -0.01181 C 0.0269 -0.0125 0.02916 -0.01273 0.03107 -0.01343 C 0.03368 -0.01436 0.03611 -0.01621 0.03871 -0.01667 C 0.04079 -0.01736 0.04288 -0.0176 0.04496 -0.01852 C 0.04739 -0.01945 0.04982 -0.02061 0.05243 -0.02176 C 0.05364 -0.02223 0.05486 -0.02269 0.05607 -0.02338 C 0.05815 -0.02454 0.06024 -0.0257 0.06232 -0.02686 C 0.06371 -0.02732 0.06493 -0.02778 0.06614 -0.02848 C 0.06753 -0.0294 0.06857 -0.03079 0.06996 -0.03172 C 0.071 -0.03264 0.07256 -0.03264 0.07361 -0.03334 C 0.07621 -0.03542 0.07829 -0.03889 0.08107 -0.04005 C 0.08246 -0.04074 0.08368 -0.04098 0.08489 -0.04167 C 0.08628 -0.0426 0.08732 -0.04422 0.08871 -0.04514 C 0.09027 -0.04607 0.09201 -0.04607 0.09357 -0.04676 C 0.09618 -0.04769 0.09861 -0.04908 0.10121 -0.05 L 0.11614 -0.05672 C 0.12986 -0.06297 0.1092 -0.05324 0.12361 -0.06181 C 0.1276 -0.06412 0.13194 -0.06551 0.13611 -0.06667 C 0.14496 -0.07454 0.13385 -0.06551 0.14618 -0.07176 C 0.14756 -0.07246 0.14861 -0.07431 0.14982 -0.075 C 0.15104 -0.07593 0.15243 -0.07639 0.15364 -0.07686 C 0.15781 -0.07824 0.16059 -0.07894 0.16493 -0.0801 C 0.17135 -0.08588 0.16579 -0.08172 0.17482 -0.08519 C 0.17743 -0.08611 0.17986 -0.08727 0.18246 -0.08843 L 0.19739 -0.09514 L 0.21614 -0.10348 L 0.21996 -0.1051 C 0.22118 -0.10556 0.22239 -0.10625 0.22361 -0.10672 C 0.22534 -0.10741 0.2269 -0.10787 0.22864 -0.10834 C 0.22986 -0.10903 0.23107 -0.10973 0.23246 -0.11019 C 0.23645 -0.11135 0.24079 -0.11158 0.24496 -0.11343 C 0.25347 -0.11736 0.24288 -0.11273 0.25486 -0.11667 C 0.26215 -0.11922 0.25503 -0.11829 0.26493 -0.12014 C 0.26909 -0.12084 0.27326 -0.1213 0.27743 -0.12176 C 0.27864 -0.12223 0.27986 -0.12315 0.28107 -0.12338 C 0.30642 -0.12963 0.27812 -0.1213 0.29861 -0.12686 C 0.31215 -0.13033 0.29843 -0.13125 0.32743 -0.13172 C 0.4144 -0.13357 0.38159 -0.13334 0.42621 -0.13334 " pathEditMode="relative" ptsTypes="AAAAAAAAAAAAAAAAAAAAAAAAAAAAAAAAAAAAAAAAAAA">
                                      <p:cBhvr>
                                        <p:cTn id="35" dur="2000" fill="hold"/>
                                        <p:tgtEl>
                                          <p:spTgt spid="7"/>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8.33333E-7 7.40741E-7 L -0.30451 -0.00671 " pathEditMode="relative" rAng="0" ptsTypes="AA">
                                      <p:cBhvr>
                                        <p:cTn id="39" dur="2000" fill="hold"/>
                                        <p:tgtEl>
                                          <p:spTgt spid="42"/>
                                        </p:tgtEl>
                                        <p:attrNameLst>
                                          <p:attrName>ppt_x</p:attrName>
                                          <p:attrName>ppt_y</p:attrName>
                                        </p:attrNameLst>
                                      </p:cBhvr>
                                      <p:rCtr x="-15226" y="-347"/>
                                    </p:animMotion>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up)">
                                      <p:cBhvr>
                                        <p:cTn id="43" dur="400"/>
                                        <p:tgtEl>
                                          <p:spTgt spid="40"/>
                                        </p:tgtEl>
                                      </p:cBhvr>
                                    </p:animEffect>
                                  </p:childTnLst>
                                </p:cTn>
                              </p:par>
                            </p:childTnLst>
                          </p:cTn>
                        </p:par>
                        <p:par>
                          <p:cTn id="44" fill="hold">
                            <p:stCondLst>
                              <p:cond delay="24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500"/>
                                        <p:tgtEl>
                                          <p:spTgt spid="33"/>
                                        </p:tgtEl>
                                      </p:cBhvr>
                                    </p:animEffect>
                                  </p:childTnLst>
                                </p:cTn>
                              </p:par>
                            </p:childTnLst>
                          </p:cTn>
                        </p:par>
                        <p:par>
                          <p:cTn id="48" fill="hold">
                            <p:stCondLst>
                              <p:cond delay="2900"/>
                            </p:stCondLst>
                            <p:childTnLst>
                              <p:par>
                                <p:cTn id="49" presetID="22" presetClass="exit" presetSubtype="2" fill="hold" grpId="1" nodeType="afterEffect">
                                  <p:stCondLst>
                                    <p:cond delay="0"/>
                                  </p:stCondLst>
                                  <p:childTnLst>
                                    <p:animEffect transition="out" filter="wipe(right)">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par>
                                <p:cTn id="52" presetID="22" presetClass="entr" presetSubtype="2"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right)">
                                      <p:cBhvr>
                                        <p:cTn id="54" dur="2000"/>
                                        <p:tgtEl>
                                          <p:spTgt spid="45"/>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right)">
                                      <p:cBhvr>
                                        <p:cTn id="57" dur="500"/>
                                        <p:tgtEl>
                                          <p:spTgt spid="34"/>
                                        </p:tgtEl>
                                      </p:cBhvr>
                                    </p:animEffect>
                                  </p:childTnLst>
                                </p:cTn>
                              </p:par>
                              <p:par>
                                <p:cTn id="58" presetID="22" presetClass="exit" presetSubtype="2" fill="hold" grpId="1" nodeType="withEffect">
                                  <p:stCondLst>
                                    <p:cond delay="500"/>
                                  </p:stCondLst>
                                  <p:childTnLst>
                                    <p:animEffect transition="out" filter="wipe(right)">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par>
                                <p:cTn id="61" presetID="22" presetClass="entr" presetSubtype="2" fill="hold" grpId="0" nodeType="withEffect">
                                  <p:stCondLst>
                                    <p:cond delay="1000"/>
                                  </p:stCondLst>
                                  <p:childTnLst>
                                    <p:set>
                                      <p:cBhvr>
                                        <p:cTn id="62" dur="1" fill="hold">
                                          <p:stCondLst>
                                            <p:cond delay="0"/>
                                          </p:stCondLst>
                                        </p:cTn>
                                        <p:tgtEl>
                                          <p:spTgt spid="35"/>
                                        </p:tgtEl>
                                        <p:attrNameLst>
                                          <p:attrName>style.visibility</p:attrName>
                                        </p:attrNameLst>
                                      </p:cBhvr>
                                      <p:to>
                                        <p:strVal val="visible"/>
                                      </p:to>
                                    </p:set>
                                    <p:animEffect transition="in" filter="wipe(right)">
                                      <p:cBhvr>
                                        <p:cTn id="63" dur="500"/>
                                        <p:tgtEl>
                                          <p:spTgt spid="35"/>
                                        </p:tgtEl>
                                      </p:cBhvr>
                                    </p:animEffect>
                                  </p:childTnLst>
                                </p:cTn>
                              </p:par>
                            </p:childTnLst>
                          </p:cTn>
                        </p:par>
                        <p:par>
                          <p:cTn id="64" fill="hold">
                            <p:stCondLst>
                              <p:cond delay="4900"/>
                            </p:stCondLst>
                            <p:childTnLst>
                              <p:par>
                                <p:cTn id="65" presetID="22" presetClass="exit" presetSubtype="2" fill="hold" grpId="1" nodeType="afterEffect">
                                  <p:stCondLst>
                                    <p:cond delay="0"/>
                                  </p:stCondLst>
                                  <p:childTnLst>
                                    <p:animEffect transition="out" filter="wipe(right)">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cTn>
                              </p:par>
                              <p:par>
                                <p:cTn id="68" presetID="22" presetClass="entr" presetSubtype="1"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up)">
                                      <p:cBhvr>
                                        <p:cTn id="70" dur="500"/>
                                        <p:tgtEl>
                                          <p:spTgt spid="36"/>
                                        </p:tgtEl>
                                      </p:cBhvr>
                                    </p:animEffect>
                                  </p:childTnLst>
                                </p:cTn>
                              </p:par>
                            </p:childTnLst>
                          </p:cTn>
                        </p:par>
                        <p:par>
                          <p:cTn id="71" fill="hold">
                            <p:stCondLst>
                              <p:cond delay="5400"/>
                            </p:stCondLst>
                            <p:childTnLst>
                              <p:par>
                                <p:cTn id="72" presetID="22" presetClass="exit" presetSubtype="1" fill="hold" grpId="1" nodeType="afterEffect">
                                  <p:stCondLst>
                                    <p:cond delay="0"/>
                                  </p:stCondLst>
                                  <p:childTnLst>
                                    <p:animEffect transition="out" filter="wipe(up)">
                                      <p:cBhvr>
                                        <p:cTn id="73" dur="500"/>
                                        <p:tgtEl>
                                          <p:spTgt spid="36"/>
                                        </p:tgtEl>
                                      </p:cBhvr>
                                    </p:animEffect>
                                    <p:set>
                                      <p:cBhvr>
                                        <p:cTn id="74" dur="1" fill="hold">
                                          <p:stCondLst>
                                            <p:cond delay="499"/>
                                          </p:stCondLst>
                                        </p:cTn>
                                        <p:tgtEl>
                                          <p:spTgt spid="3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par>
                                <p:cTn id="78" presetID="22" presetClass="entr" presetSubtype="2"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right)">
                                      <p:cBhvr>
                                        <p:cTn id="80" dur="500"/>
                                        <p:tgtEl>
                                          <p:spTgt spid="37"/>
                                        </p:tgtEl>
                                      </p:cBhvr>
                                    </p:animEffect>
                                  </p:childTnLst>
                                </p:cTn>
                              </p:par>
                            </p:childTnLst>
                          </p:cTn>
                        </p:par>
                        <p:par>
                          <p:cTn id="81" fill="hold">
                            <p:stCondLst>
                              <p:cond delay="5900"/>
                            </p:stCondLst>
                            <p:childTnLst>
                              <p:par>
                                <p:cTn id="82" presetID="22" presetClass="exit" presetSubtype="2" fill="hold" grpId="1" nodeType="afterEffect">
                                  <p:stCondLst>
                                    <p:cond delay="0"/>
                                  </p:stCondLst>
                                  <p:childTnLst>
                                    <p:animEffect transition="out" filter="wipe(right)">
                                      <p:cBhvr>
                                        <p:cTn id="83" dur="500"/>
                                        <p:tgtEl>
                                          <p:spTgt spid="37"/>
                                        </p:tgtEl>
                                      </p:cBhvr>
                                    </p:animEffect>
                                    <p:set>
                                      <p:cBhvr>
                                        <p:cTn id="84" dur="1" fill="hold">
                                          <p:stCondLst>
                                            <p:cond delay="499"/>
                                          </p:stCondLst>
                                        </p:cTn>
                                        <p:tgtEl>
                                          <p:spTgt spid="37"/>
                                        </p:tgtEl>
                                        <p:attrNameLst>
                                          <p:attrName>style.visibility</p:attrName>
                                        </p:attrNameLst>
                                      </p:cBhvr>
                                      <p:to>
                                        <p:strVal val="hidden"/>
                                      </p:to>
                                    </p:set>
                                  </p:childTnLst>
                                </p:cTn>
                              </p:par>
                              <p:par>
                                <p:cTn id="85" presetID="22" presetClass="entr" presetSubtype="2"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right)">
                                      <p:cBhvr>
                                        <p:cTn id="87" dur="500"/>
                                        <p:tgtEl>
                                          <p:spTgt spid="38"/>
                                        </p:tgtEl>
                                      </p:cBhvr>
                                    </p:animEffect>
                                  </p:childTnLst>
                                </p:cTn>
                              </p:par>
                            </p:childTnLst>
                          </p:cTn>
                        </p:par>
                        <p:par>
                          <p:cTn id="88" fill="hold">
                            <p:stCondLst>
                              <p:cond delay="6400"/>
                            </p:stCondLst>
                            <p:childTnLst>
                              <p:par>
                                <p:cTn id="89" presetID="22" presetClass="exit" presetSubtype="2" fill="hold" grpId="1" nodeType="afterEffect">
                                  <p:stCondLst>
                                    <p:cond delay="0"/>
                                  </p:stCondLst>
                                  <p:childTnLst>
                                    <p:animEffect transition="out" filter="wipe(right)">
                                      <p:cBhvr>
                                        <p:cTn id="90" dur="500"/>
                                        <p:tgtEl>
                                          <p:spTgt spid="38"/>
                                        </p:tgtEl>
                                      </p:cBhvr>
                                    </p:animEffect>
                                    <p:set>
                                      <p:cBhvr>
                                        <p:cTn id="91" dur="1" fill="hold">
                                          <p:stCondLst>
                                            <p:cond delay="499"/>
                                          </p:stCondLst>
                                        </p:cTn>
                                        <p:tgtEl>
                                          <p:spTgt spid="38"/>
                                        </p:tgtEl>
                                        <p:attrNameLst>
                                          <p:attrName>style.visibility</p:attrName>
                                        </p:attrNameLst>
                                      </p:cBhvr>
                                      <p:to>
                                        <p:strVal val="hidden"/>
                                      </p:to>
                                    </p:set>
                                  </p:childTnLst>
                                </p:cTn>
                              </p:par>
                            </p:childTnLst>
                          </p:cTn>
                        </p:par>
                        <p:par>
                          <p:cTn id="92" fill="hold">
                            <p:stCondLst>
                              <p:cond delay="6900"/>
                            </p:stCondLst>
                            <p:childTnLst>
                              <p:par>
                                <p:cTn id="93" presetID="10" presetClass="entr" presetSubtype="0"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4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5473</TotalTime>
  <Words>928</Words>
  <Application>Microsoft Office PowerPoint</Application>
  <PresentationFormat>On-screen Show (4:3)</PresentationFormat>
  <Paragraphs>112</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Flow</vt:lpstr>
      <vt:lpstr>1_Flow</vt:lpstr>
      <vt:lpstr>PowerPoint Presentation</vt:lpstr>
      <vt:lpstr>Brought To You By: </vt:lpstr>
      <vt:lpstr>Common Pollutants</vt:lpstr>
      <vt:lpstr>Stormwater Runoff</vt:lpstr>
      <vt:lpstr>Sediment</vt:lpstr>
      <vt:lpstr>Sediment</vt:lpstr>
      <vt:lpstr>Sediment</vt:lpstr>
      <vt:lpstr>Sediment</vt:lpstr>
      <vt:lpstr>Nutrients</vt:lpstr>
      <vt:lpstr>Dissolved Oxygen (Algae)</vt:lpstr>
      <vt:lpstr>Dissolved Oxygen (Algae)</vt:lpstr>
      <vt:lpstr>Dissolved Oxygen (Algae)</vt:lpstr>
      <vt:lpstr>Bacteria (Fecal Coliforms)</vt:lpstr>
      <vt:lpstr>Oil/Grease/Metals</vt:lpstr>
      <vt:lpstr>Oil/Grease/Metals</vt:lpstr>
      <vt:lpstr>Oil/Grease/Metals</vt:lpstr>
      <vt:lpstr>Temperature</vt:lpstr>
      <vt:lpstr>Temperature</vt:lpstr>
      <vt:lpstr>Atmospheric Deposition</vt:lpstr>
      <vt:lpstr>Floatables</vt:lpstr>
      <vt:lpstr>SW Runoff 102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Drainage &amp; Floodplain Analysis using GIS</dc:title>
  <dc:creator>User</dc:creator>
  <cp:lastModifiedBy>User</cp:lastModifiedBy>
  <cp:revision>311</cp:revision>
  <dcterms:created xsi:type="dcterms:W3CDTF">2013-11-05T14:34:34Z</dcterms:created>
  <dcterms:modified xsi:type="dcterms:W3CDTF">2014-08-19T16:42:06Z</dcterms:modified>
</cp:coreProperties>
</file>