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3" r:id="rId5"/>
  </p:sldMasterIdLst>
  <p:notesMasterIdLst>
    <p:notesMasterId r:id="rId27"/>
  </p:notesMasterIdLst>
  <p:sldIdLst>
    <p:sldId id="256" r:id="rId6"/>
    <p:sldId id="318" r:id="rId7"/>
    <p:sldId id="302" r:id="rId8"/>
    <p:sldId id="310" r:id="rId9"/>
    <p:sldId id="276" r:id="rId10"/>
    <p:sldId id="317" r:id="rId11"/>
    <p:sldId id="311" r:id="rId12"/>
    <p:sldId id="312" r:id="rId13"/>
    <p:sldId id="313" r:id="rId14"/>
    <p:sldId id="314" r:id="rId15"/>
    <p:sldId id="315" r:id="rId16"/>
    <p:sldId id="325" r:id="rId17"/>
    <p:sldId id="309" r:id="rId18"/>
    <p:sldId id="324" r:id="rId19"/>
    <p:sldId id="316" r:id="rId20"/>
    <p:sldId id="319" r:id="rId21"/>
    <p:sldId id="320" r:id="rId22"/>
    <p:sldId id="321" r:id="rId23"/>
    <p:sldId id="323" r:id="rId24"/>
    <p:sldId id="326" r:id="rId25"/>
    <p:sldId id="29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well Schwartz" initials="MS" lastIdx="2" clrIdx="0">
    <p:extLst>
      <p:ext uri="{19B8F6BF-5375-455C-9EA6-DF929625EA0E}">
        <p15:presenceInfo xmlns="" xmlns:p15="http://schemas.microsoft.com/office/powerpoint/2012/main" userId="cfac02e21d86ba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000"/>
    <a:srgbClr val="00CCFF"/>
    <a:srgbClr val="4B4B4B"/>
    <a:srgbClr val="D47A02"/>
    <a:srgbClr val="21FF36"/>
    <a:srgbClr val="F18309"/>
    <a:srgbClr val="F9AA1B"/>
    <a:srgbClr val="FF4B4B"/>
    <a:srgbClr val="BA6B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1" autoAdjust="0"/>
    <p:restoredTop sz="73496" autoAdjust="0"/>
  </p:normalViewPr>
  <p:slideViewPr>
    <p:cSldViewPr>
      <p:cViewPr varScale="1">
        <p:scale>
          <a:sx n="53" d="100"/>
          <a:sy n="53" d="100"/>
        </p:scale>
        <p:origin x="-1853" y="-77"/>
      </p:cViewPr>
      <p:guideLst>
        <p:guide orient="horz" pos="2160"/>
        <p:guide pos="2880"/>
      </p:guideLst>
    </p:cSldViewPr>
  </p:slideViewPr>
  <p:outlineViewPr>
    <p:cViewPr>
      <p:scale>
        <a:sx n="33" d="100"/>
        <a:sy n="33" d="100"/>
      </p:scale>
      <p:origin x="0" y="5083"/>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9D7F9E-6FEE-439A-BFFC-CDBD38D2D43F}" type="datetimeFigureOut">
              <a:rPr lang="en-US" smtClean="0"/>
              <a:t>09/28/2015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948153-A1AD-43B0-8798-A7E6D78F48C0}" type="slidenum">
              <a:rPr lang="en-US" smtClean="0"/>
              <a:t>‹#›</a:t>
            </a:fld>
            <a:endParaRPr lang="en-US"/>
          </a:p>
        </p:txBody>
      </p:sp>
    </p:spTree>
    <p:extLst>
      <p:ext uri="{BB962C8B-B14F-4D97-AF65-F5344CB8AC3E}">
        <p14:creationId xmlns:p14="http://schemas.microsoft.com/office/powerpoint/2010/main" val="3503629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presentation is an introductory level presentation intended for general audiences</a:t>
            </a:r>
            <a:r>
              <a:rPr lang="en-US" baseline="0" dirty="0" smtClean="0"/>
              <a:t> and particularly kids with parents. It is intended to be fun and informative with numerous animations and pictures. No base level audience understanding of </a:t>
            </a:r>
            <a:r>
              <a:rPr lang="en-US" baseline="0" dirty="0" err="1" smtClean="0"/>
              <a:t>stormwater</a:t>
            </a:r>
            <a:r>
              <a:rPr lang="en-US" baseline="0" dirty="0" smtClean="0"/>
              <a:t> runoff is necessary. Presentation time is 10-20 minutes depending on questions and audience involvement.</a:t>
            </a:r>
            <a:endParaRPr lang="en-US" dirty="0" smtClean="0"/>
          </a:p>
          <a:p>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1</a:t>
            </a:fld>
            <a:endParaRPr lang="en-US"/>
          </a:p>
        </p:txBody>
      </p:sp>
    </p:spTree>
    <p:extLst>
      <p:ext uri="{BB962C8B-B14F-4D97-AF65-F5344CB8AC3E}">
        <p14:creationId xmlns:p14="http://schemas.microsoft.com/office/powerpoint/2010/main" val="1609318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much water (quantity) can lead to flooding. Flooding</a:t>
            </a:r>
            <a:r>
              <a:rPr lang="en-US" baseline="0" dirty="0" smtClean="0"/>
              <a:t> is typical of big storms and can be a result of a short duration high intensity storm (strong afternoon thundershower) or a longer duration less intense storm (slow moving frontal system) or things in between. Water quality problems are most associated with very frequent but less intense storm events. Essentially events that flush/clean the surface of the land (first flush storms).</a:t>
            </a:r>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15</a:t>
            </a:fld>
            <a:endParaRPr lang="en-US"/>
          </a:p>
        </p:txBody>
      </p:sp>
    </p:spTree>
    <p:extLst>
      <p:ext uri="{BB962C8B-B14F-4D97-AF65-F5344CB8AC3E}">
        <p14:creationId xmlns:p14="http://schemas.microsoft.com/office/powerpoint/2010/main" val="1510462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 dendritic and</a:t>
            </a:r>
            <a:r>
              <a:rPr lang="en-US" baseline="0" dirty="0" smtClean="0"/>
              <a:t> bowl drainage condition. The top view and side view will be evaluated in the following slides. Streams and flooding are rate driven (high intensity short duration). Bowls are predominantly volume driven (they fill up). </a:t>
            </a:r>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16</a:t>
            </a:fld>
            <a:endParaRPr lang="en-US"/>
          </a:p>
        </p:txBody>
      </p:sp>
    </p:spTree>
    <p:extLst>
      <p:ext uri="{BB962C8B-B14F-4D97-AF65-F5344CB8AC3E}">
        <p14:creationId xmlns:p14="http://schemas.microsoft.com/office/powerpoint/2010/main" val="1700156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Frequent</a:t>
            </a:r>
            <a:r>
              <a:rPr lang="en-US" baseline="0" dirty="0" smtClean="0"/>
              <a:t> s</a:t>
            </a:r>
            <a:r>
              <a:rPr lang="en-US" dirty="0" smtClean="0"/>
              <a:t>mall storms stay well within the banks of their channels &amp; provide only produce a little volume.</a:t>
            </a:r>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17</a:t>
            </a:fld>
            <a:endParaRPr lang="en-US"/>
          </a:p>
        </p:txBody>
      </p:sp>
    </p:spTree>
    <p:extLst>
      <p:ext uri="{BB962C8B-B14F-4D97-AF65-F5344CB8AC3E}">
        <p14:creationId xmlns:p14="http://schemas.microsoft.com/office/powerpoint/2010/main" val="2812683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Larger less frequent storms are still typically within the banks</a:t>
            </a:r>
            <a:r>
              <a:rPr lang="en-US" baseline="0" dirty="0" smtClean="0"/>
              <a:t> or shelf of a stream and deliver more volume.</a:t>
            </a:r>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18</a:t>
            </a:fld>
            <a:endParaRPr lang="en-US"/>
          </a:p>
        </p:txBody>
      </p:sp>
    </p:spTree>
    <p:extLst>
      <p:ext uri="{BB962C8B-B14F-4D97-AF65-F5344CB8AC3E}">
        <p14:creationId xmlns:p14="http://schemas.microsoft.com/office/powerpoint/2010/main" val="2796012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storms overflow stream banks and spill out into the floodplain</a:t>
            </a:r>
            <a:r>
              <a:rPr lang="en-US" baseline="0" dirty="0" smtClean="0"/>
              <a:t> and may produce large volumes of water that may fill and overtop lakes and isolated depressions. It is i</a:t>
            </a:r>
            <a:r>
              <a:rPr lang="en-US" dirty="0" smtClean="0"/>
              <a:t>mportant to locate homes out of the floodplain and elevate them above estimated flood elevations.</a:t>
            </a:r>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19</a:t>
            </a:fld>
            <a:endParaRPr lang="en-US"/>
          </a:p>
        </p:txBody>
      </p:sp>
    </p:spTree>
    <p:extLst>
      <p:ext uri="{BB962C8B-B14F-4D97-AF65-F5344CB8AC3E}">
        <p14:creationId xmlns:p14="http://schemas.microsoft.com/office/powerpoint/2010/main" val="3512613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inventory of different types of pollutants. Companion</a:t>
            </a:r>
            <a:r>
              <a:rPr lang="en-US" baseline="0" dirty="0" smtClean="0"/>
              <a:t> </a:t>
            </a:r>
            <a:r>
              <a:rPr lang="en-US" baseline="0" dirty="0" err="1" smtClean="0"/>
              <a:t>powerpowint</a:t>
            </a:r>
            <a:r>
              <a:rPr lang="en-US" baseline="0" dirty="0" smtClean="0"/>
              <a:t> “</a:t>
            </a:r>
            <a:r>
              <a:rPr lang="en-US" baseline="0" dirty="0" err="1" smtClean="0"/>
              <a:t>Stormwater</a:t>
            </a:r>
            <a:r>
              <a:rPr lang="en-US" baseline="0" dirty="0" smtClean="0"/>
              <a:t> Pollutants 101” goes over these in </a:t>
            </a:r>
            <a:r>
              <a:rPr lang="en-US" baseline="0" smtClean="0"/>
              <a:t>greater detail.</a:t>
            </a:r>
            <a:endParaRPr lang="en-US"/>
          </a:p>
        </p:txBody>
      </p:sp>
      <p:sp>
        <p:nvSpPr>
          <p:cNvPr id="4" name="Slide Number Placeholder 3"/>
          <p:cNvSpPr>
            <a:spLocks noGrp="1"/>
          </p:cNvSpPr>
          <p:nvPr>
            <p:ph type="sldNum" sz="quarter" idx="10"/>
          </p:nvPr>
        </p:nvSpPr>
        <p:spPr/>
        <p:txBody>
          <a:bodyPr/>
          <a:lstStyle/>
          <a:p>
            <a:fld id="{59948153-A1AD-43B0-8798-A7E6D78F48C0}" type="slidenum">
              <a:rPr lang="en-US" smtClean="0"/>
              <a:t>20</a:t>
            </a:fld>
            <a:endParaRPr lang="en-US"/>
          </a:p>
        </p:txBody>
      </p:sp>
    </p:spTree>
    <p:extLst>
      <p:ext uri="{BB962C8B-B14F-4D97-AF65-F5344CB8AC3E}">
        <p14:creationId xmlns:p14="http://schemas.microsoft.com/office/powerpoint/2010/main" val="400107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main topics to be discussed.</a:t>
            </a:r>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2</a:t>
            </a:fld>
            <a:endParaRPr lang="en-US"/>
          </a:p>
        </p:txBody>
      </p:sp>
    </p:spTree>
    <p:extLst>
      <p:ext uri="{BB962C8B-B14F-4D97-AF65-F5344CB8AC3E}">
        <p14:creationId xmlns:p14="http://schemas.microsoft.com/office/powerpoint/2010/main" val="291347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yard that drains to a street inlet, through pipes and then to a stream.</a:t>
            </a:r>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5</a:t>
            </a:fld>
            <a:endParaRPr lang="en-US"/>
          </a:p>
        </p:txBody>
      </p:sp>
    </p:spTree>
    <p:extLst>
      <p:ext uri="{BB962C8B-B14F-4D97-AF65-F5344CB8AC3E}">
        <p14:creationId xmlns:p14="http://schemas.microsoft.com/office/powerpoint/2010/main" val="8059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to Runoff Terms</a:t>
            </a:r>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6</a:t>
            </a:fld>
            <a:endParaRPr lang="en-US"/>
          </a:p>
        </p:txBody>
      </p:sp>
    </p:spTree>
    <p:extLst>
      <p:ext uri="{BB962C8B-B14F-4D97-AF65-F5344CB8AC3E}">
        <p14:creationId xmlns:p14="http://schemas.microsoft.com/office/powerpoint/2010/main" val="412939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 to do a show of hands to see how many little</a:t>
            </a:r>
            <a:r>
              <a:rPr lang="en-US" baseline="0" dirty="0" smtClean="0"/>
              <a:t> people know who this guy is.</a:t>
            </a:r>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8</a:t>
            </a:fld>
            <a:endParaRPr lang="en-US"/>
          </a:p>
        </p:txBody>
      </p:sp>
    </p:spTree>
    <p:extLst>
      <p:ext uri="{BB962C8B-B14F-4D97-AF65-F5344CB8AC3E}">
        <p14:creationId xmlns:p14="http://schemas.microsoft.com/office/powerpoint/2010/main" val="123313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Evaporation</a:t>
            </a:r>
            <a:r>
              <a:rPr lang="en-US" baseline="0" dirty="0" smtClean="0"/>
              <a:t> + Transpiration equals Evapotranspiration. Describe the two processes.</a:t>
            </a:r>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9</a:t>
            </a:fld>
            <a:endParaRPr lang="en-US"/>
          </a:p>
        </p:txBody>
      </p:sp>
    </p:spTree>
    <p:extLst>
      <p:ext uri="{BB962C8B-B14F-4D97-AF65-F5344CB8AC3E}">
        <p14:creationId xmlns:p14="http://schemas.microsoft.com/office/powerpoint/2010/main" val="46696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heavy things contact the ground, they compact the dirt. Dirt</a:t>
            </a:r>
            <a:r>
              <a:rPr lang="en-US" baseline="0" dirty="0" smtClean="0"/>
              <a:t> near the surface and point of contact are compacted the most with soils deeper and farther away compacted less. Compacted areas are called the Zone of Compaction and are bigger for heavier objects. The more times a heavy load is applied to an area the more compact the soils become. Compacted soils have small spaces for air and water to move and therefore water &amp; air movement is slowed down. </a:t>
            </a:r>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11</a:t>
            </a:fld>
            <a:endParaRPr lang="en-US"/>
          </a:p>
        </p:txBody>
      </p:sp>
    </p:spTree>
    <p:extLst>
      <p:ext uri="{BB962C8B-B14F-4D97-AF65-F5344CB8AC3E}">
        <p14:creationId xmlns:p14="http://schemas.microsoft.com/office/powerpoint/2010/main" val="120113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a:t>
            </a:r>
            <a:r>
              <a:rPr lang="en-US" dirty="0" smtClean="0"/>
              <a:t>lide steps through all the different processes that reduce runoff. What is left is runoff. The line below the ground is a water table. Rainfall that soaks into the ground frequently reaches nearby storms </a:t>
            </a:r>
            <a:r>
              <a:rPr lang="en-US" dirty="0" err="1" smtClean="0"/>
              <a:t>looong</a:t>
            </a:r>
            <a:r>
              <a:rPr lang="en-US" dirty="0" smtClean="0"/>
              <a:t> after a rain event and help maintain Base</a:t>
            </a:r>
            <a:r>
              <a:rPr lang="en-US" baseline="0" dirty="0" smtClean="0"/>
              <a:t> Flow levels in streams.</a:t>
            </a:r>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13</a:t>
            </a:fld>
            <a:endParaRPr lang="en-US"/>
          </a:p>
        </p:txBody>
      </p:sp>
    </p:spTree>
    <p:extLst>
      <p:ext uri="{BB962C8B-B14F-4D97-AF65-F5344CB8AC3E}">
        <p14:creationId xmlns:p14="http://schemas.microsoft.com/office/powerpoint/2010/main" val="121487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two main runoff issues.</a:t>
            </a:r>
            <a:endParaRPr lang="en-US" dirty="0"/>
          </a:p>
        </p:txBody>
      </p:sp>
      <p:sp>
        <p:nvSpPr>
          <p:cNvPr id="4" name="Slide Number Placeholder 3"/>
          <p:cNvSpPr>
            <a:spLocks noGrp="1"/>
          </p:cNvSpPr>
          <p:nvPr>
            <p:ph type="sldNum" sz="quarter" idx="10"/>
          </p:nvPr>
        </p:nvSpPr>
        <p:spPr/>
        <p:txBody>
          <a:bodyPr/>
          <a:lstStyle/>
          <a:p>
            <a:fld id="{59948153-A1AD-43B0-8798-A7E6D78F48C0}" type="slidenum">
              <a:rPr lang="en-US" smtClean="0"/>
              <a:t>14</a:t>
            </a:fld>
            <a:endParaRPr lang="en-US"/>
          </a:p>
        </p:txBody>
      </p:sp>
    </p:spTree>
    <p:extLst>
      <p:ext uri="{BB962C8B-B14F-4D97-AF65-F5344CB8AC3E}">
        <p14:creationId xmlns:p14="http://schemas.microsoft.com/office/powerpoint/2010/main" val="350995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FC372D-56D7-4F22-8AF0-7C45ABA2EC11}" type="datetimeFigureOut">
              <a:rPr lang="en-US" smtClean="0"/>
              <a:t>09/28/2015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71DEC90-5267-4C4B-A159-F50D0B8F3C3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C372D-56D7-4F22-8AF0-7C45ABA2EC11}" type="datetimeFigureOut">
              <a:rPr lang="en-US" smtClean="0"/>
              <a:t>09/28/2015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C372D-56D7-4F22-8AF0-7C45ABA2EC11}" type="datetimeFigureOut">
              <a:rPr lang="en-US" smtClean="0"/>
              <a:t>09/28/2015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FC372D-56D7-4F22-8AF0-7C45ABA2EC11}" type="datetimeFigureOut">
              <a:rPr lang="en-US" smtClean="0">
                <a:solidFill>
                  <a:srgbClr val="DBF5F9">
                    <a:shade val="90000"/>
                  </a:srgbClr>
                </a:solidFill>
              </a:rPr>
              <a:pPr/>
              <a:t>09/28/2015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D71DEC90-5267-4C4B-A159-F50D0B8F3C33}"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406630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C372D-56D7-4F22-8AF0-7C45ABA2EC11}" type="datetimeFigureOut">
              <a:rPr lang="en-US" smtClean="0">
                <a:solidFill>
                  <a:srgbClr val="04617B">
                    <a:shade val="90000"/>
                  </a:srgbClr>
                </a:solidFill>
              </a:rPr>
              <a:pPr/>
              <a:t>09/28/2015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85724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FC372D-56D7-4F22-8AF0-7C45ABA2EC11}" type="datetimeFigureOut">
              <a:rPr lang="en-US" smtClean="0">
                <a:solidFill>
                  <a:srgbClr val="DBF5F9">
                    <a:shade val="90000"/>
                  </a:srgbClr>
                </a:solidFill>
              </a:rPr>
              <a:pPr/>
              <a:t>09/28/2015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D71DEC90-5267-4C4B-A159-F50D0B8F3C33}"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12305470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FC372D-56D7-4F22-8AF0-7C45ABA2EC11}" type="datetimeFigureOut">
              <a:rPr lang="en-US" smtClean="0">
                <a:solidFill>
                  <a:srgbClr val="04617B">
                    <a:shade val="90000"/>
                  </a:srgbClr>
                </a:solidFill>
              </a:rPr>
              <a:pPr/>
              <a:t>09/28/2015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90468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FC372D-56D7-4F22-8AF0-7C45ABA2EC11}" type="datetimeFigureOut">
              <a:rPr lang="en-US" smtClean="0">
                <a:solidFill>
                  <a:srgbClr val="04617B">
                    <a:shade val="90000"/>
                  </a:srgbClr>
                </a:solidFill>
              </a:rPr>
              <a:pPr/>
              <a:t>09/28/2015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30703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FC372D-56D7-4F22-8AF0-7C45ABA2EC11}" type="datetimeFigureOut">
              <a:rPr lang="en-US" smtClean="0">
                <a:solidFill>
                  <a:srgbClr val="04617B">
                    <a:shade val="90000"/>
                  </a:srgbClr>
                </a:solidFill>
              </a:rPr>
              <a:pPr/>
              <a:t>09/28/2015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31407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C372D-56D7-4F22-8AF0-7C45ABA2EC11}" type="datetimeFigureOut">
              <a:rPr lang="en-US" smtClean="0">
                <a:solidFill>
                  <a:srgbClr val="04617B">
                    <a:shade val="90000"/>
                  </a:srgbClr>
                </a:solidFill>
              </a:rPr>
              <a:pPr/>
              <a:t>09/28/2015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21557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FC372D-56D7-4F22-8AF0-7C45ABA2EC11}" type="datetimeFigureOut">
              <a:rPr lang="en-US" smtClean="0">
                <a:solidFill>
                  <a:srgbClr val="04617B">
                    <a:shade val="90000"/>
                  </a:srgbClr>
                </a:solidFill>
              </a:rPr>
              <a:pPr/>
              <a:t>09/28/2015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774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C372D-56D7-4F22-8AF0-7C45ABA2EC11}" type="datetimeFigureOut">
              <a:rPr lang="en-US" smtClean="0"/>
              <a:t>09/28/2015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FC372D-56D7-4F22-8AF0-7C45ABA2EC11}" type="datetimeFigureOut">
              <a:rPr lang="en-US" smtClean="0">
                <a:solidFill>
                  <a:srgbClr val="04617B">
                    <a:shade val="90000"/>
                  </a:srgbClr>
                </a:solidFill>
              </a:rPr>
              <a:pPr/>
              <a:t>09/28/2015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67189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C372D-56D7-4F22-8AF0-7C45ABA2EC11}" type="datetimeFigureOut">
              <a:rPr lang="en-US" smtClean="0">
                <a:solidFill>
                  <a:srgbClr val="04617B">
                    <a:shade val="90000"/>
                  </a:srgbClr>
                </a:solidFill>
              </a:rPr>
              <a:pPr/>
              <a:t>09/28/2015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51715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C372D-56D7-4F22-8AF0-7C45ABA2EC11}" type="datetimeFigureOut">
              <a:rPr lang="en-US" smtClean="0">
                <a:solidFill>
                  <a:srgbClr val="04617B">
                    <a:shade val="90000"/>
                  </a:srgbClr>
                </a:solidFill>
              </a:rPr>
              <a:pPr/>
              <a:t>09/28/2015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45798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635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643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413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389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85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347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88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FC372D-56D7-4F22-8AF0-7C45ABA2EC11}" type="datetimeFigureOut">
              <a:rPr lang="en-US" smtClean="0"/>
              <a:t>09/28/2015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EC90-5267-4C4B-A159-F50D0B8F3C3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414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286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647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672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p>
        </p:txBody>
      </p:sp>
      <p:sp>
        <p:nvSpPr>
          <p:cNvPr id="1024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024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0245" name="Rectangle 5"/>
          <p:cNvSpPr>
            <a:spLocks noGrp="1" noChangeArrowheads="1"/>
          </p:cNvSpPr>
          <p:nvPr>
            <p:ph type="ftr" sz="quarter" idx="3"/>
          </p:nvPr>
        </p:nvSpPr>
        <p:spPr/>
        <p:txBody>
          <a:bodyPr/>
          <a:lstStyle>
            <a:lvl1pPr>
              <a:defRPr/>
            </a:lvl1pPr>
          </a:lstStyle>
          <a:p>
            <a:endParaRPr lang="en-US" dirty="0">
              <a:solidFill>
                <a:srgbClr val="FFFFFF"/>
              </a:solidFill>
            </a:endParaRPr>
          </a:p>
        </p:txBody>
      </p:sp>
      <p:sp>
        <p:nvSpPr>
          <p:cNvPr id="10246" name="Rectangle 6"/>
          <p:cNvSpPr>
            <a:spLocks noGrp="1" noChangeArrowheads="1"/>
          </p:cNvSpPr>
          <p:nvPr>
            <p:ph type="sldNum" sz="quarter" idx="4"/>
          </p:nvPr>
        </p:nvSpPr>
        <p:spPr/>
        <p:txBody>
          <a:bodyPr/>
          <a:lstStyle>
            <a:lvl1pPr>
              <a:defRPr/>
            </a:lvl1pPr>
          </a:lstStyle>
          <a:p>
            <a:fld id="{0C12A695-9A04-4B93-8C7A-42F617937426}" type="slidenum">
              <a:rPr lang="en-US">
                <a:solidFill>
                  <a:srgbClr val="FFFFFF"/>
                </a:solidFill>
              </a:rPr>
              <a:pPr/>
              <a:t>‹#›</a:t>
            </a:fld>
            <a:endParaRPr lang="en-US" dirty="0">
              <a:solidFill>
                <a:srgbClr val="FFFFFF"/>
              </a:solidFill>
            </a:endParaRPr>
          </a:p>
        </p:txBody>
      </p:sp>
      <p:sp>
        <p:nvSpPr>
          <p:cNvPr id="10247" name="Rectangle 7"/>
          <p:cNvSpPr>
            <a:spLocks noGrp="1" noChangeArrowheads="1"/>
          </p:cNvSpPr>
          <p:nvPr>
            <p:ph type="dt" sz="quarter" idx="2"/>
          </p:nvPr>
        </p:nvSpPr>
        <p:spPr/>
        <p:txBody>
          <a:bodyPr/>
          <a:lstStyle>
            <a:lvl1pPr>
              <a:defRPr/>
            </a:lvl1pPr>
          </a:lstStyle>
          <a:p>
            <a:endParaRPr lang="en-US" dirty="0">
              <a:solidFill>
                <a:srgbClr val="FFFFFF"/>
              </a:solidFill>
            </a:endParaRPr>
          </a:p>
        </p:txBody>
      </p:sp>
    </p:spTree>
    <p:extLst>
      <p:ext uri="{BB962C8B-B14F-4D97-AF65-F5344CB8AC3E}">
        <p14:creationId xmlns:p14="http://schemas.microsoft.com/office/powerpoint/2010/main" val="2409531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8129231-7103-459D-9EA0-E8B434949F6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77870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3A1E1CA-C9B5-4D88-A45C-D59B61F1911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6237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343CEF4-CA81-44FA-ADDA-E6DD6DF5DF4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16922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7C983F6-3207-4E9B-B030-3E939E698F7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30848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871C35FC-1983-4CDD-B3E8-2CB8AAB5F9C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0176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FC372D-56D7-4F22-8AF0-7C45ABA2EC11}" type="datetimeFigureOut">
              <a:rPr lang="en-US" smtClean="0"/>
              <a:t>09/28/2015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10D5F8C4-6254-4A3D-BE5F-7C31324BC50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01402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495AD15-A61C-4B1A-BD14-EE188447BD5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64530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6140085-C50F-4A38-B631-798C33BDB54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25794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0F89ADA-54B6-4F39-B48E-3ABB84F730E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30238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A22BEAD-72F1-4893-BFB2-6814E35ADE9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066351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dirty="0">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dirty="0">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00CD302-69D4-41C4-87B8-B09D38A140D4}"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731163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A094597-3D8C-4A7D-B8A7-A5D20B5D0FD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1812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ADAD18F-0458-48EE-A4B0-39F47E13FAF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17475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535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2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FC372D-56D7-4F22-8AF0-7C45ABA2EC11}" type="datetimeFigureOut">
              <a:rPr lang="en-US" smtClean="0"/>
              <a:t>09/28/2015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275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6319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109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7642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4082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450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2518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1463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86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FC372D-56D7-4F22-8AF0-7C45ABA2EC11}" type="datetimeFigureOut">
              <a:rPr lang="en-US" smtClean="0"/>
              <a:t>09/28/2015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C372D-56D7-4F22-8AF0-7C45ABA2EC11}" type="datetimeFigureOut">
              <a:rPr lang="en-US" smtClean="0"/>
              <a:t>09/28/2015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FC372D-56D7-4F22-8AF0-7C45ABA2EC11}" type="datetimeFigureOut">
              <a:rPr lang="en-US" smtClean="0"/>
              <a:t>09/28/2015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FC372D-56D7-4F22-8AF0-7C45ABA2EC11}" type="datetimeFigureOut">
              <a:rPr lang="en-US" smtClean="0"/>
              <a:t>09/28/2015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71DEC90-5267-4C4B-A159-F50D0B8F3C3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2.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FC372D-56D7-4F22-8AF0-7C45ABA2EC11}" type="datetimeFigureOut">
              <a:rPr lang="en-US" smtClean="0"/>
              <a:t>09/28/2015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1DEC90-5267-4C4B-A159-F50D0B8F3C3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FC372D-56D7-4F22-8AF0-7C45ABA2EC11}" type="datetimeFigureOut">
              <a:rPr lang="en-US" smtClean="0">
                <a:solidFill>
                  <a:srgbClr val="04617B">
                    <a:shade val="90000"/>
                  </a:srgbClr>
                </a:solidFill>
              </a:rPr>
              <a:pPr/>
              <a:t>09/28/2015</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6496083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8128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pPr>
            <a:endParaRPr lang="en-US" dirty="0">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pPr>
            <a:endParaRPr lang="en-US" dirty="0">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pPr>
            <a:fld id="{330154D3-F4F8-45E8-86C7-72B8FAAD2234}" type="slidenum">
              <a:rPr lang="en-US">
                <a:solidFill>
                  <a:srgbClr val="FFFFFF"/>
                </a:solidFill>
              </a:rPr>
              <a:pPr fontAlgn="base">
                <a:spcBef>
                  <a:spcPct val="0"/>
                </a:spcBef>
                <a:spcAft>
                  <a:spcPct val="0"/>
                </a:spcAft>
              </a:pPr>
              <a:t>‹#›</a:t>
            </a:fld>
            <a:endParaRPr lang="en-US" dirty="0">
              <a:solidFill>
                <a:srgbClr val="FFFFFF"/>
              </a:solidFill>
            </a:endParaRPr>
          </a:p>
        </p:txBody>
      </p:sp>
    </p:spTree>
    <p:extLst>
      <p:ext uri="{BB962C8B-B14F-4D97-AF65-F5344CB8AC3E}">
        <p14:creationId xmlns:p14="http://schemas.microsoft.com/office/powerpoint/2010/main" val="2796518973"/>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27060-62A0-4CDB-8601-011F8AE8D736}" type="datetimeFigureOut">
              <a:rPr lang="en-US" smtClean="0">
                <a:solidFill>
                  <a:prstClr val="black">
                    <a:tint val="75000"/>
                  </a:prstClr>
                </a:solidFill>
              </a:rPr>
              <a:pPr/>
              <a:t>09/28/2015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D44CB-347D-4D8C-8AF8-DB3FE87C0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29474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5.jpg"/><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7.gif"/><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eg"/><Relationship Id="rId7"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gif"/><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ormwater"/>
          <p:cNvSpPr txBox="1"/>
          <p:nvPr/>
        </p:nvSpPr>
        <p:spPr>
          <a:xfrm>
            <a:off x="286683" y="252631"/>
            <a:ext cx="3717171" cy="954107"/>
          </a:xfrm>
          <a:prstGeom prst="rect">
            <a:avLst/>
          </a:prstGeom>
          <a:noFill/>
        </p:spPr>
        <p:txBody>
          <a:bodyPr wrap="none" rtlCol="0">
            <a:spAutoFit/>
          </a:bodyPr>
          <a:lstStyle/>
          <a:p>
            <a:r>
              <a:rPr lang="en-US" sz="5600" b="1" dirty="0" err="1">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Stormwater</a:t>
            </a:r>
            <a:endPar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grpSp>
        <p:nvGrpSpPr>
          <p:cNvPr id="24" name="Clouds"/>
          <p:cNvGrpSpPr/>
          <p:nvPr/>
        </p:nvGrpSpPr>
        <p:grpSpPr>
          <a:xfrm>
            <a:off x="-3808297" y="30707"/>
            <a:ext cx="3808297" cy="1264642"/>
            <a:chOff x="1295400" y="117590"/>
            <a:chExt cx="3808297" cy="1264642"/>
          </a:xfrm>
        </p:grpSpPr>
        <p:grpSp>
          <p:nvGrpSpPr>
            <p:cNvPr id="15" name="Group 14"/>
            <p:cNvGrpSpPr/>
            <p:nvPr/>
          </p:nvGrpSpPr>
          <p:grpSpPr>
            <a:xfrm>
              <a:off x="1295400" y="152400"/>
              <a:ext cx="1752601" cy="1229832"/>
              <a:chOff x="-2286000" y="457200"/>
              <a:chExt cx="1752601" cy="122983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644314"/>
                <a:ext cx="1295400" cy="85560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57200"/>
                <a:ext cx="1295400" cy="855604"/>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803" y="831428"/>
                <a:ext cx="1295400" cy="855604"/>
              </a:xfrm>
              <a:prstGeom prst="rect">
                <a:avLst/>
              </a:prstGeom>
            </p:spPr>
          </p:pic>
        </p:grpSp>
        <p:grpSp>
          <p:nvGrpSpPr>
            <p:cNvPr id="16" name="Group 15"/>
            <p:cNvGrpSpPr/>
            <p:nvPr/>
          </p:nvGrpSpPr>
          <p:grpSpPr>
            <a:xfrm flipH="1">
              <a:off x="2067069" y="117590"/>
              <a:ext cx="1752601" cy="1229832"/>
              <a:chOff x="-2286000" y="457200"/>
              <a:chExt cx="1752601" cy="1229832"/>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644314"/>
                <a:ext cx="1295400" cy="855604"/>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57200"/>
                <a:ext cx="1295400" cy="855604"/>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803" y="831428"/>
                <a:ext cx="1295400" cy="855604"/>
              </a:xfrm>
              <a:prstGeom prst="rect">
                <a:avLst/>
              </a:prstGeom>
            </p:spPr>
          </p:pic>
        </p:grpSp>
        <p:grpSp>
          <p:nvGrpSpPr>
            <p:cNvPr id="20" name="Group 19"/>
            <p:cNvGrpSpPr/>
            <p:nvPr/>
          </p:nvGrpSpPr>
          <p:grpSpPr>
            <a:xfrm>
              <a:off x="3351096" y="152400"/>
              <a:ext cx="1752601" cy="1229832"/>
              <a:chOff x="-2286000" y="457200"/>
              <a:chExt cx="1752601" cy="1229832"/>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644314"/>
                <a:ext cx="1295400" cy="855604"/>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57200"/>
                <a:ext cx="1295400" cy="855604"/>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803" y="831428"/>
                <a:ext cx="1295400" cy="855604"/>
              </a:xfrm>
              <a:prstGeom prst="rect">
                <a:avLst/>
              </a:prstGeom>
            </p:spPr>
          </p:pic>
        </p:grpSp>
      </p:grpSp>
      <p:pic>
        <p:nvPicPr>
          <p:cNvPr id="2050" name="101" descr="[Old Stamper Regu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3377">
            <a:off x="840919" y="3434447"/>
            <a:ext cx="3524250" cy="2286001"/>
          </a:xfrm>
          <a:prstGeom prst="rect">
            <a:avLst/>
          </a:prstGeom>
          <a:noFill/>
          <a:extLst>
            <a:ext uri="{909E8E84-426E-40DD-AFC4-6F175D3DCCD1}">
              <a14:hiddenFill xmlns:a14="http://schemas.microsoft.com/office/drawing/2010/main">
                <a:solidFill>
                  <a:srgbClr val="FFFFFF"/>
                </a:solidFill>
              </a14:hiddenFill>
            </a:ext>
          </a:extLst>
        </p:spPr>
      </p:pic>
      <p:sp>
        <p:nvSpPr>
          <p:cNvPr id="25" name="Date"/>
          <p:cNvSpPr txBox="1"/>
          <p:nvPr/>
        </p:nvSpPr>
        <p:spPr>
          <a:xfrm>
            <a:off x="-19929" y="6512114"/>
            <a:ext cx="1375826" cy="369332"/>
          </a:xfrm>
          <a:prstGeom prst="rect">
            <a:avLst/>
          </a:prstGeom>
          <a:noFill/>
        </p:spPr>
        <p:txBody>
          <a:bodyPr wrap="none" rtlCol="0">
            <a:spAutoFit/>
          </a:bodyPr>
          <a:lstStyle/>
          <a:p>
            <a:r>
              <a:rPr lang="en-US" dirty="0" smtClean="0">
                <a:ln>
                  <a:solidFill>
                    <a:schemeClr val="bg1"/>
                  </a:solidFill>
                </a:ln>
                <a:solidFill>
                  <a:sysClr val="windowText" lastClr="000000"/>
                </a:solidFill>
              </a:rPr>
              <a:t>August 2014</a:t>
            </a:r>
            <a:endParaRPr lang="en-US" dirty="0">
              <a:ln>
                <a:solidFill>
                  <a:schemeClr val="bg1"/>
                </a:solidFill>
              </a:ln>
              <a:solidFill>
                <a:sysClr val="windowText" lastClr="000000"/>
              </a:solidFill>
            </a:endParaRPr>
          </a:p>
        </p:txBody>
      </p:sp>
      <p:sp>
        <p:nvSpPr>
          <p:cNvPr id="2" name="Hill"/>
          <p:cNvSpPr/>
          <p:nvPr/>
        </p:nvSpPr>
        <p:spPr>
          <a:xfrm>
            <a:off x="-28135" y="2039815"/>
            <a:ext cx="9298744" cy="4726745"/>
          </a:xfrm>
          <a:custGeom>
            <a:avLst/>
            <a:gdLst>
              <a:gd name="connsiteX0" fmla="*/ 0 w 9298744"/>
              <a:gd name="connsiteY0" fmla="*/ 84407 h 4726745"/>
              <a:gd name="connsiteX1" fmla="*/ 0 w 9298744"/>
              <a:gd name="connsiteY1" fmla="*/ 84407 h 4726745"/>
              <a:gd name="connsiteX2" fmla="*/ 309489 w 9298744"/>
              <a:gd name="connsiteY2" fmla="*/ 70339 h 4726745"/>
              <a:gd name="connsiteX3" fmla="*/ 337624 w 9298744"/>
              <a:gd name="connsiteY3" fmla="*/ 42203 h 4726745"/>
              <a:gd name="connsiteX4" fmla="*/ 393895 w 9298744"/>
              <a:gd name="connsiteY4" fmla="*/ 28136 h 4726745"/>
              <a:gd name="connsiteX5" fmla="*/ 675249 w 9298744"/>
              <a:gd name="connsiteY5" fmla="*/ 0 h 4726745"/>
              <a:gd name="connsiteX6" fmla="*/ 1069144 w 9298744"/>
              <a:gd name="connsiteY6" fmla="*/ 14068 h 4726745"/>
              <a:gd name="connsiteX7" fmla="*/ 1336430 w 9298744"/>
              <a:gd name="connsiteY7" fmla="*/ 42203 h 4726745"/>
              <a:gd name="connsiteX8" fmla="*/ 2630658 w 9298744"/>
              <a:gd name="connsiteY8" fmla="*/ 28136 h 4726745"/>
              <a:gd name="connsiteX9" fmla="*/ 2672861 w 9298744"/>
              <a:gd name="connsiteY9" fmla="*/ 14068 h 4726745"/>
              <a:gd name="connsiteX10" fmla="*/ 2785403 w 9298744"/>
              <a:gd name="connsiteY10" fmla="*/ 0 h 4726745"/>
              <a:gd name="connsiteX11" fmla="*/ 3305907 w 9298744"/>
              <a:gd name="connsiteY11" fmla="*/ 14068 h 4726745"/>
              <a:gd name="connsiteX12" fmla="*/ 4079630 w 9298744"/>
              <a:gd name="connsiteY12" fmla="*/ 28136 h 4726745"/>
              <a:gd name="connsiteX13" fmla="*/ 4220307 w 9298744"/>
              <a:gd name="connsiteY13" fmla="*/ 70339 h 4726745"/>
              <a:gd name="connsiteX14" fmla="*/ 4262510 w 9298744"/>
              <a:gd name="connsiteY14" fmla="*/ 84407 h 4726745"/>
              <a:gd name="connsiteX15" fmla="*/ 4276578 w 9298744"/>
              <a:gd name="connsiteY15" fmla="*/ 126610 h 4726745"/>
              <a:gd name="connsiteX16" fmla="*/ 4360984 w 9298744"/>
              <a:gd name="connsiteY16" fmla="*/ 154745 h 4726745"/>
              <a:gd name="connsiteX17" fmla="*/ 4389120 w 9298744"/>
              <a:gd name="connsiteY17" fmla="*/ 182880 h 4726745"/>
              <a:gd name="connsiteX18" fmla="*/ 4473526 w 9298744"/>
              <a:gd name="connsiteY18" fmla="*/ 211016 h 4726745"/>
              <a:gd name="connsiteX19" fmla="*/ 4515729 w 9298744"/>
              <a:gd name="connsiteY19" fmla="*/ 239151 h 4726745"/>
              <a:gd name="connsiteX20" fmla="*/ 4543864 w 9298744"/>
              <a:gd name="connsiteY20" fmla="*/ 267287 h 4726745"/>
              <a:gd name="connsiteX21" fmla="*/ 4586067 w 9298744"/>
              <a:gd name="connsiteY21" fmla="*/ 281354 h 4726745"/>
              <a:gd name="connsiteX22" fmla="*/ 4600135 w 9298744"/>
              <a:gd name="connsiteY22" fmla="*/ 323557 h 4726745"/>
              <a:gd name="connsiteX23" fmla="*/ 4698609 w 9298744"/>
              <a:gd name="connsiteY23" fmla="*/ 407963 h 4726745"/>
              <a:gd name="connsiteX24" fmla="*/ 4797083 w 9298744"/>
              <a:gd name="connsiteY24" fmla="*/ 492370 h 4726745"/>
              <a:gd name="connsiteX25" fmla="*/ 4839286 w 9298744"/>
              <a:gd name="connsiteY25" fmla="*/ 506437 h 4726745"/>
              <a:gd name="connsiteX26" fmla="*/ 4867421 w 9298744"/>
              <a:gd name="connsiteY26" fmla="*/ 534573 h 4726745"/>
              <a:gd name="connsiteX27" fmla="*/ 4895557 w 9298744"/>
              <a:gd name="connsiteY27" fmla="*/ 576776 h 4726745"/>
              <a:gd name="connsiteX28" fmla="*/ 4937760 w 9298744"/>
              <a:gd name="connsiteY28" fmla="*/ 590843 h 4726745"/>
              <a:gd name="connsiteX29" fmla="*/ 4951827 w 9298744"/>
              <a:gd name="connsiteY29" fmla="*/ 633047 h 4726745"/>
              <a:gd name="connsiteX30" fmla="*/ 5022166 w 9298744"/>
              <a:gd name="connsiteY30" fmla="*/ 689317 h 4726745"/>
              <a:gd name="connsiteX31" fmla="*/ 5078437 w 9298744"/>
              <a:gd name="connsiteY31" fmla="*/ 759656 h 4726745"/>
              <a:gd name="connsiteX32" fmla="*/ 5120640 w 9298744"/>
              <a:gd name="connsiteY32" fmla="*/ 787791 h 4726745"/>
              <a:gd name="connsiteX33" fmla="*/ 5176910 w 9298744"/>
              <a:gd name="connsiteY33" fmla="*/ 858130 h 4726745"/>
              <a:gd name="connsiteX34" fmla="*/ 5219113 w 9298744"/>
              <a:gd name="connsiteY34" fmla="*/ 872197 h 4726745"/>
              <a:gd name="connsiteX35" fmla="*/ 5247249 w 9298744"/>
              <a:gd name="connsiteY35" fmla="*/ 900333 h 4726745"/>
              <a:gd name="connsiteX36" fmla="*/ 5275384 w 9298744"/>
              <a:gd name="connsiteY36" fmla="*/ 942536 h 4726745"/>
              <a:gd name="connsiteX37" fmla="*/ 5317587 w 9298744"/>
              <a:gd name="connsiteY37" fmla="*/ 956603 h 4726745"/>
              <a:gd name="connsiteX38" fmla="*/ 5331655 w 9298744"/>
              <a:gd name="connsiteY38" fmla="*/ 998807 h 4726745"/>
              <a:gd name="connsiteX39" fmla="*/ 5416061 w 9298744"/>
              <a:gd name="connsiteY39" fmla="*/ 1083213 h 4726745"/>
              <a:gd name="connsiteX40" fmla="*/ 5444197 w 9298744"/>
              <a:gd name="connsiteY40" fmla="*/ 1111348 h 4726745"/>
              <a:gd name="connsiteX41" fmla="*/ 5514535 w 9298744"/>
              <a:gd name="connsiteY41" fmla="*/ 1167619 h 4726745"/>
              <a:gd name="connsiteX42" fmla="*/ 5627077 w 9298744"/>
              <a:gd name="connsiteY42" fmla="*/ 1294228 h 4726745"/>
              <a:gd name="connsiteX43" fmla="*/ 5697415 w 9298744"/>
              <a:gd name="connsiteY43" fmla="*/ 1336431 h 4726745"/>
              <a:gd name="connsiteX44" fmla="*/ 5767753 w 9298744"/>
              <a:gd name="connsiteY44" fmla="*/ 1406770 h 4726745"/>
              <a:gd name="connsiteX45" fmla="*/ 5809957 w 9298744"/>
              <a:gd name="connsiteY45" fmla="*/ 1491176 h 4726745"/>
              <a:gd name="connsiteX46" fmla="*/ 5852160 w 9298744"/>
              <a:gd name="connsiteY46" fmla="*/ 1561514 h 4726745"/>
              <a:gd name="connsiteX47" fmla="*/ 5880295 w 9298744"/>
              <a:gd name="connsiteY47" fmla="*/ 1645920 h 4726745"/>
              <a:gd name="connsiteX48" fmla="*/ 5894363 w 9298744"/>
              <a:gd name="connsiteY48" fmla="*/ 1688123 h 4726745"/>
              <a:gd name="connsiteX49" fmla="*/ 5978769 w 9298744"/>
              <a:gd name="connsiteY49" fmla="*/ 1800665 h 4726745"/>
              <a:gd name="connsiteX50" fmla="*/ 6006904 w 9298744"/>
              <a:gd name="connsiteY50" fmla="*/ 1885071 h 4726745"/>
              <a:gd name="connsiteX51" fmla="*/ 6077243 w 9298744"/>
              <a:gd name="connsiteY51" fmla="*/ 1969477 h 4726745"/>
              <a:gd name="connsiteX52" fmla="*/ 6133513 w 9298744"/>
              <a:gd name="connsiteY52" fmla="*/ 2025748 h 4726745"/>
              <a:gd name="connsiteX53" fmla="*/ 6147581 w 9298744"/>
              <a:gd name="connsiteY53" fmla="*/ 2067951 h 4726745"/>
              <a:gd name="connsiteX54" fmla="*/ 6175717 w 9298744"/>
              <a:gd name="connsiteY54" fmla="*/ 2096087 h 4726745"/>
              <a:gd name="connsiteX55" fmla="*/ 6246055 w 9298744"/>
              <a:gd name="connsiteY55" fmla="*/ 2166425 h 4726745"/>
              <a:gd name="connsiteX56" fmla="*/ 6260123 w 9298744"/>
              <a:gd name="connsiteY56" fmla="*/ 2208628 h 4726745"/>
              <a:gd name="connsiteX57" fmla="*/ 6316393 w 9298744"/>
              <a:gd name="connsiteY57" fmla="*/ 2278967 h 4726745"/>
              <a:gd name="connsiteX58" fmla="*/ 6358597 w 9298744"/>
              <a:gd name="connsiteY58" fmla="*/ 2349305 h 4726745"/>
              <a:gd name="connsiteX59" fmla="*/ 6372664 w 9298744"/>
              <a:gd name="connsiteY59" fmla="*/ 2391508 h 4726745"/>
              <a:gd name="connsiteX60" fmla="*/ 6414867 w 9298744"/>
              <a:gd name="connsiteY60" fmla="*/ 2419643 h 4726745"/>
              <a:gd name="connsiteX61" fmla="*/ 6443003 w 9298744"/>
              <a:gd name="connsiteY61" fmla="*/ 2447779 h 4726745"/>
              <a:gd name="connsiteX62" fmla="*/ 6513341 w 9298744"/>
              <a:gd name="connsiteY62" fmla="*/ 2504050 h 4726745"/>
              <a:gd name="connsiteX63" fmla="*/ 6527409 w 9298744"/>
              <a:gd name="connsiteY63" fmla="*/ 2560320 h 4726745"/>
              <a:gd name="connsiteX64" fmla="*/ 6569612 w 9298744"/>
              <a:gd name="connsiteY64" fmla="*/ 2574388 h 4726745"/>
              <a:gd name="connsiteX65" fmla="*/ 6639950 w 9298744"/>
              <a:gd name="connsiteY65" fmla="*/ 2644727 h 4726745"/>
              <a:gd name="connsiteX66" fmla="*/ 6668086 w 9298744"/>
              <a:gd name="connsiteY66" fmla="*/ 2672862 h 4726745"/>
              <a:gd name="connsiteX67" fmla="*/ 6724357 w 9298744"/>
              <a:gd name="connsiteY67" fmla="*/ 2729133 h 4726745"/>
              <a:gd name="connsiteX68" fmla="*/ 6766560 w 9298744"/>
              <a:gd name="connsiteY68" fmla="*/ 2771336 h 4726745"/>
              <a:gd name="connsiteX69" fmla="*/ 6822830 w 9298744"/>
              <a:gd name="connsiteY69" fmla="*/ 2855742 h 4726745"/>
              <a:gd name="connsiteX70" fmla="*/ 6907237 w 9298744"/>
              <a:gd name="connsiteY70" fmla="*/ 2926080 h 4726745"/>
              <a:gd name="connsiteX71" fmla="*/ 6991643 w 9298744"/>
              <a:gd name="connsiteY71" fmla="*/ 2982351 h 4726745"/>
              <a:gd name="connsiteX72" fmla="*/ 7104184 w 9298744"/>
              <a:gd name="connsiteY72" fmla="*/ 3066757 h 4726745"/>
              <a:gd name="connsiteX73" fmla="*/ 7174523 w 9298744"/>
              <a:gd name="connsiteY73" fmla="*/ 3137096 h 4726745"/>
              <a:gd name="connsiteX74" fmla="*/ 7230793 w 9298744"/>
              <a:gd name="connsiteY74" fmla="*/ 3165231 h 4726745"/>
              <a:gd name="connsiteX75" fmla="*/ 7258929 w 9298744"/>
              <a:gd name="connsiteY75" fmla="*/ 3193367 h 4726745"/>
              <a:gd name="connsiteX76" fmla="*/ 7315200 w 9298744"/>
              <a:gd name="connsiteY76" fmla="*/ 3235570 h 4726745"/>
              <a:gd name="connsiteX77" fmla="*/ 7399606 w 9298744"/>
              <a:gd name="connsiteY77" fmla="*/ 3319976 h 4726745"/>
              <a:gd name="connsiteX78" fmla="*/ 7554350 w 9298744"/>
              <a:gd name="connsiteY78" fmla="*/ 3474720 h 4726745"/>
              <a:gd name="connsiteX79" fmla="*/ 7638757 w 9298744"/>
              <a:gd name="connsiteY79" fmla="*/ 3559127 h 4726745"/>
              <a:gd name="connsiteX80" fmla="*/ 7680960 w 9298744"/>
              <a:gd name="connsiteY80" fmla="*/ 3601330 h 4726745"/>
              <a:gd name="connsiteX81" fmla="*/ 7821637 w 9298744"/>
              <a:gd name="connsiteY81" fmla="*/ 3756074 h 4726745"/>
              <a:gd name="connsiteX82" fmla="*/ 7863840 w 9298744"/>
              <a:gd name="connsiteY82" fmla="*/ 3798277 h 4726745"/>
              <a:gd name="connsiteX83" fmla="*/ 7906043 w 9298744"/>
              <a:gd name="connsiteY83" fmla="*/ 3840480 h 4726745"/>
              <a:gd name="connsiteX84" fmla="*/ 7934178 w 9298744"/>
              <a:gd name="connsiteY84" fmla="*/ 3882683 h 4726745"/>
              <a:gd name="connsiteX85" fmla="*/ 7976381 w 9298744"/>
              <a:gd name="connsiteY85" fmla="*/ 3953022 h 4726745"/>
              <a:gd name="connsiteX86" fmla="*/ 8018584 w 9298744"/>
              <a:gd name="connsiteY86" fmla="*/ 3995225 h 4726745"/>
              <a:gd name="connsiteX87" fmla="*/ 8046720 w 9298744"/>
              <a:gd name="connsiteY87" fmla="*/ 4037428 h 4726745"/>
              <a:gd name="connsiteX88" fmla="*/ 8088923 w 9298744"/>
              <a:gd name="connsiteY88" fmla="*/ 4065563 h 4726745"/>
              <a:gd name="connsiteX89" fmla="*/ 8201464 w 9298744"/>
              <a:gd name="connsiteY89" fmla="*/ 4164037 h 4726745"/>
              <a:gd name="connsiteX90" fmla="*/ 8243667 w 9298744"/>
              <a:gd name="connsiteY90" fmla="*/ 4178105 h 4726745"/>
              <a:gd name="connsiteX91" fmla="*/ 8356209 w 9298744"/>
              <a:gd name="connsiteY91" fmla="*/ 4248443 h 4726745"/>
              <a:gd name="connsiteX92" fmla="*/ 8412480 w 9298744"/>
              <a:gd name="connsiteY92" fmla="*/ 4276579 h 4726745"/>
              <a:gd name="connsiteX93" fmla="*/ 8454683 w 9298744"/>
              <a:gd name="connsiteY93" fmla="*/ 4304714 h 4726745"/>
              <a:gd name="connsiteX94" fmla="*/ 8525021 w 9298744"/>
              <a:gd name="connsiteY94" fmla="*/ 4332850 h 4726745"/>
              <a:gd name="connsiteX95" fmla="*/ 8595360 w 9298744"/>
              <a:gd name="connsiteY95" fmla="*/ 4375053 h 4726745"/>
              <a:gd name="connsiteX96" fmla="*/ 8693833 w 9298744"/>
              <a:gd name="connsiteY96" fmla="*/ 4431323 h 4726745"/>
              <a:gd name="connsiteX97" fmla="*/ 8778240 w 9298744"/>
              <a:gd name="connsiteY97" fmla="*/ 4459459 h 4726745"/>
              <a:gd name="connsiteX98" fmla="*/ 8820443 w 9298744"/>
              <a:gd name="connsiteY98" fmla="*/ 4473527 h 4726745"/>
              <a:gd name="connsiteX99" fmla="*/ 8876713 w 9298744"/>
              <a:gd name="connsiteY99" fmla="*/ 4501662 h 4726745"/>
              <a:gd name="connsiteX100" fmla="*/ 8918917 w 9298744"/>
              <a:gd name="connsiteY100" fmla="*/ 4515730 h 4726745"/>
              <a:gd name="connsiteX101" fmla="*/ 9003323 w 9298744"/>
              <a:gd name="connsiteY101" fmla="*/ 4572000 h 4726745"/>
              <a:gd name="connsiteX102" fmla="*/ 9144000 w 9298744"/>
              <a:gd name="connsiteY102" fmla="*/ 4628271 h 4726745"/>
              <a:gd name="connsiteX103" fmla="*/ 9186203 w 9298744"/>
              <a:gd name="connsiteY103" fmla="*/ 4670474 h 4726745"/>
              <a:gd name="connsiteX104" fmla="*/ 9228406 w 9298744"/>
              <a:gd name="connsiteY104" fmla="*/ 4684542 h 4726745"/>
              <a:gd name="connsiteX105" fmla="*/ 9270609 w 9298744"/>
              <a:gd name="connsiteY105" fmla="*/ 4712677 h 4726745"/>
              <a:gd name="connsiteX106" fmla="*/ 9298744 w 9298744"/>
              <a:gd name="connsiteY106" fmla="*/ 4726745 h 472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9298744" h="4726745">
                <a:moveTo>
                  <a:pt x="0" y="84407"/>
                </a:moveTo>
                <a:lnTo>
                  <a:pt x="0" y="84407"/>
                </a:lnTo>
                <a:cubicBezTo>
                  <a:pt x="103163" y="79718"/>
                  <a:pt x="207017" y="83148"/>
                  <a:pt x="309489" y="70339"/>
                </a:cubicBezTo>
                <a:cubicBezTo>
                  <a:pt x="322650" y="68694"/>
                  <a:pt x="325761" y="48134"/>
                  <a:pt x="337624" y="42203"/>
                </a:cubicBezTo>
                <a:cubicBezTo>
                  <a:pt x="354917" y="33556"/>
                  <a:pt x="374824" y="31314"/>
                  <a:pt x="393895" y="28136"/>
                </a:cubicBezTo>
                <a:cubicBezTo>
                  <a:pt x="478186" y="14088"/>
                  <a:pt x="594640" y="6718"/>
                  <a:pt x="675249" y="0"/>
                </a:cubicBezTo>
                <a:lnTo>
                  <a:pt x="1069144" y="14068"/>
                </a:lnTo>
                <a:cubicBezTo>
                  <a:pt x="1255439" y="22939"/>
                  <a:pt x="1214088" y="17736"/>
                  <a:pt x="1336430" y="42203"/>
                </a:cubicBezTo>
                <a:lnTo>
                  <a:pt x="2630658" y="28136"/>
                </a:lnTo>
                <a:cubicBezTo>
                  <a:pt x="2645483" y="27824"/>
                  <a:pt x="2658272" y="16721"/>
                  <a:pt x="2672861" y="14068"/>
                </a:cubicBezTo>
                <a:cubicBezTo>
                  <a:pt x="2710057" y="7305"/>
                  <a:pt x="2747889" y="4689"/>
                  <a:pt x="2785403" y="0"/>
                </a:cubicBezTo>
                <a:lnTo>
                  <a:pt x="3305907" y="14068"/>
                </a:lnTo>
                <a:lnTo>
                  <a:pt x="4079630" y="28136"/>
                </a:lnTo>
                <a:cubicBezTo>
                  <a:pt x="4103303" y="28938"/>
                  <a:pt x="4211696" y="67469"/>
                  <a:pt x="4220307" y="70339"/>
                </a:cubicBezTo>
                <a:lnTo>
                  <a:pt x="4262510" y="84407"/>
                </a:lnTo>
                <a:cubicBezTo>
                  <a:pt x="4267199" y="98475"/>
                  <a:pt x="4264511" y="117991"/>
                  <a:pt x="4276578" y="126610"/>
                </a:cubicBezTo>
                <a:cubicBezTo>
                  <a:pt x="4300711" y="143848"/>
                  <a:pt x="4360984" y="154745"/>
                  <a:pt x="4360984" y="154745"/>
                </a:cubicBezTo>
                <a:cubicBezTo>
                  <a:pt x="4370363" y="164123"/>
                  <a:pt x="4377257" y="176949"/>
                  <a:pt x="4389120" y="182880"/>
                </a:cubicBezTo>
                <a:cubicBezTo>
                  <a:pt x="4415646" y="196143"/>
                  <a:pt x="4448850" y="194565"/>
                  <a:pt x="4473526" y="211016"/>
                </a:cubicBezTo>
                <a:cubicBezTo>
                  <a:pt x="4487594" y="220394"/>
                  <a:pt x="4502527" y="228589"/>
                  <a:pt x="4515729" y="239151"/>
                </a:cubicBezTo>
                <a:cubicBezTo>
                  <a:pt x="4526086" y="247437"/>
                  <a:pt x="4532491" y="260463"/>
                  <a:pt x="4543864" y="267287"/>
                </a:cubicBezTo>
                <a:cubicBezTo>
                  <a:pt x="4556579" y="274916"/>
                  <a:pt x="4571999" y="276665"/>
                  <a:pt x="4586067" y="281354"/>
                </a:cubicBezTo>
                <a:cubicBezTo>
                  <a:pt x="4590756" y="295422"/>
                  <a:pt x="4591516" y="311490"/>
                  <a:pt x="4600135" y="323557"/>
                </a:cubicBezTo>
                <a:cubicBezTo>
                  <a:pt x="4653475" y="398232"/>
                  <a:pt x="4643823" y="361004"/>
                  <a:pt x="4698609" y="407963"/>
                </a:cubicBezTo>
                <a:cubicBezTo>
                  <a:pt x="4747062" y="449494"/>
                  <a:pt x="4745412" y="466534"/>
                  <a:pt x="4797083" y="492370"/>
                </a:cubicBezTo>
                <a:cubicBezTo>
                  <a:pt x="4810346" y="499002"/>
                  <a:pt x="4825218" y="501748"/>
                  <a:pt x="4839286" y="506437"/>
                </a:cubicBezTo>
                <a:cubicBezTo>
                  <a:pt x="4848664" y="515816"/>
                  <a:pt x="4859136" y="524216"/>
                  <a:pt x="4867421" y="534573"/>
                </a:cubicBezTo>
                <a:cubicBezTo>
                  <a:pt x="4877983" y="547775"/>
                  <a:pt x="4882354" y="566214"/>
                  <a:pt x="4895557" y="576776"/>
                </a:cubicBezTo>
                <a:cubicBezTo>
                  <a:pt x="4907136" y="586039"/>
                  <a:pt x="4923692" y="586154"/>
                  <a:pt x="4937760" y="590843"/>
                </a:cubicBezTo>
                <a:cubicBezTo>
                  <a:pt x="4942449" y="604911"/>
                  <a:pt x="4944198" y="620331"/>
                  <a:pt x="4951827" y="633047"/>
                </a:cubicBezTo>
                <a:cubicBezTo>
                  <a:pt x="4967503" y="659174"/>
                  <a:pt x="5000051" y="671625"/>
                  <a:pt x="5022166" y="689317"/>
                </a:cubicBezTo>
                <a:cubicBezTo>
                  <a:pt x="5091769" y="745000"/>
                  <a:pt x="5005322" y="686542"/>
                  <a:pt x="5078437" y="759656"/>
                </a:cubicBezTo>
                <a:cubicBezTo>
                  <a:pt x="5090392" y="771611"/>
                  <a:pt x="5106572" y="778413"/>
                  <a:pt x="5120640" y="787791"/>
                </a:cubicBezTo>
                <a:cubicBezTo>
                  <a:pt x="5133418" y="806957"/>
                  <a:pt x="5154639" y="844767"/>
                  <a:pt x="5176910" y="858130"/>
                </a:cubicBezTo>
                <a:cubicBezTo>
                  <a:pt x="5189625" y="865759"/>
                  <a:pt x="5205045" y="867508"/>
                  <a:pt x="5219113" y="872197"/>
                </a:cubicBezTo>
                <a:cubicBezTo>
                  <a:pt x="5228492" y="881576"/>
                  <a:pt x="5238963" y="889976"/>
                  <a:pt x="5247249" y="900333"/>
                </a:cubicBezTo>
                <a:cubicBezTo>
                  <a:pt x="5257811" y="913535"/>
                  <a:pt x="5262182" y="931974"/>
                  <a:pt x="5275384" y="942536"/>
                </a:cubicBezTo>
                <a:cubicBezTo>
                  <a:pt x="5286963" y="951799"/>
                  <a:pt x="5303519" y="951914"/>
                  <a:pt x="5317587" y="956603"/>
                </a:cubicBezTo>
                <a:cubicBezTo>
                  <a:pt x="5322276" y="970671"/>
                  <a:pt x="5322551" y="987102"/>
                  <a:pt x="5331655" y="998807"/>
                </a:cubicBezTo>
                <a:cubicBezTo>
                  <a:pt x="5356083" y="1030215"/>
                  <a:pt x="5387926" y="1055078"/>
                  <a:pt x="5416061" y="1083213"/>
                </a:cubicBezTo>
                <a:cubicBezTo>
                  <a:pt x="5425440" y="1092591"/>
                  <a:pt x="5433161" y="1103991"/>
                  <a:pt x="5444197" y="1111348"/>
                </a:cubicBezTo>
                <a:cubicBezTo>
                  <a:pt x="5480405" y="1135486"/>
                  <a:pt x="5487806" y="1136434"/>
                  <a:pt x="5514535" y="1167619"/>
                </a:cubicBezTo>
                <a:cubicBezTo>
                  <a:pt x="5552854" y="1212325"/>
                  <a:pt x="5580074" y="1257670"/>
                  <a:pt x="5627077" y="1294228"/>
                </a:cubicBezTo>
                <a:cubicBezTo>
                  <a:pt x="5648660" y="1311015"/>
                  <a:pt x="5676064" y="1319350"/>
                  <a:pt x="5697415" y="1336431"/>
                </a:cubicBezTo>
                <a:cubicBezTo>
                  <a:pt x="5723307" y="1357145"/>
                  <a:pt x="5767753" y="1406770"/>
                  <a:pt x="5767753" y="1406770"/>
                </a:cubicBezTo>
                <a:cubicBezTo>
                  <a:pt x="5802452" y="1545559"/>
                  <a:pt x="5756204" y="1401587"/>
                  <a:pt x="5809957" y="1491176"/>
                </a:cubicBezTo>
                <a:cubicBezTo>
                  <a:pt x="5864741" y="1582483"/>
                  <a:pt x="5780871" y="1490228"/>
                  <a:pt x="5852160" y="1561514"/>
                </a:cubicBezTo>
                <a:lnTo>
                  <a:pt x="5880295" y="1645920"/>
                </a:lnTo>
                <a:cubicBezTo>
                  <a:pt x="5884984" y="1659988"/>
                  <a:pt x="5886138" y="1675785"/>
                  <a:pt x="5894363" y="1688123"/>
                </a:cubicBezTo>
                <a:cubicBezTo>
                  <a:pt x="5957990" y="1783566"/>
                  <a:pt x="5926722" y="1748620"/>
                  <a:pt x="5978769" y="1800665"/>
                </a:cubicBezTo>
                <a:cubicBezTo>
                  <a:pt x="5988147" y="1828800"/>
                  <a:pt x="5985933" y="1864100"/>
                  <a:pt x="6006904" y="1885071"/>
                </a:cubicBezTo>
                <a:cubicBezTo>
                  <a:pt x="6051619" y="1929786"/>
                  <a:pt x="6027082" y="1902596"/>
                  <a:pt x="6077243" y="1969477"/>
                </a:cubicBezTo>
                <a:cubicBezTo>
                  <a:pt x="6114754" y="2082016"/>
                  <a:pt x="6058487" y="1950722"/>
                  <a:pt x="6133513" y="2025748"/>
                </a:cubicBezTo>
                <a:cubicBezTo>
                  <a:pt x="6143998" y="2036233"/>
                  <a:pt x="6139952" y="2055236"/>
                  <a:pt x="6147581" y="2067951"/>
                </a:cubicBezTo>
                <a:cubicBezTo>
                  <a:pt x="6154405" y="2079324"/>
                  <a:pt x="6167431" y="2085730"/>
                  <a:pt x="6175717" y="2096087"/>
                </a:cubicBezTo>
                <a:cubicBezTo>
                  <a:pt x="6229308" y="2163076"/>
                  <a:pt x="6173707" y="2118193"/>
                  <a:pt x="6246055" y="2166425"/>
                </a:cubicBezTo>
                <a:cubicBezTo>
                  <a:pt x="6250744" y="2180493"/>
                  <a:pt x="6253491" y="2195365"/>
                  <a:pt x="6260123" y="2208628"/>
                </a:cubicBezTo>
                <a:cubicBezTo>
                  <a:pt x="6277869" y="2244120"/>
                  <a:pt x="6290224" y="2252797"/>
                  <a:pt x="6316393" y="2278967"/>
                </a:cubicBezTo>
                <a:cubicBezTo>
                  <a:pt x="6356247" y="2398527"/>
                  <a:pt x="6300663" y="2252749"/>
                  <a:pt x="6358597" y="2349305"/>
                </a:cubicBezTo>
                <a:cubicBezTo>
                  <a:pt x="6366226" y="2362020"/>
                  <a:pt x="6363401" y="2379929"/>
                  <a:pt x="6372664" y="2391508"/>
                </a:cubicBezTo>
                <a:cubicBezTo>
                  <a:pt x="6383226" y="2404710"/>
                  <a:pt x="6401665" y="2409081"/>
                  <a:pt x="6414867" y="2419643"/>
                </a:cubicBezTo>
                <a:cubicBezTo>
                  <a:pt x="6425224" y="2427929"/>
                  <a:pt x="6432646" y="2439493"/>
                  <a:pt x="6443003" y="2447779"/>
                </a:cubicBezTo>
                <a:cubicBezTo>
                  <a:pt x="6531729" y="2518759"/>
                  <a:pt x="6445412" y="2436119"/>
                  <a:pt x="6513341" y="2504050"/>
                </a:cubicBezTo>
                <a:cubicBezTo>
                  <a:pt x="6518030" y="2522807"/>
                  <a:pt x="6515331" y="2545223"/>
                  <a:pt x="6527409" y="2560320"/>
                </a:cubicBezTo>
                <a:cubicBezTo>
                  <a:pt x="6536672" y="2571899"/>
                  <a:pt x="6557749" y="2565491"/>
                  <a:pt x="6569612" y="2574388"/>
                </a:cubicBezTo>
                <a:cubicBezTo>
                  <a:pt x="6596138" y="2594283"/>
                  <a:pt x="6616504" y="2621281"/>
                  <a:pt x="6639950" y="2644727"/>
                </a:cubicBezTo>
                <a:lnTo>
                  <a:pt x="6668086" y="2672862"/>
                </a:lnTo>
                <a:lnTo>
                  <a:pt x="6724357" y="2729133"/>
                </a:lnTo>
                <a:cubicBezTo>
                  <a:pt x="6738425" y="2743201"/>
                  <a:pt x="6755525" y="2754783"/>
                  <a:pt x="6766560" y="2771336"/>
                </a:cubicBezTo>
                <a:cubicBezTo>
                  <a:pt x="6785317" y="2799471"/>
                  <a:pt x="6794695" y="2836985"/>
                  <a:pt x="6822830" y="2855742"/>
                </a:cubicBezTo>
                <a:cubicBezTo>
                  <a:pt x="6973626" y="2956272"/>
                  <a:pt x="6744773" y="2799720"/>
                  <a:pt x="6907237" y="2926080"/>
                </a:cubicBezTo>
                <a:cubicBezTo>
                  <a:pt x="6933929" y="2946840"/>
                  <a:pt x="6967733" y="2958440"/>
                  <a:pt x="6991643" y="2982351"/>
                </a:cubicBezTo>
                <a:cubicBezTo>
                  <a:pt x="7072466" y="3063175"/>
                  <a:pt x="7030525" y="3042205"/>
                  <a:pt x="7104184" y="3066757"/>
                </a:cubicBezTo>
                <a:cubicBezTo>
                  <a:pt x="7127630" y="3090203"/>
                  <a:pt x="7144865" y="3122267"/>
                  <a:pt x="7174523" y="3137096"/>
                </a:cubicBezTo>
                <a:cubicBezTo>
                  <a:pt x="7193280" y="3146474"/>
                  <a:pt x="7213344" y="3153599"/>
                  <a:pt x="7230793" y="3165231"/>
                </a:cubicBezTo>
                <a:cubicBezTo>
                  <a:pt x="7241829" y="3172588"/>
                  <a:pt x="7248740" y="3184876"/>
                  <a:pt x="7258929" y="3193367"/>
                </a:cubicBezTo>
                <a:cubicBezTo>
                  <a:pt x="7276941" y="3208377"/>
                  <a:pt x="7297773" y="3219885"/>
                  <a:pt x="7315200" y="3235570"/>
                </a:cubicBezTo>
                <a:cubicBezTo>
                  <a:pt x="7344775" y="3262188"/>
                  <a:pt x="7371471" y="3291841"/>
                  <a:pt x="7399606" y="3319976"/>
                </a:cubicBezTo>
                <a:lnTo>
                  <a:pt x="7554350" y="3474720"/>
                </a:lnTo>
                <a:lnTo>
                  <a:pt x="7638757" y="3559127"/>
                </a:lnTo>
                <a:cubicBezTo>
                  <a:pt x="7652825" y="3573195"/>
                  <a:pt x="7668532" y="3585795"/>
                  <a:pt x="7680960" y="3601330"/>
                </a:cubicBezTo>
                <a:cubicBezTo>
                  <a:pt x="7762088" y="3702740"/>
                  <a:pt x="7715997" y="3650435"/>
                  <a:pt x="7821637" y="3756074"/>
                </a:cubicBezTo>
                <a:lnTo>
                  <a:pt x="7863840" y="3798277"/>
                </a:lnTo>
                <a:cubicBezTo>
                  <a:pt x="7877908" y="3812345"/>
                  <a:pt x="7895008" y="3823927"/>
                  <a:pt x="7906043" y="3840480"/>
                </a:cubicBezTo>
                <a:cubicBezTo>
                  <a:pt x="7915421" y="3854548"/>
                  <a:pt x="7925217" y="3868346"/>
                  <a:pt x="7934178" y="3882683"/>
                </a:cubicBezTo>
                <a:cubicBezTo>
                  <a:pt x="7948670" y="3905870"/>
                  <a:pt x="7959975" y="3931148"/>
                  <a:pt x="7976381" y="3953022"/>
                </a:cubicBezTo>
                <a:cubicBezTo>
                  <a:pt x="7988318" y="3968938"/>
                  <a:pt x="8005848" y="3979942"/>
                  <a:pt x="8018584" y="3995225"/>
                </a:cubicBezTo>
                <a:cubicBezTo>
                  <a:pt x="8029408" y="4008214"/>
                  <a:pt x="8034765" y="4025473"/>
                  <a:pt x="8046720" y="4037428"/>
                </a:cubicBezTo>
                <a:cubicBezTo>
                  <a:pt x="8058675" y="4049383"/>
                  <a:pt x="8076199" y="4054430"/>
                  <a:pt x="8088923" y="4065563"/>
                </a:cubicBezTo>
                <a:cubicBezTo>
                  <a:pt x="8137819" y="4108348"/>
                  <a:pt x="8148701" y="4137655"/>
                  <a:pt x="8201464" y="4164037"/>
                </a:cubicBezTo>
                <a:cubicBezTo>
                  <a:pt x="8214727" y="4170669"/>
                  <a:pt x="8230404" y="4171473"/>
                  <a:pt x="8243667" y="4178105"/>
                </a:cubicBezTo>
                <a:cubicBezTo>
                  <a:pt x="8349785" y="4231164"/>
                  <a:pt x="8278096" y="4203807"/>
                  <a:pt x="8356209" y="4248443"/>
                </a:cubicBezTo>
                <a:cubicBezTo>
                  <a:pt x="8374417" y="4258848"/>
                  <a:pt x="8394272" y="4266174"/>
                  <a:pt x="8412480" y="4276579"/>
                </a:cubicBezTo>
                <a:cubicBezTo>
                  <a:pt x="8427160" y="4284967"/>
                  <a:pt x="8439561" y="4297153"/>
                  <a:pt x="8454683" y="4304714"/>
                </a:cubicBezTo>
                <a:cubicBezTo>
                  <a:pt x="8477269" y="4316007"/>
                  <a:pt x="8501575" y="4323471"/>
                  <a:pt x="8525021" y="4332850"/>
                </a:cubicBezTo>
                <a:cubicBezTo>
                  <a:pt x="8579977" y="4387804"/>
                  <a:pt x="8522312" y="4338529"/>
                  <a:pt x="8595360" y="4375053"/>
                </a:cubicBezTo>
                <a:cubicBezTo>
                  <a:pt x="8696869" y="4425808"/>
                  <a:pt x="8570523" y="4381999"/>
                  <a:pt x="8693833" y="4431323"/>
                </a:cubicBezTo>
                <a:cubicBezTo>
                  <a:pt x="8721369" y="4442338"/>
                  <a:pt x="8750104" y="4450080"/>
                  <a:pt x="8778240" y="4459459"/>
                </a:cubicBezTo>
                <a:cubicBezTo>
                  <a:pt x="8792308" y="4464148"/>
                  <a:pt x="8807180" y="4466895"/>
                  <a:pt x="8820443" y="4473527"/>
                </a:cubicBezTo>
                <a:cubicBezTo>
                  <a:pt x="8839200" y="4482905"/>
                  <a:pt x="8857438" y="4493401"/>
                  <a:pt x="8876713" y="4501662"/>
                </a:cubicBezTo>
                <a:cubicBezTo>
                  <a:pt x="8890343" y="4507503"/>
                  <a:pt x="8905954" y="4508528"/>
                  <a:pt x="8918917" y="4515730"/>
                </a:cubicBezTo>
                <a:cubicBezTo>
                  <a:pt x="8948476" y="4532152"/>
                  <a:pt x="8971244" y="4561307"/>
                  <a:pt x="9003323" y="4572000"/>
                </a:cubicBezTo>
                <a:cubicBezTo>
                  <a:pt x="9107624" y="4606768"/>
                  <a:pt x="9061203" y="4586873"/>
                  <a:pt x="9144000" y="4628271"/>
                </a:cubicBezTo>
                <a:cubicBezTo>
                  <a:pt x="9158068" y="4642339"/>
                  <a:pt x="9169650" y="4659438"/>
                  <a:pt x="9186203" y="4670474"/>
                </a:cubicBezTo>
                <a:cubicBezTo>
                  <a:pt x="9198541" y="4678699"/>
                  <a:pt x="9215143" y="4677910"/>
                  <a:pt x="9228406" y="4684542"/>
                </a:cubicBezTo>
                <a:cubicBezTo>
                  <a:pt x="9243528" y="4692103"/>
                  <a:pt x="9256111" y="4703978"/>
                  <a:pt x="9270609" y="4712677"/>
                </a:cubicBezTo>
                <a:cubicBezTo>
                  <a:pt x="9279600" y="4718072"/>
                  <a:pt x="9289366" y="4722056"/>
                  <a:pt x="9298744" y="4726745"/>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 name="R"/>
          <p:cNvSpPr txBox="1"/>
          <p:nvPr/>
        </p:nvSpPr>
        <p:spPr>
          <a:xfrm>
            <a:off x="249577" y="1295400"/>
            <a:ext cx="588623" cy="954107"/>
          </a:xfrm>
          <a:prstGeom prst="rect">
            <a:avLst/>
          </a:prstGeom>
          <a:noFill/>
        </p:spPr>
        <p:txBody>
          <a:bodyPr wrap="none" rtlCol="0">
            <a:spAutoFit/>
          </a:bodyPr>
          <a:lstStyle/>
          <a:p>
            <a:r>
              <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R</a:t>
            </a:r>
          </a:p>
        </p:txBody>
      </p:sp>
      <p:sp>
        <p:nvSpPr>
          <p:cNvPr id="26" name="U"/>
          <p:cNvSpPr txBox="1"/>
          <p:nvPr/>
        </p:nvSpPr>
        <p:spPr>
          <a:xfrm>
            <a:off x="762000" y="1295400"/>
            <a:ext cx="652743" cy="954107"/>
          </a:xfrm>
          <a:prstGeom prst="rect">
            <a:avLst/>
          </a:prstGeom>
          <a:noFill/>
        </p:spPr>
        <p:txBody>
          <a:bodyPr wrap="none" rtlCol="0">
            <a:spAutoFit/>
          </a:bodyPr>
          <a:lstStyle/>
          <a:p>
            <a:r>
              <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U</a:t>
            </a:r>
          </a:p>
        </p:txBody>
      </p:sp>
      <p:sp>
        <p:nvSpPr>
          <p:cNvPr id="27" name="N"/>
          <p:cNvSpPr txBox="1"/>
          <p:nvPr/>
        </p:nvSpPr>
        <p:spPr>
          <a:xfrm>
            <a:off x="1323648" y="1295400"/>
            <a:ext cx="657552" cy="954107"/>
          </a:xfrm>
          <a:prstGeom prst="rect">
            <a:avLst/>
          </a:prstGeom>
          <a:noFill/>
        </p:spPr>
        <p:txBody>
          <a:bodyPr wrap="none" rtlCol="0">
            <a:spAutoFit/>
          </a:bodyPr>
          <a:lstStyle/>
          <a:p>
            <a:r>
              <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N</a:t>
            </a:r>
          </a:p>
        </p:txBody>
      </p:sp>
      <p:sp>
        <p:nvSpPr>
          <p:cNvPr id="28" name="O"/>
          <p:cNvSpPr txBox="1"/>
          <p:nvPr/>
        </p:nvSpPr>
        <p:spPr>
          <a:xfrm>
            <a:off x="1920424" y="1286034"/>
            <a:ext cx="670376" cy="954107"/>
          </a:xfrm>
          <a:prstGeom prst="rect">
            <a:avLst/>
          </a:prstGeom>
          <a:noFill/>
        </p:spPr>
        <p:txBody>
          <a:bodyPr wrap="none" rtlCol="0">
            <a:spAutoFit/>
          </a:bodyPr>
          <a:lstStyle/>
          <a:p>
            <a:r>
              <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O</a:t>
            </a:r>
          </a:p>
        </p:txBody>
      </p:sp>
      <p:sp>
        <p:nvSpPr>
          <p:cNvPr id="30" name="2 F"/>
          <p:cNvSpPr txBox="1"/>
          <p:nvPr/>
        </p:nvSpPr>
        <p:spPr>
          <a:xfrm>
            <a:off x="3142715" y="1271903"/>
            <a:ext cx="514885" cy="954107"/>
          </a:xfrm>
          <a:prstGeom prst="rect">
            <a:avLst/>
          </a:prstGeom>
          <a:noFill/>
        </p:spPr>
        <p:txBody>
          <a:bodyPr wrap="none" rtlCol="0">
            <a:spAutoFit/>
          </a:bodyPr>
          <a:lstStyle/>
          <a:p>
            <a:r>
              <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F</a:t>
            </a:r>
          </a:p>
        </p:txBody>
      </p:sp>
      <p:sp>
        <p:nvSpPr>
          <p:cNvPr id="31" name="1 F"/>
          <p:cNvSpPr txBox="1"/>
          <p:nvPr/>
        </p:nvSpPr>
        <p:spPr>
          <a:xfrm>
            <a:off x="2590800" y="1286035"/>
            <a:ext cx="567560" cy="954107"/>
          </a:xfrm>
          <a:prstGeom prst="rect">
            <a:avLst/>
          </a:prstGeom>
          <a:noFill/>
        </p:spPr>
        <p:txBody>
          <a:bodyPr wrap="square" rtlCol="0">
            <a:spAutoFit/>
          </a:bodyPr>
          <a:lstStyle/>
          <a:p>
            <a:r>
              <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F</a:t>
            </a:r>
          </a:p>
        </p:txBody>
      </p:sp>
    </p:spTree>
    <p:extLst>
      <p:ext uri="{BB962C8B-B14F-4D97-AF65-F5344CB8AC3E}">
        <p14:creationId xmlns:p14="http://schemas.microsoft.com/office/powerpoint/2010/main" val="232861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2.22222E-6 L 0.44271 0.00972 " pathEditMode="relative" rAng="0" ptsTypes="AA">
                                      <p:cBhvr>
                                        <p:cTn id="6" dur="2000" fill="hold"/>
                                        <p:tgtEl>
                                          <p:spTgt spid="24"/>
                                        </p:tgtEl>
                                        <p:attrNameLst>
                                          <p:attrName>ppt_x</p:attrName>
                                          <p:attrName>ppt_y</p:attrName>
                                        </p:attrNameLst>
                                      </p:cBhvr>
                                      <p:rCtr x="22483" y="-394"/>
                                    </p:animMotion>
                                  </p:childTnLst>
                                </p:cTn>
                              </p:par>
                            </p:childTnLst>
                          </p:cTn>
                        </p:par>
                        <p:par>
                          <p:cTn id="7" fill="hold">
                            <p:stCondLst>
                              <p:cond delay="2000"/>
                            </p:stCondLst>
                            <p:childTnLst>
                              <p:par>
                                <p:cTn id="8" presetID="14" presetClass="entr" presetSubtype="5" fill="hold" grpId="1"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vertical)">
                                      <p:cBhvr>
                                        <p:cTn id="10" dur="2000"/>
                                        <p:tgtEl>
                                          <p:spTgt spid="4"/>
                                        </p:tgtEl>
                                      </p:cBhvr>
                                    </p:animEffect>
                                  </p:childTnLst>
                                </p:cTn>
                              </p:par>
                              <p:par>
                                <p:cTn id="11" presetID="42" presetClass="path" presetSubtype="0" accel="50000" decel="50000" fill="hold" grpId="0" nodeType="withEffect">
                                  <p:stCondLst>
                                    <p:cond delay="0"/>
                                  </p:stCondLst>
                                  <p:childTnLst>
                                    <p:animMotion origin="layout" path="M 1.38889E-6 1.38778E-17 L -0.00122 0.14329 " pathEditMode="relative" rAng="0" ptsTypes="AA">
                                      <p:cBhvr>
                                        <p:cTn id="12" dur="2000" fill="hold"/>
                                        <p:tgtEl>
                                          <p:spTgt spid="4"/>
                                        </p:tgtEl>
                                        <p:attrNameLst>
                                          <p:attrName>ppt_x</p:attrName>
                                          <p:attrName>ppt_y</p:attrName>
                                        </p:attrNameLst>
                                      </p:cBhvr>
                                      <p:rCtr x="-69" y="7153"/>
                                    </p:animMotion>
                                  </p:childTnLst>
                                </p:cTn>
                              </p:par>
                            </p:childTnLst>
                          </p:cTn>
                        </p:par>
                        <p:par>
                          <p:cTn id="13" fill="hold">
                            <p:stCondLst>
                              <p:cond delay="4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20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20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20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20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2000"/>
                                        <p:tgtEl>
                                          <p:spTgt spid="3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2000"/>
                                        <p:tgtEl>
                                          <p:spTgt spid="30"/>
                                        </p:tgtEl>
                                      </p:cBhvr>
                                    </p:animEffect>
                                  </p:childTnLst>
                                </p:cTn>
                              </p:par>
                            </p:childTnLst>
                          </p:cTn>
                        </p:par>
                        <p:par>
                          <p:cTn id="32" fill="hold">
                            <p:stCondLst>
                              <p:cond delay="6000"/>
                            </p:stCondLst>
                            <p:childTnLst>
                              <p:par>
                                <p:cTn id="33" presetID="0" presetClass="path" presetSubtype="0" accel="50000" decel="50000" fill="hold" grpId="1" nodeType="afterEffect">
                                  <p:stCondLst>
                                    <p:cond delay="0"/>
                                  </p:stCondLst>
                                  <p:childTnLst>
                                    <p:animMotion origin="layout" path="M 0.0007 0.00787 L 0.0007 0.0081 C 0.01146 0.00718 0.02205 0.00602 0.03299 0.00602 C 0.0356 0.00602 0.03803 0.00787 0.04063 0.00787 C 0.05747 0.00903 0.07448 0.00926 0.09132 0.00995 C 0.09549 0.01134 0.09948 0.01296 0.10365 0.01412 C 0.10903 0.01551 0.11251 0.0162 0.11754 0.01829 C 0.1191 0.01875 0.12066 0.01968 0.12205 0.02037 C 0.12935 0.02986 0.11997 0.01875 0.13143 0.02639 C 0.13264 0.02732 0.13316 0.02963 0.13438 0.03056 C 0.13577 0.03171 0.13768 0.03171 0.13907 0.03264 C 0.14063 0.0338 0.14219 0.03542 0.14376 0.03658 C 0.1441 0.03866 0.14445 0.04097 0.14514 0.04283 C 0.14723 0.04745 0.15643 0.0537 0.15747 0.05509 C 0.16181 0.06088 0.15921 0.05857 0.16528 0.06134 C 0.16667 0.06273 0.16876 0.06343 0.1698 0.06551 C 0.179 0.08495 0.16702 0.07245 0.17744 0.08171 C 0.18369 0.09398 0.17691 0.08333 0.18525 0.09005 C 0.1915 0.09514 0.18507 0.09352 0.19132 0.10023 C 0.19254 0.10162 0.19445 0.10162 0.19601 0.10232 C 0.19757 0.1037 0.19896 0.10533 0.20053 0.10648 C 0.20209 0.10741 0.20382 0.10741 0.20521 0.10857 C 0.2158 0.1169 0.19983 0.1088 0.21285 0.11458 L 0.2191 0.12292 C 0.22014 0.12431 0.22066 0.12639 0.22205 0.12708 L 0.22674 0.12894 C 0.22778 0.13033 0.22865 0.13195 0.22987 0.1331 C 0.23282 0.13611 0.23907 0.14144 0.23907 0.14167 C 0.24011 0.14329 0.24063 0.14607 0.24219 0.14745 C 0.25278 0.1588 0.24098 0.13796 0.24983 0.15579 C 0.2533 0.16991 0.24879 0.15463 0.25435 0.16597 C 0.25573 0.16852 0.25643 0.17153 0.25747 0.17408 C 0.26007 0.18033 0.26025 0.17986 0.26372 0.18449 C 0.26754 0.2 0.26181 0.18148 0.2698 0.19468 C 0.27084 0.1963 0.27032 0.19908 0.27136 0.20093 C 0.27344 0.20463 0.27709 0.20718 0.279 0.21111 C 0.28299 0.21898 0.28073 0.21551 0.28525 0.2213 C 0.28577 0.22338 0.28594 0.2257 0.28681 0.22755 C 0.28837 0.23125 0.29202 0.2331 0.29445 0.23565 C 0.29549 0.23704 0.29653 0.23843 0.29757 0.23982 C 0.29862 0.24167 0.29914 0.24445 0.30053 0.24607 C 0.30191 0.24745 0.30365 0.24745 0.30521 0.24815 C 0.30573 0.25 0.30573 0.25255 0.30678 0.25417 C 0.31389 0.2669 0.31233 0.26134 0.3191 0.26852 C 0.32014 0.26968 0.32101 0.2713 0.32205 0.27269 C 0.3257 0.28704 0.32205 0.28357 0.32987 0.28704 C 0.33039 0.28912 0.33039 0.29144 0.33126 0.29329 C 0.33421 0.29815 0.33681 0.29676 0.34063 0.29931 C 0.34688 0.30347 0.34341 0.30255 0.34827 0.30764 C 0.35244 0.31204 0.35261 0.31158 0.35747 0.31366 C 0.3665 0.3257 0.36216 0.3213 0.3698 0.32801 C 0.37032 0.33009 0.37049 0.33241 0.37136 0.33426 C 0.3731 0.33843 0.37639 0.33958 0.379 0.34236 C 0.38837 0.35301 0.38126 0.34884 0.38976 0.35278 C 0.39098 0.35764 0.3908 0.36019 0.39445 0.36296 C 0.39584 0.36412 0.39757 0.36389 0.39896 0.36505 C 0.40226 0.36736 0.40521 0.37037 0.40816 0.37315 C 0.40973 0.37454 0.41129 0.37616 0.41285 0.37732 L 0.4191 0.38148 C 0.41997 0.38287 0.42136 0.3838 0.42205 0.38565 C 0.42292 0.3875 0.4224 0.39005 0.42362 0.39167 C 0.42483 0.39329 0.42674 0.39283 0.4283 0.39375 C 0.42987 0.39491 0.43126 0.39653 0.43282 0.39792 C 0.43646 0.41204 0.43369 0.40718 0.43907 0.41435 L 0.44202 0.42662 C 0.44254 0.4287 0.44323 0.43056 0.44358 0.43264 C 0.4441 0.43542 0.44445 0.4382 0.44514 0.44097 C 0.44601 0.44375 0.4474 0.4463 0.44827 0.44908 C 0.44896 0.45116 0.44896 0.45347 0.44983 0.45533 C 0.4533 0.46296 0.45278 0.45648 0.45278 0.46158 " pathEditMode="relative" rAng="0" ptsTypes="AAAAAAAAAAAAAAAAAAAAAAAAAAAAAAAAAAAAAAAAAAAAAAAAAAAAAAAAAAAAAAAAAAAAAA">
                                      <p:cBhvr>
                                        <p:cTn id="34" dur="2000" fill="hold"/>
                                        <p:tgtEl>
                                          <p:spTgt spid="30"/>
                                        </p:tgtEl>
                                        <p:attrNameLst>
                                          <p:attrName>ppt_x</p:attrName>
                                          <p:attrName>ppt_y</p:attrName>
                                        </p:attrNameLst>
                                      </p:cBhvr>
                                      <p:rCtr x="22604" y="22593"/>
                                    </p:animMotion>
                                  </p:childTnLst>
                                </p:cTn>
                              </p:par>
                              <p:par>
                                <p:cTn id="35" presetID="0" presetClass="path" presetSubtype="0" accel="50000" decel="50000" fill="hold" grpId="1" nodeType="withEffect">
                                  <p:stCondLst>
                                    <p:cond delay="0"/>
                                  </p:stCondLst>
                                  <p:childTnLst>
                                    <p:animMotion origin="layout" path="M 0 0 L 0 0 C 0.00868 0.00046 0.01736 0.00185 0.02604 0.00185 C 0.12795 0.00185 0.08489 -0.00695 0.12448 0.00185 C 0.14045 0.00092 0.1526 -0.00232 0.16753 0.00185 C 0.17066 0.00277 0.17378 0.00463 0.17673 0.00602 L 0.18142 0.0081 C 0.18246 0.00949 0.18316 0.01134 0.18455 0.01227 C 0.18732 0.01412 0.19375 0.0162 0.19375 0.0162 C 0.19531 0.01759 0.1967 0.01944 0.19826 0.02037 C 0.20121 0.02222 0.20451 0.02314 0.20764 0.02453 L 0.21215 0.02662 L 0.21684 0.0287 L 0.22135 0.03055 C 0.22239 0.03194 0.22326 0.03379 0.22448 0.03472 C 0.23368 0.04097 0.23194 0.03564 0.23836 0.04305 C 0.23836 0.04305 0.246 0.05324 0.24757 0.05532 C 0.24913 0.0574 0.25034 0.05972 0.25208 0.06134 L 0.25677 0.06551 C 0.25781 0.06828 0.25833 0.07129 0.25989 0.07384 C 0.26111 0.07569 0.26302 0.07639 0.26441 0.07777 C 0.26684 0.08032 0.26927 0.08449 0.27066 0.08819 C 0.27395 0.09676 0.26996 0.09213 0.27517 0.10046 C 0.27708 0.10324 0.28003 0.10509 0.28142 0.10856 C 0.28246 0.11134 0.28298 0.11435 0.28455 0.11689 C 0.28663 0.1206 0.2901 0.12314 0.29218 0.12708 C 0.29323 0.12916 0.29409 0.13125 0.29531 0.13333 C 0.29895 0.13912 0.3 0.13935 0.30451 0.14352 C 0.30503 0.1456 0.3052 0.14768 0.30607 0.14953 C 0.30764 0.15347 0.31128 0.15532 0.31371 0.15787 C 0.31475 0.15902 0.3158 0.16064 0.31684 0.16203 C 0.32066 0.17731 0.31493 0.15902 0.32291 0.17222 C 0.32395 0.17384 0.32343 0.17662 0.32448 0.17847 C 0.32656 0.18217 0.32951 0.18518 0.33211 0.18865 L 0.3368 0.19467 C 0.33784 0.19606 0.33871 0.19791 0.33975 0.19884 L 0.34444 0.20301 C 0.34548 0.20509 0.34635 0.2074 0.34757 0.20926 C 0.34757 0.20926 0.35711 0.22199 0.35989 0.22546 L 0.36441 0.23171 C 0.36545 0.2331 0.36632 0.23472 0.36753 0.23588 C 0.36961 0.23796 0.37152 0.24004 0.37361 0.24189 C 0.37864 0.24676 0.38107 0.24768 0.38593 0.25416 C 0.38732 0.25602 0.38767 0.25879 0.38906 0.26041 C 0.39045 0.26227 0.39218 0.26296 0.39375 0.26458 C 0.39479 0.26574 0.39566 0.26736 0.3967 0.26875 C 0.40034 0.28333 0.39514 0.26551 0.40295 0.28102 C 0.40382 0.28264 0.40364 0.28518 0.40451 0.28703 C 0.40625 0.29143 0.4085 0.29537 0.41059 0.2993 L 0.41059 0.2993 C 0.41319 0.30277 0.41614 0.30578 0.41823 0.30972 C 0.42413 0.32014 0.421 0.31551 0.42743 0.32407 C 0.43159 0.34051 0.42552 0.32129 0.43368 0.33217 C 0.43489 0.33379 0.43437 0.33657 0.43524 0.33842 C 0.43593 0.34004 0.4375 0.34097 0.43819 0.34259 C 0.43958 0.34514 0.44045 0.34791 0.44132 0.35069 C 0.44201 0.35277 0.44201 0.35509 0.44288 0.35694 C 0.44357 0.35856 0.44496 0.35949 0.446 0.36088 L 0.44913 0.37338 " pathEditMode="relative" ptsTypes="AAAAAAAAAAAAAAAAAAAAAAAAAAAAAAAAAAAAAAAAAAAAAAAAAAAAAAAAAAA">
                                      <p:cBhvr>
                                        <p:cTn id="36" dur="2000" fill="hold"/>
                                        <p:tgtEl>
                                          <p:spTgt spid="31"/>
                                        </p:tgtEl>
                                        <p:attrNameLst>
                                          <p:attrName>ppt_x</p:attrName>
                                          <p:attrName>ppt_y</p:attrName>
                                        </p:attrNameLst>
                                      </p:cBhvr>
                                    </p:animMotion>
                                  </p:childTnLst>
                                </p:cTn>
                              </p:par>
                              <p:par>
                                <p:cTn id="37" presetID="0" presetClass="path" presetSubtype="0" accel="50000" decel="50000" fill="hold" grpId="1" nodeType="withEffect">
                                  <p:stCondLst>
                                    <p:cond delay="0"/>
                                  </p:stCondLst>
                                  <p:childTnLst>
                                    <p:animMotion origin="layout" path="M 0 0 L 0 0 L 0.07223 -0.00417 C 0.09601 -0.00556 0.11268 -0.00579 0.13525 -0.00834 C 0.13941 -0.0088 0.14358 -0.00973 0.14757 -0.01042 C 0.15278 -0.01111 0.15782 -0.01181 0.16302 -0.0125 C 0.18039 -0.02014 0.16927 -0.01598 0.2092 -0.0125 C 0.21077 -0.01227 0.21216 -0.01088 0.21372 -0.01042 C 0.21789 -0.0088 0.22205 -0.00764 0.22604 -0.00625 C 0.23594 -0.00324 0.23247 -0.00556 0.24306 0 C 0.2467 0.00185 0.25 0.00439 0.25382 0.00602 C 0.25782 0.00787 0.26216 0.00833 0.26615 0.01018 C 0.26979 0.0118 0.27327 0.01435 0.27691 0.0162 C 0.27986 0.01782 0.28316 0.01852 0.28611 0.02037 C 0.28889 0.02199 0.29115 0.02477 0.29375 0.02662 C 0.30608 0.03541 0.30261 0.03356 0.31233 0.0368 C 0.32101 0.04838 0.3125 0.03912 0.32153 0.0449 C 0.32309 0.04606 0.32448 0.04791 0.32604 0.04907 C 0.3349 0.05648 0.33403 0.05393 0.3415 0.06551 C 0.34532 0.07152 0.34896 0.07754 0.35226 0.08402 C 0.3533 0.08611 0.35417 0.08819 0.35539 0.09004 C 0.35886 0.0956 0.36077 0.09583 0.36302 0.10254 C 0.36806 0.11736 0.36233 0.11319 0.37066 0.11689 L 0.37691 0.12916 C 0.37795 0.13125 0.37865 0.13356 0.38004 0.13518 C 0.38976 0.14838 0.37934 0.13379 0.38924 0.14953 C 0.39011 0.15115 0.39132 0.15231 0.39219 0.1537 C 0.39549 0.15902 0.40157 0.17014 0.40157 0.17014 C 0.40643 0.19004 0.39844 0.15926 0.40608 0.18449 C 0.40729 0.18842 0.40834 0.19259 0.4092 0.19676 C 0.40973 0.19953 0.4099 0.20254 0.41077 0.20509 C 0.41146 0.2074 0.41285 0.20902 0.41389 0.21111 C 0.41875 0.22268 0.41441 0.2162 0.41997 0.22338 C 0.42101 0.22615 0.42205 0.22893 0.42309 0.23171 C 0.42361 0.23379 0.42396 0.23588 0.42466 0.23796 C 0.42952 0.25254 0.429 0.25069 0.43386 0.26041 C 0.43802 0.2831 0.43108 0.25185 0.4415 0.27685 C 0.44271 0.27986 0.44219 0.28379 0.44306 0.28703 C 0.44375 0.28935 0.44514 0.2912 0.44618 0.29328 C 0.4467 0.29444 0.44723 0.29606 0.44757 0.29745 " pathEditMode="relative" ptsTypes="AAAAAAAAAAAAAAAAAAAAAAAAAAAAAAAAAAAAAAAA">
                                      <p:cBhvr>
                                        <p:cTn id="38" dur="2000" fill="hold"/>
                                        <p:tgtEl>
                                          <p:spTgt spid="28"/>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 0 L 0 0 C 0.00504 0.0007 0.01025 0.00139 0.01528 0.00209 C 0.01841 0.00255 0.02136 0.00417 0.02448 0.00417 C 0.04757 0.00417 0.07066 0.00278 0.09375 0.00209 C 0.10139 0.00139 0.10921 0.00116 0.11684 0 C 0.11893 -0.00023 0.12084 -0.00185 0.12292 -0.00185 C 0.13282 -0.00185 0.14254 -0.00023 0.15226 0 C 0.29306 0.00602 0.16771 -0.00092 0.25677 0.00417 C 0.26997 0.00996 0.24896 0.00116 0.27066 0.00834 C 0.27379 0.00926 0.27674 0.01111 0.27986 0.0125 C 0.28143 0.01297 0.28299 0.01389 0.28455 0.01436 C 0.28959 0.01621 0.29358 0.01713 0.29827 0.02061 C 0.30052 0.02223 0.30226 0.025 0.30452 0.02686 C 0.30851 0.02986 0.31285 0.03172 0.31684 0.03496 C 0.31945 0.03704 0.32171 0.03959 0.32448 0.04121 C 0.329 0.04375 0.33438 0.04375 0.33837 0.04723 C 0.33993 0.04861 0.34132 0.05047 0.34289 0.05139 C 0.34532 0.05278 0.35486 0.05463 0.35677 0.05556 C 0.3783 0.0632 0.35504 0.05672 0.37379 0.06158 C 0.37535 0.06297 0.37674 0.06459 0.3783 0.06574 C 0.38351 0.06922 0.38316 0.06644 0.38907 0.06991 C 0.39341 0.07223 0.3974 0.07523 0.40139 0.07801 L 0.40764 0.08218 C 0.40955 0.08357 0.41181 0.08449 0.41372 0.08611 C 0.41962 0.09144 0.41667 0.08959 0.42292 0.09236 C 0.43073 0.10278 0.42066 0.09051 0.43073 0.09861 C 0.43195 0.09954 0.43264 0.10139 0.43368 0.10255 C 0.44341 0.11297 0.43403 0.10093 0.4415 0.11088 C 0.44514 0.1257 0.44063 0.10718 0.44445 0.12523 C 0.44497 0.12732 0.44566 0.12917 0.44601 0.13125 C 0.44653 0.13403 0.44688 0.13681 0.44757 0.13959 C 0.44844 0.14236 0.44983 0.14491 0.4507 0.14769 C 0.4507 0.14769 0.45452 0.1632 0.45521 0.16621 C 0.45573 0.16829 0.45591 0.17061 0.45677 0.17246 C 0.45782 0.17431 0.45903 0.17639 0.4599 0.17848 C 0.46059 0.18056 0.46059 0.18287 0.46146 0.18473 C 0.46216 0.18635 0.46355 0.18727 0.46441 0.18866 C 0.46684 0.19283 0.46927 0.19861 0.47066 0.20301 C 0.47136 0.2051 0.47188 0.20718 0.47223 0.20926 C 0.4724 0.21204 0.47223 0.21482 0.47223 0.2176 " pathEditMode="relative" ptsTypes="AAAAAAAAAAAAAAAAAAAAAAAAAAAAAAAAAAAAAAAAA">
                                      <p:cBhvr>
                                        <p:cTn id="40" dur="2000" fill="hold"/>
                                        <p:tgtEl>
                                          <p:spTgt spid="27"/>
                                        </p:tgtEl>
                                        <p:attrNameLst>
                                          <p:attrName>ppt_x</p:attrName>
                                          <p:attrName>ppt_y</p:attrName>
                                        </p:attrNameLst>
                                      </p:cBhvr>
                                    </p:animMotion>
                                  </p:childTnLst>
                                </p:cTn>
                              </p:par>
                              <p:par>
                                <p:cTn id="41" presetID="0" presetClass="path" presetSubtype="0" accel="50000" decel="50000" fill="hold" grpId="1" nodeType="withEffect">
                                  <p:stCondLst>
                                    <p:cond delay="0"/>
                                  </p:stCondLst>
                                  <p:childTnLst>
                                    <p:animMotion origin="layout" path="M 0 0 L 0 0 C 0.00452 0.0007 0.0092 0.00208 0.01372 0.00208 C 0.01736 0.00208 0.02101 0.00046 0.02448 0 C 0.03681 -0.00208 0.05278 -0.0037 0.06459 -0.00417 C 0.08611 -0.00509 0.10764 -0.00555 0.12917 -0.00625 C 0.13177 -0.00741 0.13733 -0.00995 0.13993 -0.01042 C 0.14966 -0.01157 0.15938 -0.01204 0.1691 -0.0125 L 0.23073 -0.01435 C 0.26563 -0.01805 0.25348 -0.01759 0.30608 -0.01435 C 0.30973 -0.01412 0.3132 -0.01273 0.31684 -0.0125 C 0.32969 -0.01111 0.3724 -0.00879 0.38299 -0.00833 C 0.38403 -0.00694 0.38525 -0.00579 0.38611 -0.00417 C 0.38837 -0.00023 0.38872 0.00648 0.39219 0.0081 L 0.39688 0.01019 C 0.39792 0.01227 0.39879 0.01435 0.4 0.01644 C 0.40139 0.01852 0.4033 0.02014 0.40452 0.02246 C 0.40538 0.02431 0.40538 0.02685 0.40608 0.02871 C 0.4099 0.03866 0.40799 0.03125 0.41216 0.03889 C 0.41441 0.04283 0.4158 0.04769 0.41841 0.05116 C 0.41945 0.05255 0.42066 0.05394 0.42153 0.05533 C 0.42361 0.05926 0.425 0.06412 0.42761 0.06759 C 0.43021 0.07107 0.43334 0.07384 0.43525 0.07801 C 0.43629 0.08009 0.43716 0.08218 0.43837 0.08403 C 0.44028 0.08704 0.44462 0.09236 0.44462 0.09236 L 0.44913 0.11088 C 0.44966 0.11296 0.44931 0.11574 0.4507 0.1169 L 0.45538 0.12107 C 0.45886 0.13542 0.45434 0.12014 0.4599 0.13125 C 0.46129 0.1338 0.46181 0.13704 0.46302 0.13958 L 0.46771 0.14583 " pathEditMode="relative" ptsTypes="AAAAAAAAAAAAAAAAAAAAAAAAAAAAAAA">
                                      <p:cBhvr>
                                        <p:cTn id="42" dur="2000" fill="hold"/>
                                        <p:tgtEl>
                                          <p:spTgt spid="26"/>
                                        </p:tgtEl>
                                        <p:attrNameLst>
                                          <p:attrName>ppt_x</p:attrName>
                                          <p:attrName>ppt_y</p:attrName>
                                        </p:attrNameLst>
                                      </p:cBhvr>
                                    </p:animMotion>
                                  </p:childTnLst>
                                </p:cTn>
                              </p:par>
                              <p:par>
                                <p:cTn id="43" presetID="0" presetClass="path" presetSubtype="0" accel="50000" decel="50000" fill="hold" grpId="1" nodeType="withEffect">
                                  <p:stCondLst>
                                    <p:cond delay="0"/>
                                  </p:stCondLst>
                                  <p:childTnLst>
                                    <p:animMotion origin="layout" path="M 0 0 L 0 0 C 0.00451 -0.00069 0.0092 -0.00116 0.01371 -0.00208 C 0.01527 -0.00255 0.01684 -0.00394 0.0184 -0.00417 C 0.0342 -0.00532 0.05017 -0.00602 0.06614 -0.00625 L 0.2276 -0.00833 L 0.34305 -0.01042 C 0.35173 -0.01111 0.36041 -0.01227 0.36909 -0.01227 C 0.39548 -0.01227 0.40399 -0.01088 0.42604 -0.00833 C 0.42916 -0.00694 0.43211 -0.00532 0.43524 -0.00417 C 0.44392 -0.00139 0.43941 -0.00278 0.44913 0 C 0.45121 0.00139 0.45347 0.00208 0.4552 0.00394 C 0.47309 0.02315 0.45902 0.00949 0.46753 0.02245 C 0.46996 0.02616 0.47534 0.03287 0.47534 0.03287 C 0.47916 0.05301 0.47395 0.03194 0.47986 0.04514 C 0.48072 0.04699 0.48038 0.04977 0.48142 0.05116 C 0.48263 0.05278 0.48454 0.05231 0.48611 0.05324 C 0.48767 0.0544 0.48906 0.05648 0.49062 0.05741 C 0.50034 0.06319 0.49982 0.05694 0.49982 0.06366 " pathEditMode="relative" ptsTypes="AAAAAAAAAAAAAAAAAAA">
                                      <p:cBhvr>
                                        <p:cTn id="44" dur="2000" fill="hold"/>
                                        <p:tgtEl>
                                          <p:spTgt spid="3"/>
                                        </p:tgtEl>
                                        <p:attrNameLst>
                                          <p:attrName>ppt_x</p:attrName>
                                          <p:attrName>ppt_y</p:attrName>
                                        </p:attrNameLst>
                                      </p:cBhvr>
                                    </p:animMotion>
                                  </p:childTnLst>
                                </p:cTn>
                              </p:par>
                              <p:par>
                                <p:cTn id="45" presetID="0" presetClass="path" presetSubtype="0" accel="50000" decel="50000" fill="hold" grpId="2" nodeType="withEffect">
                                  <p:stCondLst>
                                    <p:cond delay="0"/>
                                  </p:stCondLst>
                                  <p:childTnLst>
                                    <p:animMotion origin="layout" path="M -9.44444E-6 8.14815E-6 L -9.44444E-6 8.14815E-6 C 0.01112 0.0007 0.0224 0.00209 0.03369 0.00209 C 0.03994 0.00209 0.04601 0.00047 0.05226 8.14815E-6 C 0.06858 -0.00092 0.08507 -0.00138 0.10139 -0.00208 C 0.13941 -0.00833 0.11198 -0.00462 0.19219 -0.00208 C 0.33872 0.00278 0.09098 -0.00208 0.38143 0.00209 C 0.38924 0.00417 0.39688 0.00602 0.40452 0.00834 C 0.4125 0.01065 0.40591 0.01065 0.41528 0.01227 C 0.43716 0.01644 0.42448 0.01158 0.44619 0.01852 C 0.48316 0.03033 0.44931 0.02107 0.47066 0.02663 C 0.47171 0.0301 0.4724 0.0338 0.47379 0.03704 C 0.47848 0.04838 0.47709 0.0419 0.48143 0.04931 C 0.48264 0.05116 0.48369 0.05325 0.48455 0.05533 C 0.48577 0.05811 0.48681 0.06088 0.48768 0.06366 C 0.4882 0.06551 0.4882 0.06806 0.48924 0.06968 C 0.48941 0.07038 0.49028 0.06968 0.4908 0.06968 L 0.4908 0.06968 " pathEditMode="relative" ptsTypes="AAAAAAAAAAAAAAAAAA">
                                      <p:cBhvr>
                                        <p:cTn id="46" dur="2000" fill="hold"/>
                                        <p:tgtEl>
                                          <p:spTgt spid="3"/>
                                        </p:tgtEl>
                                        <p:attrNameLst>
                                          <p:attrName>ppt_x</p:attrName>
                                          <p:attrName>ppt_y</p:attrName>
                                        </p:attrNameLst>
                                      </p:cBhvr>
                                    </p:animMotion>
                                  </p:childTnLst>
                                </p:cTn>
                              </p:par>
                            </p:childTnLst>
                          </p:cTn>
                        </p:par>
                        <p:par>
                          <p:cTn id="47" fill="hold">
                            <p:stCondLst>
                              <p:cond delay="8000"/>
                            </p:stCondLst>
                            <p:childTnLst>
                              <p:par>
                                <p:cTn id="48" presetID="4" presetClass="entr" presetSubtype="16" fill="hold" nodeType="afterEffect">
                                  <p:stCondLst>
                                    <p:cond delay="0"/>
                                  </p:stCondLst>
                                  <p:childTnLst>
                                    <p:set>
                                      <p:cBhvr>
                                        <p:cTn id="49" dur="1" fill="hold">
                                          <p:stCondLst>
                                            <p:cond delay="0"/>
                                          </p:stCondLst>
                                        </p:cTn>
                                        <p:tgtEl>
                                          <p:spTgt spid="2050"/>
                                        </p:tgtEl>
                                        <p:attrNameLst>
                                          <p:attrName>style.visibility</p:attrName>
                                        </p:attrNameLst>
                                      </p:cBhvr>
                                      <p:to>
                                        <p:strVal val="visible"/>
                                      </p:to>
                                    </p:set>
                                    <p:animEffect transition="in" filter="box(in)">
                                      <p:cBhvr>
                                        <p:cTn id="50" dur="1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P spid="3" grpId="2"/>
      <p:bldP spid="26" grpId="0"/>
      <p:bldP spid="26" grpId="1"/>
      <p:bldP spid="27" grpId="0"/>
      <p:bldP spid="27" grpId="1"/>
      <p:bldP spid="28" grpId="0"/>
      <p:bldP spid="28" grpId="1"/>
      <p:bldP spid="30" grpId="0"/>
      <p:bldP spid="30" grpId="1"/>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914400"/>
            <a:ext cx="8763000" cy="1828800"/>
          </a:xfrm>
        </p:spPr>
        <p:txBody>
          <a:bodyPr/>
          <a:lstStyle/>
          <a:p>
            <a:pPr algn="l"/>
            <a:r>
              <a:rPr lang="en-US" dirty="0" smtClean="0"/>
              <a:t>Ponding = Shallow Puddles</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946" y="3124200"/>
            <a:ext cx="2613744" cy="174467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3649" y="2828925"/>
            <a:ext cx="3022600" cy="22669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209" y="2590800"/>
            <a:ext cx="2663301" cy="2743200"/>
          </a:xfrm>
          <a:prstGeom prst="rect">
            <a:avLst/>
          </a:prstGeom>
        </p:spPr>
      </p:pic>
      <p:sp>
        <p:nvSpPr>
          <p:cNvPr id="13" name="TextBox 12"/>
          <p:cNvSpPr txBox="1"/>
          <p:nvPr/>
        </p:nvSpPr>
        <p:spPr>
          <a:xfrm>
            <a:off x="6546914" y="5562600"/>
            <a:ext cx="1793889" cy="461665"/>
          </a:xfrm>
          <a:prstGeom prst="rect">
            <a:avLst/>
          </a:prstGeom>
          <a:noFill/>
        </p:spPr>
        <p:txBody>
          <a:bodyPr wrap="none" rtlCol="0">
            <a:spAutoFit/>
          </a:bodyPr>
          <a:lstStyle/>
          <a:p>
            <a:r>
              <a:rPr lang="en-US" sz="2400" dirty="0" smtClean="0">
                <a:ln>
                  <a:solidFill>
                    <a:sysClr val="windowText" lastClr="000000"/>
                  </a:solidFill>
                </a:ln>
                <a:solidFill>
                  <a:sysClr val="windowText" lastClr="000000"/>
                </a:solidFill>
              </a:rPr>
              <a:t>Not </a:t>
            </a:r>
            <a:r>
              <a:rPr lang="en-US" sz="2400" dirty="0" smtClean="0">
                <a:ln>
                  <a:solidFill>
                    <a:schemeClr val="tx1"/>
                  </a:solidFill>
                </a:ln>
              </a:rPr>
              <a:t>Poodles</a:t>
            </a:r>
            <a:endParaRPr lang="en-US" sz="2400" dirty="0">
              <a:ln>
                <a:solidFill>
                  <a:schemeClr val="tx1"/>
                </a:solidFill>
              </a:ln>
            </a:endParaRPr>
          </a:p>
        </p:txBody>
      </p:sp>
    </p:spTree>
    <p:extLst>
      <p:ext uri="{BB962C8B-B14F-4D97-AF65-F5344CB8AC3E}">
        <p14:creationId xmlns:p14="http://schemas.microsoft.com/office/powerpoint/2010/main" val="34384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914400"/>
            <a:ext cx="8763000" cy="1828800"/>
          </a:xfrm>
        </p:spPr>
        <p:txBody>
          <a:bodyPr/>
          <a:lstStyle/>
          <a:p>
            <a:pPr algn="l"/>
            <a:r>
              <a:rPr lang="en-US" u="sng" dirty="0" smtClean="0"/>
              <a:t>Soil Compaction</a:t>
            </a:r>
            <a:endParaRPr lang="en-US" u="sng" dirty="0"/>
          </a:p>
        </p:txBody>
      </p:sp>
      <p:sp>
        <p:nvSpPr>
          <p:cNvPr id="13" name="TextBox 12"/>
          <p:cNvSpPr txBox="1"/>
          <p:nvPr/>
        </p:nvSpPr>
        <p:spPr>
          <a:xfrm>
            <a:off x="304800" y="990600"/>
            <a:ext cx="4296882" cy="523220"/>
          </a:xfrm>
          <a:prstGeom prst="rect">
            <a:avLst/>
          </a:prstGeom>
          <a:noFill/>
        </p:spPr>
        <p:txBody>
          <a:bodyPr wrap="none" rtlCol="0">
            <a:spAutoFit/>
          </a:bodyPr>
          <a:lstStyle/>
          <a:p>
            <a:r>
              <a:rPr lang="en-US" sz="2800" dirty="0" smtClean="0">
                <a:ln>
                  <a:solidFill>
                    <a:schemeClr val="tx1"/>
                  </a:solidFill>
                </a:ln>
              </a:rPr>
              <a:t>Density (Tightness) of Soil</a:t>
            </a:r>
            <a:endParaRPr lang="en-US" sz="2800" dirty="0">
              <a:ln>
                <a:solidFill>
                  <a:schemeClr val="tx1"/>
                </a:solidFill>
              </a:ln>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438400"/>
            <a:ext cx="2622223" cy="20412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481542"/>
            <a:ext cx="3241221" cy="18699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1598" y="2438400"/>
            <a:ext cx="2888678" cy="1982635"/>
          </a:xfrm>
          <a:prstGeom prst="rect">
            <a:avLst/>
          </a:prstGeom>
        </p:spPr>
      </p:pic>
    </p:spTree>
    <p:extLst>
      <p:ext uri="{BB962C8B-B14F-4D97-AF65-F5344CB8AC3E}">
        <p14:creationId xmlns:p14="http://schemas.microsoft.com/office/powerpoint/2010/main" val="82439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119"/>
            <a:ext cx="7851648" cy="990600"/>
          </a:xfrm>
        </p:spPr>
        <p:txBody>
          <a:bodyPr anchor="t"/>
          <a:lstStyle/>
          <a:p>
            <a:pPr algn="l"/>
            <a:r>
              <a:rPr lang="en-US" dirty="0" err="1" smtClean="0"/>
              <a:t>Sooo</a:t>
            </a:r>
            <a:r>
              <a:rPr lang="en-US" dirty="0" smtClean="0"/>
              <a:t> … Altogether Now</a:t>
            </a:r>
            <a:endParaRPr lang="en-US" dirty="0"/>
          </a:p>
        </p:txBody>
      </p:sp>
      <p:sp>
        <p:nvSpPr>
          <p:cNvPr id="4" name="Subtitle 2"/>
          <p:cNvSpPr txBox="1">
            <a:spLocks/>
          </p:cNvSpPr>
          <p:nvPr/>
        </p:nvSpPr>
        <p:spPr>
          <a:xfrm>
            <a:off x="533400" y="1024718"/>
            <a:ext cx="7696200" cy="4842681"/>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endParaRPr lang="en-US" sz="2800" dirty="0" smtClean="0"/>
          </a:p>
          <a:p>
            <a:pPr algn="l"/>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199" y="1594708"/>
            <a:ext cx="5188267" cy="4272691"/>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760" t="66002" r="34760" b="9995"/>
          <a:stretch/>
        </p:blipFill>
        <p:spPr>
          <a:xfrm rot="20666053">
            <a:off x="3343527" y="1377284"/>
            <a:ext cx="1219200" cy="1371601"/>
          </a:xfrm>
          <a:prstGeom prst="rect">
            <a:avLst/>
          </a:prstGeom>
        </p:spPr>
      </p:pic>
    </p:spTree>
    <p:extLst>
      <p:ext uri="{BB962C8B-B14F-4D97-AF65-F5344CB8AC3E}">
        <p14:creationId xmlns:p14="http://schemas.microsoft.com/office/powerpoint/2010/main" val="1696814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Picture 3" descr="C:\Users\PadillaA\AppData\Local\Microsoft\Windows\Temporary Internet Files\Content.IE5\66HAWHKO\MC900311116[1].wmf"/>
          <p:cNvPicPr>
            <a:picLocks noChangeAspect="1" noChangeArrowheads="1"/>
          </p:cNvPicPr>
          <p:nvPr/>
        </p:nvPicPr>
        <p:blipFill>
          <a:blip r:embed="rId4" cstate="print">
            <a:lum bright="-5000" contrast="-79000"/>
            <a:extLst>
              <a:ext uri="{28A0092B-C50C-407E-A947-70E740481C1C}">
                <a14:useLocalDpi xmlns:a14="http://schemas.microsoft.com/office/drawing/2010/main" val="0"/>
              </a:ext>
            </a:extLst>
          </a:blip>
          <a:srcRect/>
          <a:stretch>
            <a:fillRect/>
          </a:stretch>
        </p:blipFill>
        <p:spPr bwMode="auto">
          <a:xfrm>
            <a:off x="2438400" y="228600"/>
            <a:ext cx="1842516" cy="1212494"/>
          </a:xfrm>
          <a:prstGeom prst="rect">
            <a:avLst/>
          </a:prstGeom>
          <a:noFill/>
        </p:spPr>
      </p:pic>
      <p:pic>
        <p:nvPicPr>
          <p:cNvPr id="21" name="Picture 3" descr="C:\Users\PadillaA\AppData\Local\Microsoft\Windows\Temporary Internet Files\Content.IE5\66HAWHKO\MC900311116[1].wmf"/>
          <p:cNvPicPr>
            <a:picLocks noChangeAspect="1" noChangeArrowheads="1"/>
          </p:cNvPicPr>
          <p:nvPr/>
        </p:nvPicPr>
        <p:blipFill>
          <a:blip r:embed="rId4" cstate="print">
            <a:lum bright="-5000" contrast="-79000"/>
            <a:extLst>
              <a:ext uri="{28A0092B-C50C-407E-A947-70E740481C1C}">
                <a14:useLocalDpi xmlns:a14="http://schemas.microsoft.com/office/drawing/2010/main" val="0"/>
              </a:ext>
            </a:extLst>
          </a:blip>
          <a:srcRect/>
          <a:stretch>
            <a:fillRect/>
          </a:stretch>
        </p:blipFill>
        <p:spPr bwMode="auto">
          <a:xfrm>
            <a:off x="4648200" y="303320"/>
            <a:ext cx="1842516" cy="1212494"/>
          </a:xfrm>
          <a:prstGeom prst="rect">
            <a:avLst/>
          </a:prstGeom>
          <a:noFill/>
        </p:spPr>
      </p:pic>
      <p:pic>
        <p:nvPicPr>
          <p:cNvPr id="22" name="Picture 3" descr="C:\Users\PadillaA\AppData\Local\Microsoft\Windows\Temporary Internet Files\Content.IE5\66HAWHKO\MC900311116[1].wmf"/>
          <p:cNvPicPr>
            <a:picLocks noChangeAspect="1" noChangeArrowheads="1"/>
          </p:cNvPicPr>
          <p:nvPr/>
        </p:nvPicPr>
        <p:blipFill>
          <a:blip r:embed="rId4" cstate="print">
            <a:lum bright="-5000" contrast="-79000"/>
            <a:extLst>
              <a:ext uri="{28A0092B-C50C-407E-A947-70E740481C1C}">
                <a14:useLocalDpi xmlns:a14="http://schemas.microsoft.com/office/drawing/2010/main" val="0"/>
              </a:ext>
            </a:extLst>
          </a:blip>
          <a:srcRect/>
          <a:stretch>
            <a:fillRect/>
          </a:stretch>
        </p:blipFill>
        <p:spPr bwMode="auto">
          <a:xfrm>
            <a:off x="405385" y="481291"/>
            <a:ext cx="1842516" cy="1212494"/>
          </a:xfrm>
          <a:prstGeom prst="rect">
            <a:avLst/>
          </a:prstGeom>
          <a:noFill/>
        </p:spPr>
      </p:pic>
      <p:pic>
        <p:nvPicPr>
          <p:cNvPr id="24" name="Picture 3" descr="C:\Users\PadillaA\AppData\Local\Microsoft\Windows\Temporary Internet Files\Content.IE5\66HAWHKO\MC900311116[1].wmf"/>
          <p:cNvPicPr>
            <a:picLocks noChangeAspect="1" noChangeArrowheads="1"/>
          </p:cNvPicPr>
          <p:nvPr/>
        </p:nvPicPr>
        <p:blipFill>
          <a:blip r:embed="rId4" cstate="print">
            <a:lum bright="-5000" contrast="-79000"/>
            <a:extLst>
              <a:ext uri="{28A0092B-C50C-407E-A947-70E740481C1C}">
                <a14:useLocalDpi xmlns:a14="http://schemas.microsoft.com/office/drawing/2010/main" val="0"/>
              </a:ext>
            </a:extLst>
          </a:blip>
          <a:srcRect/>
          <a:stretch>
            <a:fillRect/>
          </a:stretch>
        </p:blipFill>
        <p:spPr bwMode="auto">
          <a:xfrm>
            <a:off x="6705598" y="685800"/>
            <a:ext cx="1842516" cy="1212494"/>
          </a:xfrm>
          <a:prstGeom prst="rect">
            <a:avLst/>
          </a:prstGeom>
          <a:noFill/>
        </p:spPr>
      </p:pic>
      <p:pic>
        <p:nvPicPr>
          <p:cNvPr id="1034"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6275" y="3400425"/>
            <a:ext cx="1381125" cy="10953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57425" y="1515814"/>
            <a:ext cx="1381125" cy="10953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2"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81225"/>
            <a:ext cx="1381125" cy="10953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3"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1904212"/>
            <a:ext cx="1381125" cy="10953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4"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36294" y="3171825"/>
            <a:ext cx="1381125" cy="10953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633567"/>
            <a:ext cx="1381125" cy="10953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57425" y="3728942"/>
            <a:ext cx="1381125" cy="10953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466850"/>
            <a:ext cx="1381125" cy="10953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24473" y="2597891"/>
            <a:ext cx="1381125" cy="10953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95530" y="3581400"/>
            <a:ext cx="1381125" cy="10953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4"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38550" y="1484047"/>
            <a:ext cx="1381125" cy="10953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5"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75448" y="2587789"/>
            <a:ext cx="1381125" cy="10953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6"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45186" y="3733800"/>
            <a:ext cx="1381125" cy="10953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2" name="Freeform 51"/>
          <p:cNvSpPr/>
          <p:nvPr/>
        </p:nvSpPr>
        <p:spPr>
          <a:xfrm>
            <a:off x="4943659" y="4849425"/>
            <a:ext cx="152031" cy="297402"/>
          </a:xfrm>
          <a:custGeom>
            <a:avLst/>
            <a:gdLst>
              <a:gd name="connsiteX0" fmla="*/ 53402 w 152031"/>
              <a:gd name="connsiteY0" fmla="*/ 0 h 399495"/>
              <a:gd name="connsiteX1" fmla="*/ 151056 w 152031"/>
              <a:gd name="connsiteY1" fmla="*/ 133165 h 399495"/>
              <a:gd name="connsiteX2" fmla="*/ 136 w 152031"/>
              <a:gd name="connsiteY2" fmla="*/ 195309 h 399495"/>
              <a:gd name="connsiteX3" fmla="*/ 124423 w 152031"/>
              <a:gd name="connsiteY3" fmla="*/ 275208 h 399495"/>
              <a:gd name="connsiteX4" fmla="*/ 142179 w 152031"/>
              <a:gd name="connsiteY4" fmla="*/ 399495 h 39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31" h="399495">
                <a:moveTo>
                  <a:pt x="53402" y="0"/>
                </a:moveTo>
                <a:cubicBezTo>
                  <a:pt x="106668" y="50307"/>
                  <a:pt x="159934" y="100614"/>
                  <a:pt x="151056" y="133165"/>
                </a:cubicBezTo>
                <a:cubicBezTo>
                  <a:pt x="142178" y="165716"/>
                  <a:pt x="4575" y="171635"/>
                  <a:pt x="136" y="195309"/>
                </a:cubicBezTo>
                <a:cubicBezTo>
                  <a:pt x="-4303" y="218983"/>
                  <a:pt x="100749" y="241177"/>
                  <a:pt x="124423" y="275208"/>
                </a:cubicBezTo>
                <a:cubicBezTo>
                  <a:pt x="148097" y="309239"/>
                  <a:pt x="145138" y="354367"/>
                  <a:pt x="142179" y="399495"/>
                </a:cubicBezTo>
              </a:path>
            </a:pathLst>
          </a:custGeom>
          <a:noFill/>
          <a:ln>
            <a:solidFill>
              <a:srgbClr val="0066FF">
                <a:alpha val="80000"/>
              </a:srgb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a:off x="6012494" y="4722179"/>
            <a:ext cx="152031" cy="424647"/>
          </a:xfrm>
          <a:custGeom>
            <a:avLst/>
            <a:gdLst>
              <a:gd name="connsiteX0" fmla="*/ 53402 w 152031"/>
              <a:gd name="connsiteY0" fmla="*/ 0 h 399495"/>
              <a:gd name="connsiteX1" fmla="*/ 151056 w 152031"/>
              <a:gd name="connsiteY1" fmla="*/ 133165 h 399495"/>
              <a:gd name="connsiteX2" fmla="*/ 136 w 152031"/>
              <a:gd name="connsiteY2" fmla="*/ 195309 h 399495"/>
              <a:gd name="connsiteX3" fmla="*/ 124423 w 152031"/>
              <a:gd name="connsiteY3" fmla="*/ 275208 h 399495"/>
              <a:gd name="connsiteX4" fmla="*/ 142179 w 152031"/>
              <a:gd name="connsiteY4" fmla="*/ 399495 h 39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31" h="399495">
                <a:moveTo>
                  <a:pt x="53402" y="0"/>
                </a:moveTo>
                <a:cubicBezTo>
                  <a:pt x="106668" y="50307"/>
                  <a:pt x="159934" y="100614"/>
                  <a:pt x="151056" y="133165"/>
                </a:cubicBezTo>
                <a:cubicBezTo>
                  <a:pt x="142178" y="165716"/>
                  <a:pt x="4575" y="171635"/>
                  <a:pt x="136" y="195309"/>
                </a:cubicBezTo>
                <a:cubicBezTo>
                  <a:pt x="-4303" y="218983"/>
                  <a:pt x="100749" y="241177"/>
                  <a:pt x="124423" y="275208"/>
                </a:cubicBezTo>
                <a:cubicBezTo>
                  <a:pt x="148097" y="309239"/>
                  <a:pt x="145138" y="354367"/>
                  <a:pt x="142179" y="399495"/>
                </a:cubicBezTo>
              </a:path>
            </a:pathLst>
          </a:custGeom>
          <a:noFill/>
          <a:ln>
            <a:solidFill>
              <a:srgbClr val="0066FF">
                <a:alpha val="80000"/>
              </a:srgb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a:off x="6353804" y="4601592"/>
            <a:ext cx="152031" cy="545234"/>
          </a:xfrm>
          <a:custGeom>
            <a:avLst/>
            <a:gdLst>
              <a:gd name="connsiteX0" fmla="*/ 53402 w 152031"/>
              <a:gd name="connsiteY0" fmla="*/ 0 h 399495"/>
              <a:gd name="connsiteX1" fmla="*/ 151056 w 152031"/>
              <a:gd name="connsiteY1" fmla="*/ 133165 h 399495"/>
              <a:gd name="connsiteX2" fmla="*/ 136 w 152031"/>
              <a:gd name="connsiteY2" fmla="*/ 195309 h 399495"/>
              <a:gd name="connsiteX3" fmla="*/ 124423 w 152031"/>
              <a:gd name="connsiteY3" fmla="*/ 275208 h 399495"/>
              <a:gd name="connsiteX4" fmla="*/ 142179 w 152031"/>
              <a:gd name="connsiteY4" fmla="*/ 399495 h 39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31" h="399495">
                <a:moveTo>
                  <a:pt x="53402" y="0"/>
                </a:moveTo>
                <a:cubicBezTo>
                  <a:pt x="106668" y="50307"/>
                  <a:pt x="159934" y="100614"/>
                  <a:pt x="151056" y="133165"/>
                </a:cubicBezTo>
                <a:cubicBezTo>
                  <a:pt x="142178" y="165716"/>
                  <a:pt x="4575" y="171635"/>
                  <a:pt x="136" y="195309"/>
                </a:cubicBezTo>
                <a:cubicBezTo>
                  <a:pt x="-4303" y="218983"/>
                  <a:pt x="100749" y="241177"/>
                  <a:pt x="124423" y="275208"/>
                </a:cubicBezTo>
                <a:cubicBezTo>
                  <a:pt x="148097" y="309239"/>
                  <a:pt x="145138" y="354367"/>
                  <a:pt x="142179" y="399495"/>
                </a:cubicBezTo>
              </a:path>
            </a:pathLst>
          </a:custGeom>
          <a:noFill/>
          <a:ln>
            <a:solidFill>
              <a:srgbClr val="0066FF">
                <a:alpha val="80000"/>
              </a:srgb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a:off x="6936713" y="4516514"/>
            <a:ext cx="152031" cy="630312"/>
          </a:xfrm>
          <a:custGeom>
            <a:avLst/>
            <a:gdLst>
              <a:gd name="connsiteX0" fmla="*/ 53402 w 152031"/>
              <a:gd name="connsiteY0" fmla="*/ 0 h 399495"/>
              <a:gd name="connsiteX1" fmla="*/ 151056 w 152031"/>
              <a:gd name="connsiteY1" fmla="*/ 133165 h 399495"/>
              <a:gd name="connsiteX2" fmla="*/ 136 w 152031"/>
              <a:gd name="connsiteY2" fmla="*/ 195309 h 399495"/>
              <a:gd name="connsiteX3" fmla="*/ 124423 w 152031"/>
              <a:gd name="connsiteY3" fmla="*/ 275208 h 399495"/>
              <a:gd name="connsiteX4" fmla="*/ 142179 w 152031"/>
              <a:gd name="connsiteY4" fmla="*/ 399495 h 39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31" h="399495">
                <a:moveTo>
                  <a:pt x="53402" y="0"/>
                </a:moveTo>
                <a:cubicBezTo>
                  <a:pt x="106668" y="50307"/>
                  <a:pt x="159934" y="100614"/>
                  <a:pt x="151056" y="133165"/>
                </a:cubicBezTo>
                <a:cubicBezTo>
                  <a:pt x="142178" y="165716"/>
                  <a:pt x="4575" y="171635"/>
                  <a:pt x="136" y="195309"/>
                </a:cubicBezTo>
                <a:cubicBezTo>
                  <a:pt x="-4303" y="218983"/>
                  <a:pt x="100749" y="241177"/>
                  <a:pt x="124423" y="275208"/>
                </a:cubicBezTo>
                <a:cubicBezTo>
                  <a:pt x="148097" y="309239"/>
                  <a:pt x="145138" y="354367"/>
                  <a:pt x="142179" y="399495"/>
                </a:cubicBezTo>
              </a:path>
            </a:pathLst>
          </a:custGeom>
          <a:noFill/>
          <a:ln>
            <a:solidFill>
              <a:srgbClr val="0066FF">
                <a:alpha val="80000"/>
              </a:srgb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a:off x="7391400" y="4477027"/>
            <a:ext cx="152031" cy="669799"/>
          </a:xfrm>
          <a:custGeom>
            <a:avLst/>
            <a:gdLst>
              <a:gd name="connsiteX0" fmla="*/ 53402 w 152031"/>
              <a:gd name="connsiteY0" fmla="*/ 0 h 399495"/>
              <a:gd name="connsiteX1" fmla="*/ 151056 w 152031"/>
              <a:gd name="connsiteY1" fmla="*/ 133165 h 399495"/>
              <a:gd name="connsiteX2" fmla="*/ 136 w 152031"/>
              <a:gd name="connsiteY2" fmla="*/ 195309 h 399495"/>
              <a:gd name="connsiteX3" fmla="*/ 124423 w 152031"/>
              <a:gd name="connsiteY3" fmla="*/ 275208 h 399495"/>
              <a:gd name="connsiteX4" fmla="*/ 142179 w 152031"/>
              <a:gd name="connsiteY4" fmla="*/ 399495 h 39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31" h="399495">
                <a:moveTo>
                  <a:pt x="53402" y="0"/>
                </a:moveTo>
                <a:cubicBezTo>
                  <a:pt x="106668" y="50307"/>
                  <a:pt x="159934" y="100614"/>
                  <a:pt x="151056" y="133165"/>
                </a:cubicBezTo>
                <a:cubicBezTo>
                  <a:pt x="142178" y="165716"/>
                  <a:pt x="4575" y="171635"/>
                  <a:pt x="136" y="195309"/>
                </a:cubicBezTo>
                <a:cubicBezTo>
                  <a:pt x="-4303" y="218983"/>
                  <a:pt x="100749" y="241177"/>
                  <a:pt x="124423" y="275208"/>
                </a:cubicBezTo>
                <a:cubicBezTo>
                  <a:pt x="148097" y="309239"/>
                  <a:pt x="145138" y="354367"/>
                  <a:pt x="142179" y="399495"/>
                </a:cubicBezTo>
              </a:path>
            </a:pathLst>
          </a:custGeom>
          <a:noFill/>
          <a:ln>
            <a:solidFill>
              <a:srgbClr val="0066FF">
                <a:alpha val="80000"/>
              </a:srgb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Freeform 71"/>
          <p:cNvSpPr/>
          <p:nvPr/>
        </p:nvSpPr>
        <p:spPr>
          <a:xfrm>
            <a:off x="8001000" y="4296052"/>
            <a:ext cx="152031" cy="850774"/>
          </a:xfrm>
          <a:custGeom>
            <a:avLst/>
            <a:gdLst>
              <a:gd name="connsiteX0" fmla="*/ 53402 w 152031"/>
              <a:gd name="connsiteY0" fmla="*/ 0 h 399495"/>
              <a:gd name="connsiteX1" fmla="*/ 151056 w 152031"/>
              <a:gd name="connsiteY1" fmla="*/ 133165 h 399495"/>
              <a:gd name="connsiteX2" fmla="*/ 136 w 152031"/>
              <a:gd name="connsiteY2" fmla="*/ 195309 h 399495"/>
              <a:gd name="connsiteX3" fmla="*/ 124423 w 152031"/>
              <a:gd name="connsiteY3" fmla="*/ 275208 h 399495"/>
              <a:gd name="connsiteX4" fmla="*/ 142179 w 152031"/>
              <a:gd name="connsiteY4" fmla="*/ 399495 h 39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31" h="399495">
                <a:moveTo>
                  <a:pt x="53402" y="0"/>
                </a:moveTo>
                <a:cubicBezTo>
                  <a:pt x="106668" y="50307"/>
                  <a:pt x="159934" y="100614"/>
                  <a:pt x="151056" y="133165"/>
                </a:cubicBezTo>
                <a:cubicBezTo>
                  <a:pt x="142178" y="165716"/>
                  <a:pt x="4575" y="171635"/>
                  <a:pt x="136" y="195309"/>
                </a:cubicBezTo>
                <a:cubicBezTo>
                  <a:pt x="-4303" y="218983"/>
                  <a:pt x="100749" y="241177"/>
                  <a:pt x="124423" y="275208"/>
                </a:cubicBezTo>
                <a:cubicBezTo>
                  <a:pt x="148097" y="309239"/>
                  <a:pt x="145138" y="354367"/>
                  <a:pt x="142179" y="399495"/>
                </a:cubicBezTo>
              </a:path>
            </a:pathLst>
          </a:custGeom>
          <a:noFill/>
          <a:ln>
            <a:solidFill>
              <a:srgbClr val="0066FF">
                <a:alpha val="80000"/>
              </a:srgb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a:off x="5638800" y="4747331"/>
            <a:ext cx="152031" cy="399495"/>
          </a:xfrm>
          <a:custGeom>
            <a:avLst/>
            <a:gdLst>
              <a:gd name="connsiteX0" fmla="*/ 53402 w 152031"/>
              <a:gd name="connsiteY0" fmla="*/ 0 h 399495"/>
              <a:gd name="connsiteX1" fmla="*/ 151056 w 152031"/>
              <a:gd name="connsiteY1" fmla="*/ 133165 h 399495"/>
              <a:gd name="connsiteX2" fmla="*/ 136 w 152031"/>
              <a:gd name="connsiteY2" fmla="*/ 195309 h 399495"/>
              <a:gd name="connsiteX3" fmla="*/ 124423 w 152031"/>
              <a:gd name="connsiteY3" fmla="*/ 275208 h 399495"/>
              <a:gd name="connsiteX4" fmla="*/ 142179 w 152031"/>
              <a:gd name="connsiteY4" fmla="*/ 399495 h 39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31" h="399495">
                <a:moveTo>
                  <a:pt x="53402" y="0"/>
                </a:moveTo>
                <a:cubicBezTo>
                  <a:pt x="106668" y="50307"/>
                  <a:pt x="159934" y="100614"/>
                  <a:pt x="151056" y="133165"/>
                </a:cubicBezTo>
                <a:cubicBezTo>
                  <a:pt x="142178" y="165716"/>
                  <a:pt x="4575" y="171635"/>
                  <a:pt x="136" y="195309"/>
                </a:cubicBezTo>
                <a:cubicBezTo>
                  <a:pt x="-4303" y="218983"/>
                  <a:pt x="100749" y="241177"/>
                  <a:pt x="124423" y="275208"/>
                </a:cubicBezTo>
                <a:cubicBezTo>
                  <a:pt x="148097" y="309239"/>
                  <a:pt x="145138" y="354367"/>
                  <a:pt x="142179" y="399495"/>
                </a:cubicBezTo>
              </a:path>
            </a:pathLst>
          </a:custGeom>
          <a:noFill/>
          <a:ln>
            <a:solidFill>
              <a:srgbClr val="0066FF">
                <a:alpha val="80000"/>
              </a:srgb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Freeform 74"/>
          <p:cNvSpPr/>
          <p:nvPr/>
        </p:nvSpPr>
        <p:spPr>
          <a:xfrm>
            <a:off x="1147946" y="4594932"/>
            <a:ext cx="152031" cy="630312"/>
          </a:xfrm>
          <a:custGeom>
            <a:avLst/>
            <a:gdLst>
              <a:gd name="connsiteX0" fmla="*/ 53402 w 152031"/>
              <a:gd name="connsiteY0" fmla="*/ 0 h 399495"/>
              <a:gd name="connsiteX1" fmla="*/ 151056 w 152031"/>
              <a:gd name="connsiteY1" fmla="*/ 133165 h 399495"/>
              <a:gd name="connsiteX2" fmla="*/ 136 w 152031"/>
              <a:gd name="connsiteY2" fmla="*/ 195309 h 399495"/>
              <a:gd name="connsiteX3" fmla="*/ 124423 w 152031"/>
              <a:gd name="connsiteY3" fmla="*/ 275208 h 399495"/>
              <a:gd name="connsiteX4" fmla="*/ 142179 w 152031"/>
              <a:gd name="connsiteY4" fmla="*/ 399495 h 39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31" h="399495">
                <a:moveTo>
                  <a:pt x="53402" y="0"/>
                </a:moveTo>
                <a:cubicBezTo>
                  <a:pt x="106668" y="50307"/>
                  <a:pt x="159934" y="100614"/>
                  <a:pt x="151056" y="133165"/>
                </a:cubicBezTo>
                <a:cubicBezTo>
                  <a:pt x="142178" y="165716"/>
                  <a:pt x="4575" y="171635"/>
                  <a:pt x="136" y="195309"/>
                </a:cubicBezTo>
                <a:cubicBezTo>
                  <a:pt x="-4303" y="218983"/>
                  <a:pt x="100749" y="241177"/>
                  <a:pt x="124423" y="275208"/>
                </a:cubicBezTo>
                <a:cubicBezTo>
                  <a:pt x="148097" y="309239"/>
                  <a:pt x="145138" y="354367"/>
                  <a:pt x="142179" y="399495"/>
                </a:cubicBezTo>
              </a:path>
            </a:pathLst>
          </a:custGeom>
          <a:noFill/>
          <a:ln>
            <a:solidFill>
              <a:srgbClr val="0066FF">
                <a:alpha val="80000"/>
              </a:srgb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Freeform 76"/>
          <p:cNvSpPr/>
          <p:nvPr/>
        </p:nvSpPr>
        <p:spPr>
          <a:xfrm>
            <a:off x="1762401" y="4785802"/>
            <a:ext cx="152031" cy="424647"/>
          </a:xfrm>
          <a:custGeom>
            <a:avLst/>
            <a:gdLst>
              <a:gd name="connsiteX0" fmla="*/ 53402 w 152031"/>
              <a:gd name="connsiteY0" fmla="*/ 0 h 399495"/>
              <a:gd name="connsiteX1" fmla="*/ 151056 w 152031"/>
              <a:gd name="connsiteY1" fmla="*/ 133165 h 399495"/>
              <a:gd name="connsiteX2" fmla="*/ 136 w 152031"/>
              <a:gd name="connsiteY2" fmla="*/ 195309 h 399495"/>
              <a:gd name="connsiteX3" fmla="*/ 124423 w 152031"/>
              <a:gd name="connsiteY3" fmla="*/ 275208 h 399495"/>
              <a:gd name="connsiteX4" fmla="*/ 142179 w 152031"/>
              <a:gd name="connsiteY4" fmla="*/ 399495 h 39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31" h="399495">
                <a:moveTo>
                  <a:pt x="53402" y="0"/>
                </a:moveTo>
                <a:cubicBezTo>
                  <a:pt x="106668" y="50307"/>
                  <a:pt x="159934" y="100614"/>
                  <a:pt x="151056" y="133165"/>
                </a:cubicBezTo>
                <a:cubicBezTo>
                  <a:pt x="142178" y="165716"/>
                  <a:pt x="4575" y="171635"/>
                  <a:pt x="136" y="195309"/>
                </a:cubicBezTo>
                <a:cubicBezTo>
                  <a:pt x="-4303" y="218983"/>
                  <a:pt x="100749" y="241177"/>
                  <a:pt x="124423" y="275208"/>
                </a:cubicBezTo>
                <a:cubicBezTo>
                  <a:pt x="148097" y="309239"/>
                  <a:pt x="145138" y="354367"/>
                  <a:pt x="142179" y="399495"/>
                </a:cubicBezTo>
              </a:path>
            </a:pathLst>
          </a:custGeom>
          <a:noFill/>
          <a:ln>
            <a:solidFill>
              <a:srgbClr val="0066FF">
                <a:alpha val="80000"/>
              </a:srgb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Freeform 77"/>
          <p:cNvSpPr/>
          <p:nvPr/>
        </p:nvSpPr>
        <p:spPr>
          <a:xfrm>
            <a:off x="2096423" y="4824317"/>
            <a:ext cx="152031" cy="399495"/>
          </a:xfrm>
          <a:custGeom>
            <a:avLst/>
            <a:gdLst>
              <a:gd name="connsiteX0" fmla="*/ 53402 w 152031"/>
              <a:gd name="connsiteY0" fmla="*/ 0 h 399495"/>
              <a:gd name="connsiteX1" fmla="*/ 151056 w 152031"/>
              <a:gd name="connsiteY1" fmla="*/ 133165 h 399495"/>
              <a:gd name="connsiteX2" fmla="*/ 136 w 152031"/>
              <a:gd name="connsiteY2" fmla="*/ 195309 h 399495"/>
              <a:gd name="connsiteX3" fmla="*/ 124423 w 152031"/>
              <a:gd name="connsiteY3" fmla="*/ 275208 h 399495"/>
              <a:gd name="connsiteX4" fmla="*/ 142179 w 152031"/>
              <a:gd name="connsiteY4" fmla="*/ 399495 h 39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31" h="399495">
                <a:moveTo>
                  <a:pt x="53402" y="0"/>
                </a:moveTo>
                <a:cubicBezTo>
                  <a:pt x="106668" y="50307"/>
                  <a:pt x="159934" y="100614"/>
                  <a:pt x="151056" y="133165"/>
                </a:cubicBezTo>
                <a:cubicBezTo>
                  <a:pt x="142178" y="165716"/>
                  <a:pt x="4575" y="171635"/>
                  <a:pt x="136" y="195309"/>
                </a:cubicBezTo>
                <a:cubicBezTo>
                  <a:pt x="-4303" y="218983"/>
                  <a:pt x="100749" y="241177"/>
                  <a:pt x="124423" y="275208"/>
                </a:cubicBezTo>
                <a:cubicBezTo>
                  <a:pt x="148097" y="309239"/>
                  <a:pt x="145138" y="354367"/>
                  <a:pt x="142179" y="399495"/>
                </a:cubicBezTo>
              </a:path>
            </a:pathLst>
          </a:custGeom>
          <a:noFill/>
          <a:ln>
            <a:solidFill>
              <a:srgbClr val="0066FF">
                <a:alpha val="80000"/>
              </a:srgb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Freeform 79"/>
          <p:cNvSpPr/>
          <p:nvPr/>
        </p:nvSpPr>
        <p:spPr>
          <a:xfrm>
            <a:off x="3048000" y="4927842"/>
            <a:ext cx="152031" cy="297402"/>
          </a:xfrm>
          <a:custGeom>
            <a:avLst/>
            <a:gdLst>
              <a:gd name="connsiteX0" fmla="*/ 53402 w 152031"/>
              <a:gd name="connsiteY0" fmla="*/ 0 h 399495"/>
              <a:gd name="connsiteX1" fmla="*/ 151056 w 152031"/>
              <a:gd name="connsiteY1" fmla="*/ 133165 h 399495"/>
              <a:gd name="connsiteX2" fmla="*/ 136 w 152031"/>
              <a:gd name="connsiteY2" fmla="*/ 195309 h 399495"/>
              <a:gd name="connsiteX3" fmla="*/ 124423 w 152031"/>
              <a:gd name="connsiteY3" fmla="*/ 275208 h 399495"/>
              <a:gd name="connsiteX4" fmla="*/ 142179 w 152031"/>
              <a:gd name="connsiteY4" fmla="*/ 399495 h 39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31" h="399495">
                <a:moveTo>
                  <a:pt x="53402" y="0"/>
                </a:moveTo>
                <a:cubicBezTo>
                  <a:pt x="106668" y="50307"/>
                  <a:pt x="159934" y="100614"/>
                  <a:pt x="151056" y="133165"/>
                </a:cubicBezTo>
                <a:cubicBezTo>
                  <a:pt x="142178" y="165716"/>
                  <a:pt x="4575" y="171635"/>
                  <a:pt x="136" y="195309"/>
                </a:cubicBezTo>
                <a:cubicBezTo>
                  <a:pt x="-4303" y="218983"/>
                  <a:pt x="100749" y="241177"/>
                  <a:pt x="124423" y="275208"/>
                </a:cubicBezTo>
                <a:cubicBezTo>
                  <a:pt x="148097" y="309239"/>
                  <a:pt x="145138" y="354367"/>
                  <a:pt x="142179" y="399495"/>
                </a:cubicBezTo>
              </a:path>
            </a:pathLst>
          </a:custGeom>
          <a:noFill/>
          <a:ln>
            <a:solidFill>
              <a:srgbClr val="0066FF">
                <a:alpha val="80000"/>
              </a:srgb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Freeform 53"/>
          <p:cNvSpPr/>
          <p:nvPr/>
        </p:nvSpPr>
        <p:spPr>
          <a:xfrm>
            <a:off x="3906748" y="5327151"/>
            <a:ext cx="395555" cy="148975"/>
          </a:xfrm>
          <a:custGeom>
            <a:avLst/>
            <a:gdLst>
              <a:gd name="connsiteX0" fmla="*/ 0 w 395555"/>
              <a:gd name="connsiteY0" fmla="*/ 12842 h 148975"/>
              <a:gd name="connsiteX1" fmla="*/ 0 w 395555"/>
              <a:gd name="connsiteY1" fmla="*/ 12842 h 148975"/>
              <a:gd name="connsiteX2" fmla="*/ 23117 w 395555"/>
              <a:gd name="connsiteY2" fmla="*/ 46233 h 148975"/>
              <a:gd name="connsiteX3" fmla="*/ 28254 w 395555"/>
              <a:gd name="connsiteY3" fmla="*/ 53939 h 148975"/>
              <a:gd name="connsiteX4" fmla="*/ 35960 w 395555"/>
              <a:gd name="connsiteY4" fmla="*/ 69350 h 148975"/>
              <a:gd name="connsiteX5" fmla="*/ 51371 w 395555"/>
              <a:gd name="connsiteY5" fmla="*/ 100173 h 148975"/>
              <a:gd name="connsiteX6" fmla="*/ 56508 w 395555"/>
              <a:gd name="connsiteY6" fmla="*/ 107878 h 148975"/>
              <a:gd name="connsiteX7" fmla="*/ 61645 w 395555"/>
              <a:gd name="connsiteY7" fmla="*/ 115584 h 148975"/>
              <a:gd name="connsiteX8" fmla="*/ 74488 w 395555"/>
              <a:gd name="connsiteY8" fmla="*/ 128427 h 148975"/>
              <a:gd name="connsiteX9" fmla="*/ 95036 w 395555"/>
              <a:gd name="connsiteY9" fmla="*/ 146406 h 148975"/>
              <a:gd name="connsiteX10" fmla="*/ 118153 w 395555"/>
              <a:gd name="connsiteY10" fmla="*/ 148975 h 148975"/>
              <a:gd name="connsiteX11" fmla="*/ 141270 w 395555"/>
              <a:gd name="connsiteY11" fmla="*/ 143838 h 148975"/>
              <a:gd name="connsiteX12" fmla="*/ 148976 w 395555"/>
              <a:gd name="connsiteY12" fmla="*/ 141269 h 148975"/>
              <a:gd name="connsiteX13" fmla="*/ 156681 w 395555"/>
              <a:gd name="connsiteY13" fmla="*/ 136132 h 148975"/>
              <a:gd name="connsiteX14" fmla="*/ 187504 w 395555"/>
              <a:gd name="connsiteY14" fmla="*/ 128427 h 148975"/>
              <a:gd name="connsiteX15" fmla="*/ 231169 w 395555"/>
              <a:gd name="connsiteY15" fmla="*/ 130995 h 148975"/>
              <a:gd name="connsiteX16" fmla="*/ 277403 w 395555"/>
              <a:gd name="connsiteY16" fmla="*/ 123289 h 148975"/>
              <a:gd name="connsiteX17" fmla="*/ 313362 w 395555"/>
              <a:gd name="connsiteY17" fmla="*/ 120721 h 148975"/>
              <a:gd name="connsiteX18" fmla="*/ 323636 w 395555"/>
              <a:gd name="connsiteY18" fmla="*/ 110447 h 148975"/>
              <a:gd name="connsiteX19" fmla="*/ 333910 w 395555"/>
              <a:gd name="connsiteY19" fmla="*/ 95036 h 148975"/>
              <a:gd name="connsiteX20" fmla="*/ 331342 w 395555"/>
              <a:gd name="connsiteY20" fmla="*/ 82193 h 148975"/>
              <a:gd name="connsiteX21" fmla="*/ 333910 w 395555"/>
              <a:gd name="connsiteY21" fmla="*/ 59076 h 148975"/>
              <a:gd name="connsiteX22" fmla="*/ 339048 w 395555"/>
              <a:gd name="connsiteY22" fmla="*/ 53939 h 148975"/>
              <a:gd name="connsiteX23" fmla="*/ 354459 w 395555"/>
              <a:gd name="connsiteY23" fmla="*/ 48802 h 148975"/>
              <a:gd name="connsiteX24" fmla="*/ 362164 w 395555"/>
              <a:gd name="connsiteY24" fmla="*/ 46233 h 148975"/>
              <a:gd name="connsiteX25" fmla="*/ 369870 w 395555"/>
              <a:gd name="connsiteY25" fmla="*/ 41096 h 148975"/>
              <a:gd name="connsiteX26" fmla="*/ 380144 w 395555"/>
              <a:gd name="connsiteY26" fmla="*/ 28253 h 148975"/>
              <a:gd name="connsiteX27" fmla="*/ 392987 w 395555"/>
              <a:gd name="connsiteY27" fmla="*/ 12842 h 148975"/>
              <a:gd name="connsiteX28" fmla="*/ 395555 w 395555"/>
              <a:gd name="connsiteY28" fmla="*/ 5137 h 148975"/>
              <a:gd name="connsiteX29" fmla="*/ 392987 w 395555"/>
              <a:gd name="connsiteY29" fmla="*/ 0 h 148975"/>
              <a:gd name="connsiteX30" fmla="*/ 0 w 395555"/>
              <a:gd name="connsiteY30" fmla="*/ 12842 h 14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555" h="148975">
                <a:moveTo>
                  <a:pt x="0" y="12842"/>
                </a:moveTo>
                <a:lnTo>
                  <a:pt x="0" y="12842"/>
                </a:lnTo>
                <a:cubicBezTo>
                  <a:pt x="19700" y="40985"/>
                  <a:pt x="12197" y="29854"/>
                  <a:pt x="23117" y="46233"/>
                </a:cubicBezTo>
                <a:cubicBezTo>
                  <a:pt x="24829" y="48802"/>
                  <a:pt x="27278" y="51010"/>
                  <a:pt x="28254" y="53939"/>
                </a:cubicBezTo>
                <a:cubicBezTo>
                  <a:pt x="31799" y="64573"/>
                  <a:pt x="29321" y="59392"/>
                  <a:pt x="35960" y="69350"/>
                </a:cubicBezTo>
                <a:cubicBezTo>
                  <a:pt x="43049" y="90617"/>
                  <a:pt x="38094" y="80257"/>
                  <a:pt x="51371" y="100173"/>
                </a:cubicBezTo>
                <a:lnTo>
                  <a:pt x="56508" y="107878"/>
                </a:lnTo>
                <a:cubicBezTo>
                  <a:pt x="58220" y="110447"/>
                  <a:pt x="59462" y="113401"/>
                  <a:pt x="61645" y="115584"/>
                </a:cubicBezTo>
                <a:cubicBezTo>
                  <a:pt x="65926" y="119865"/>
                  <a:pt x="71130" y="123390"/>
                  <a:pt x="74488" y="128427"/>
                </a:cubicBezTo>
                <a:cubicBezTo>
                  <a:pt x="79454" y="135875"/>
                  <a:pt x="84249" y="145207"/>
                  <a:pt x="95036" y="146406"/>
                </a:cubicBezTo>
                <a:lnTo>
                  <a:pt x="118153" y="148975"/>
                </a:lnTo>
                <a:cubicBezTo>
                  <a:pt x="125859" y="147263"/>
                  <a:pt x="133612" y="145753"/>
                  <a:pt x="141270" y="143838"/>
                </a:cubicBezTo>
                <a:cubicBezTo>
                  <a:pt x="143897" y="143181"/>
                  <a:pt x="146554" y="142480"/>
                  <a:pt x="148976" y="141269"/>
                </a:cubicBezTo>
                <a:cubicBezTo>
                  <a:pt x="151737" y="139888"/>
                  <a:pt x="153860" y="137386"/>
                  <a:pt x="156681" y="136132"/>
                </a:cubicBezTo>
                <a:cubicBezTo>
                  <a:pt x="168893" y="130704"/>
                  <a:pt x="174580" y="130580"/>
                  <a:pt x="187504" y="128427"/>
                </a:cubicBezTo>
                <a:cubicBezTo>
                  <a:pt x="202059" y="129283"/>
                  <a:pt x="216589" y="130995"/>
                  <a:pt x="231169" y="130995"/>
                </a:cubicBezTo>
                <a:cubicBezTo>
                  <a:pt x="306164" y="130995"/>
                  <a:pt x="213809" y="127831"/>
                  <a:pt x="277403" y="123289"/>
                </a:cubicBezTo>
                <a:lnTo>
                  <a:pt x="313362" y="120721"/>
                </a:lnTo>
                <a:cubicBezTo>
                  <a:pt x="326439" y="116361"/>
                  <a:pt x="317409" y="121655"/>
                  <a:pt x="323636" y="110447"/>
                </a:cubicBezTo>
                <a:cubicBezTo>
                  <a:pt x="326634" y="105050"/>
                  <a:pt x="333910" y="95036"/>
                  <a:pt x="333910" y="95036"/>
                </a:cubicBezTo>
                <a:cubicBezTo>
                  <a:pt x="333054" y="90755"/>
                  <a:pt x="331342" y="86559"/>
                  <a:pt x="331342" y="82193"/>
                </a:cubicBezTo>
                <a:cubicBezTo>
                  <a:pt x="331342" y="74440"/>
                  <a:pt x="331870" y="66556"/>
                  <a:pt x="333910" y="59076"/>
                </a:cubicBezTo>
                <a:cubicBezTo>
                  <a:pt x="334547" y="56740"/>
                  <a:pt x="336882" y="55022"/>
                  <a:pt x="339048" y="53939"/>
                </a:cubicBezTo>
                <a:cubicBezTo>
                  <a:pt x="343891" y="51517"/>
                  <a:pt x="349322" y="50514"/>
                  <a:pt x="354459" y="48802"/>
                </a:cubicBezTo>
                <a:cubicBezTo>
                  <a:pt x="357027" y="47946"/>
                  <a:pt x="359911" y="47735"/>
                  <a:pt x="362164" y="46233"/>
                </a:cubicBezTo>
                <a:lnTo>
                  <a:pt x="369870" y="41096"/>
                </a:lnTo>
                <a:cubicBezTo>
                  <a:pt x="385680" y="17383"/>
                  <a:pt x="365505" y="46552"/>
                  <a:pt x="380144" y="28253"/>
                </a:cubicBezTo>
                <a:cubicBezTo>
                  <a:pt x="394443" y="10379"/>
                  <a:pt x="374688" y="31141"/>
                  <a:pt x="392987" y="12842"/>
                </a:cubicBezTo>
                <a:lnTo>
                  <a:pt x="395555" y="5137"/>
                </a:lnTo>
                <a:lnTo>
                  <a:pt x="392987" y="0"/>
                </a:lnTo>
                <a:lnTo>
                  <a:pt x="0" y="12842"/>
                </a:lnTo>
                <a:close/>
              </a:path>
            </a:pathLst>
          </a:cu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Freeform 63"/>
          <p:cNvSpPr/>
          <p:nvPr/>
        </p:nvSpPr>
        <p:spPr>
          <a:xfrm>
            <a:off x="7055644" y="4381500"/>
            <a:ext cx="326231" cy="90488"/>
          </a:xfrm>
          <a:custGeom>
            <a:avLst/>
            <a:gdLst>
              <a:gd name="connsiteX0" fmla="*/ 0 w 326231"/>
              <a:gd name="connsiteY0" fmla="*/ 7144 h 90488"/>
              <a:gd name="connsiteX1" fmla="*/ 0 w 326231"/>
              <a:gd name="connsiteY1" fmla="*/ 7144 h 90488"/>
              <a:gd name="connsiteX2" fmla="*/ 16669 w 326231"/>
              <a:gd name="connsiteY2" fmla="*/ 30956 h 90488"/>
              <a:gd name="connsiteX3" fmla="*/ 35719 w 326231"/>
              <a:gd name="connsiteY3" fmla="*/ 52388 h 90488"/>
              <a:gd name="connsiteX4" fmla="*/ 50006 w 326231"/>
              <a:gd name="connsiteY4" fmla="*/ 61913 h 90488"/>
              <a:gd name="connsiteX5" fmla="*/ 57150 w 326231"/>
              <a:gd name="connsiteY5" fmla="*/ 64294 h 90488"/>
              <a:gd name="connsiteX6" fmla="*/ 73819 w 326231"/>
              <a:gd name="connsiteY6" fmla="*/ 73819 h 90488"/>
              <a:gd name="connsiteX7" fmla="*/ 88106 w 326231"/>
              <a:gd name="connsiteY7" fmla="*/ 78581 h 90488"/>
              <a:gd name="connsiteX8" fmla="*/ 104775 w 326231"/>
              <a:gd name="connsiteY8" fmla="*/ 83344 h 90488"/>
              <a:gd name="connsiteX9" fmla="*/ 123825 w 326231"/>
              <a:gd name="connsiteY9" fmla="*/ 85725 h 90488"/>
              <a:gd name="connsiteX10" fmla="*/ 171450 w 326231"/>
              <a:gd name="connsiteY10" fmla="*/ 90488 h 90488"/>
              <a:gd name="connsiteX11" fmla="*/ 190500 w 326231"/>
              <a:gd name="connsiteY11" fmla="*/ 88106 h 90488"/>
              <a:gd name="connsiteX12" fmla="*/ 204787 w 326231"/>
              <a:gd name="connsiteY12" fmla="*/ 85725 h 90488"/>
              <a:gd name="connsiteX13" fmla="*/ 228600 w 326231"/>
              <a:gd name="connsiteY13" fmla="*/ 83344 h 90488"/>
              <a:gd name="connsiteX14" fmla="*/ 250031 w 326231"/>
              <a:gd name="connsiteY14" fmla="*/ 78581 h 90488"/>
              <a:gd name="connsiteX15" fmla="*/ 269081 w 326231"/>
              <a:gd name="connsiteY15" fmla="*/ 73819 h 90488"/>
              <a:gd name="connsiteX16" fmla="*/ 276225 w 326231"/>
              <a:gd name="connsiteY16" fmla="*/ 69056 h 90488"/>
              <a:gd name="connsiteX17" fmla="*/ 278606 w 326231"/>
              <a:gd name="connsiteY17" fmla="*/ 61913 h 90488"/>
              <a:gd name="connsiteX18" fmla="*/ 283369 w 326231"/>
              <a:gd name="connsiteY18" fmla="*/ 54769 h 90488"/>
              <a:gd name="connsiteX19" fmla="*/ 285750 w 326231"/>
              <a:gd name="connsiteY19" fmla="*/ 47625 h 90488"/>
              <a:gd name="connsiteX20" fmla="*/ 292894 w 326231"/>
              <a:gd name="connsiteY20" fmla="*/ 42863 h 90488"/>
              <a:gd name="connsiteX21" fmla="*/ 304800 w 326231"/>
              <a:gd name="connsiteY21" fmla="*/ 23813 h 90488"/>
              <a:gd name="connsiteX22" fmla="*/ 314325 w 326231"/>
              <a:gd name="connsiteY22" fmla="*/ 9525 h 90488"/>
              <a:gd name="connsiteX23" fmla="*/ 319087 w 326231"/>
              <a:gd name="connsiteY23" fmla="*/ 2381 h 90488"/>
              <a:gd name="connsiteX24" fmla="*/ 326231 w 326231"/>
              <a:gd name="connsiteY24" fmla="*/ 0 h 90488"/>
              <a:gd name="connsiteX25" fmla="*/ 0 w 326231"/>
              <a:gd name="connsiteY25" fmla="*/ 7144 h 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6231" h="90488">
                <a:moveTo>
                  <a:pt x="0" y="7144"/>
                </a:moveTo>
                <a:lnTo>
                  <a:pt x="0" y="7144"/>
                </a:lnTo>
                <a:lnTo>
                  <a:pt x="16669" y="30956"/>
                </a:lnTo>
                <a:cubicBezTo>
                  <a:pt x="22806" y="39820"/>
                  <a:pt x="24964" y="45218"/>
                  <a:pt x="35719" y="52388"/>
                </a:cubicBezTo>
                <a:cubicBezTo>
                  <a:pt x="40481" y="55563"/>
                  <a:pt x="44576" y="60103"/>
                  <a:pt x="50006" y="61913"/>
                </a:cubicBezTo>
                <a:cubicBezTo>
                  <a:pt x="52387" y="62707"/>
                  <a:pt x="54905" y="63172"/>
                  <a:pt x="57150" y="64294"/>
                </a:cubicBezTo>
                <a:cubicBezTo>
                  <a:pt x="74334" y="72885"/>
                  <a:pt x="52945" y="65469"/>
                  <a:pt x="73819" y="73819"/>
                </a:cubicBezTo>
                <a:cubicBezTo>
                  <a:pt x="78480" y="75683"/>
                  <a:pt x="83344" y="76994"/>
                  <a:pt x="88106" y="78581"/>
                </a:cubicBezTo>
                <a:cubicBezTo>
                  <a:pt x="93774" y="80470"/>
                  <a:pt x="98787" y="82346"/>
                  <a:pt x="104775" y="83344"/>
                </a:cubicBezTo>
                <a:cubicBezTo>
                  <a:pt x="111087" y="84396"/>
                  <a:pt x="117469" y="84977"/>
                  <a:pt x="123825" y="85725"/>
                </a:cubicBezTo>
                <a:cubicBezTo>
                  <a:pt x="146592" y="88403"/>
                  <a:pt x="147098" y="88273"/>
                  <a:pt x="171450" y="90488"/>
                </a:cubicBezTo>
                <a:lnTo>
                  <a:pt x="190500" y="88106"/>
                </a:lnTo>
                <a:cubicBezTo>
                  <a:pt x="195279" y="87423"/>
                  <a:pt x="199996" y="86324"/>
                  <a:pt x="204787" y="85725"/>
                </a:cubicBezTo>
                <a:cubicBezTo>
                  <a:pt x="212703" y="84736"/>
                  <a:pt x="220662" y="84138"/>
                  <a:pt x="228600" y="83344"/>
                </a:cubicBezTo>
                <a:cubicBezTo>
                  <a:pt x="264508" y="76163"/>
                  <a:pt x="219766" y="85307"/>
                  <a:pt x="250031" y="78581"/>
                </a:cubicBezTo>
                <a:cubicBezTo>
                  <a:pt x="267279" y="74748"/>
                  <a:pt x="256311" y="78075"/>
                  <a:pt x="269081" y="73819"/>
                </a:cubicBezTo>
                <a:cubicBezTo>
                  <a:pt x="271462" y="72231"/>
                  <a:pt x="274437" y="71291"/>
                  <a:pt x="276225" y="69056"/>
                </a:cubicBezTo>
                <a:cubicBezTo>
                  <a:pt x="277793" y="67096"/>
                  <a:pt x="277484" y="64158"/>
                  <a:pt x="278606" y="61913"/>
                </a:cubicBezTo>
                <a:cubicBezTo>
                  <a:pt x="279886" y="59353"/>
                  <a:pt x="281781" y="57150"/>
                  <a:pt x="283369" y="54769"/>
                </a:cubicBezTo>
                <a:cubicBezTo>
                  <a:pt x="284163" y="52388"/>
                  <a:pt x="284182" y="49585"/>
                  <a:pt x="285750" y="47625"/>
                </a:cubicBezTo>
                <a:cubicBezTo>
                  <a:pt x="287538" y="45390"/>
                  <a:pt x="291377" y="45290"/>
                  <a:pt x="292894" y="42863"/>
                </a:cubicBezTo>
                <a:cubicBezTo>
                  <a:pt x="307062" y="20193"/>
                  <a:pt x="288632" y="34590"/>
                  <a:pt x="304800" y="23813"/>
                </a:cubicBezTo>
                <a:lnTo>
                  <a:pt x="314325" y="9525"/>
                </a:lnTo>
                <a:cubicBezTo>
                  <a:pt x="315912" y="7144"/>
                  <a:pt x="316372" y="3286"/>
                  <a:pt x="319087" y="2381"/>
                </a:cubicBezTo>
                <a:lnTo>
                  <a:pt x="326231" y="0"/>
                </a:lnTo>
                <a:lnTo>
                  <a:pt x="0" y="7144"/>
                </a:lnTo>
                <a:close/>
              </a:path>
            </a:pathLst>
          </a:custGeom>
          <a:solidFill>
            <a:srgbClr val="0066FF"/>
          </a:solidFill>
          <a:ln w="158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Freeform 64"/>
          <p:cNvSpPr/>
          <p:nvPr/>
        </p:nvSpPr>
        <p:spPr>
          <a:xfrm>
            <a:off x="6172200" y="4550569"/>
            <a:ext cx="128688" cy="28575"/>
          </a:xfrm>
          <a:custGeom>
            <a:avLst/>
            <a:gdLst>
              <a:gd name="connsiteX0" fmla="*/ 0 w 128688"/>
              <a:gd name="connsiteY0" fmla="*/ 4762 h 28575"/>
              <a:gd name="connsiteX1" fmla="*/ 0 w 128688"/>
              <a:gd name="connsiteY1" fmla="*/ 4762 h 28575"/>
              <a:gd name="connsiteX2" fmla="*/ 19050 w 128688"/>
              <a:gd name="connsiteY2" fmla="*/ 11906 h 28575"/>
              <a:gd name="connsiteX3" fmla="*/ 26194 w 128688"/>
              <a:gd name="connsiteY3" fmla="*/ 14287 h 28575"/>
              <a:gd name="connsiteX4" fmla="*/ 33338 w 128688"/>
              <a:gd name="connsiteY4" fmla="*/ 19050 h 28575"/>
              <a:gd name="connsiteX5" fmla="*/ 47625 w 128688"/>
              <a:gd name="connsiteY5" fmla="*/ 23812 h 28575"/>
              <a:gd name="connsiteX6" fmla="*/ 54769 w 128688"/>
              <a:gd name="connsiteY6" fmla="*/ 26194 h 28575"/>
              <a:gd name="connsiteX7" fmla="*/ 61913 w 128688"/>
              <a:gd name="connsiteY7" fmla="*/ 28575 h 28575"/>
              <a:gd name="connsiteX8" fmla="*/ 109538 w 128688"/>
              <a:gd name="connsiteY8" fmla="*/ 26194 h 28575"/>
              <a:gd name="connsiteX9" fmla="*/ 111919 w 128688"/>
              <a:gd name="connsiteY9" fmla="*/ 19050 h 28575"/>
              <a:gd name="connsiteX10" fmla="*/ 119063 w 128688"/>
              <a:gd name="connsiteY10" fmla="*/ 16669 h 28575"/>
              <a:gd name="connsiteX11" fmla="*/ 121444 w 128688"/>
              <a:gd name="connsiteY11" fmla="*/ 7144 h 28575"/>
              <a:gd name="connsiteX12" fmla="*/ 128588 w 128688"/>
              <a:gd name="connsiteY12" fmla="*/ 0 h 28575"/>
              <a:gd name="connsiteX13" fmla="*/ 0 w 128688"/>
              <a:gd name="connsiteY13" fmla="*/ 476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688" h="28575">
                <a:moveTo>
                  <a:pt x="0" y="4762"/>
                </a:moveTo>
                <a:lnTo>
                  <a:pt x="0" y="4762"/>
                </a:lnTo>
                <a:lnTo>
                  <a:pt x="19050" y="11906"/>
                </a:lnTo>
                <a:cubicBezTo>
                  <a:pt x="21409" y="12764"/>
                  <a:pt x="23949" y="13164"/>
                  <a:pt x="26194" y="14287"/>
                </a:cubicBezTo>
                <a:cubicBezTo>
                  <a:pt x="28754" y="15567"/>
                  <a:pt x="30723" y="17888"/>
                  <a:pt x="33338" y="19050"/>
                </a:cubicBezTo>
                <a:cubicBezTo>
                  <a:pt x="37925" y="21089"/>
                  <a:pt x="42863" y="22225"/>
                  <a:pt x="47625" y="23812"/>
                </a:cubicBezTo>
                <a:lnTo>
                  <a:pt x="54769" y="26194"/>
                </a:lnTo>
                <a:lnTo>
                  <a:pt x="61913" y="28575"/>
                </a:lnTo>
                <a:cubicBezTo>
                  <a:pt x="77788" y="27781"/>
                  <a:pt x="93924" y="29168"/>
                  <a:pt x="109538" y="26194"/>
                </a:cubicBezTo>
                <a:cubicBezTo>
                  <a:pt x="112004" y="25724"/>
                  <a:pt x="110144" y="20825"/>
                  <a:pt x="111919" y="19050"/>
                </a:cubicBezTo>
                <a:cubicBezTo>
                  <a:pt x="113694" y="17275"/>
                  <a:pt x="116682" y="17463"/>
                  <a:pt x="119063" y="16669"/>
                </a:cubicBezTo>
                <a:cubicBezTo>
                  <a:pt x="119857" y="13494"/>
                  <a:pt x="119400" y="9700"/>
                  <a:pt x="121444" y="7144"/>
                </a:cubicBezTo>
                <a:cubicBezTo>
                  <a:pt x="130094" y="-3669"/>
                  <a:pt x="128588" y="12286"/>
                  <a:pt x="128588" y="0"/>
                </a:cubicBezTo>
                <a:lnTo>
                  <a:pt x="0" y="4762"/>
                </a:lnTo>
                <a:close/>
              </a:path>
            </a:pathLst>
          </a:custGeom>
          <a:solidFill>
            <a:srgbClr val="0066FF"/>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Freeform 65"/>
          <p:cNvSpPr/>
          <p:nvPr/>
        </p:nvSpPr>
        <p:spPr>
          <a:xfrm>
            <a:off x="5748338" y="4617033"/>
            <a:ext cx="280987" cy="100223"/>
          </a:xfrm>
          <a:custGeom>
            <a:avLst/>
            <a:gdLst>
              <a:gd name="connsiteX0" fmla="*/ 0 w 280987"/>
              <a:gd name="connsiteY0" fmla="*/ 12117 h 100223"/>
              <a:gd name="connsiteX1" fmla="*/ 0 w 280987"/>
              <a:gd name="connsiteY1" fmla="*/ 12117 h 100223"/>
              <a:gd name="connsiteX2" fmla="*/ 19050 w 280987"/>
              <a:gd name="connsiteY2" fmla="*/ 21642 h 100223"/>
              <a:gd name="connsiteX3" fmla="*/ 33337 w 280987"/>
              <a:gd name="connsiteY3" fmla="*/ 31167 h 100223"/>
              <a:gd name="connsiteX4" fmla="*/ 45243 w 280987"/>
              <a:gd name="connsiteY4" fmla="*/ 40692 h 100223"/>
              <a:gd name="connsiteX5" fmla="*/ 57150 w 280987"/>
              <a:gd name="connsiteY5" fmla="*/ 50217 h 100223"/>
              <a:gd name="connsiteX6" fmla="*/ 71437 w 280987"/>
              <a:gd name="connsiteY6" fmla="*/ 59742 h 100223"/>
              <a:gd name="connsiteX7" fmla="*/ 85725 w 280987"/>
              <a:gd name="connsiteY7" fmla="*/ 64505 h 100223"/>
              <a:gd name="connsiteX8" fmla="*/ 97631 w 280987"/>
              <a:gd name="connsiteY8" fmla="*/ 74030 h 100223"/>
              <a:gd name="connsiteX9" fmla="*/ 119062 w 280987"/>
              <a:gd name="connsiteY9" fmla="*/ 85936 h 100223"/>
              <a:gd name="connsiteX10" fmla="*/ 123825 w 280987"/>
              <a:gd name="connsiteY10" fmla="*/ 93080 h 100223"/>
              <a:gd name="connsiteX11" fmla="*/ 133350 w 280987"/>
              <a:gd name="connsiteY11" fmla="*/ 95461 h 100223"/>
              <a:gd name="connsiteX12" fmla="*/ 140493 w 280987"/>
              <a:gd name="connsiteY12" fmla="*/ 100223 h 100223"/>
              <a:gd name="connsiteX13" fmla="*/ 188118 w 280987"/>
              <a:gd name="connsiteY13" fmla="*/ 93080 h 100223"/>
              <a:gd name="connsiteX14" fmla="*/ 202406 w 280987"/>
              <a:gd name="connsiteY14" fmla="*/ 90698 h 100223"/>
              <a:gd name="connsiteX15" fmla="*/ 219075 w 280987"/>
              <a:gd name="connsiteY15" fmla="*/ 83555 h 100223"/>
              <a:gd name="connsiteX16" fmla="*/ 226218 w 280987"/>
              <a:gd name="connsiteY16" fmla="*/ 76411 h 100223"/>
              <a:gd name="connsiteX17" fmla="*/ 235743 w 280987"/>
              <a:gd name="connsiteY17" fmla="*/ 62123 h 100223"/>
              <a:gd name="connsiteX18" fmla="*/ 242887 w 280987"/>
              <a:gd name="connsiteY18" fmla="*/ 57361 h 100223"/>
              <a:gd name="connsiteX19" fmla="*/ 247650 w 280987"/>
              <a:gd name="connsiteY19" fmla="*/ 50217 h 100223"/>
              <a:gd name="connsiteX20" fmla="*/ 252412 w 280987"/>
              <a:gd name="connsiteY20" fmla="*/ 33548 h 100223"/>
              <a:gd name="connsiteX21" fmla="*/ 257175 w 280987"/>
              <a:gd name="connsiteY21" fmla="*/ 26405 h 100223"/>
              <a:gd name="connsiteX22" fmla="*/ 259556 w 280987"/>
              <a:gd name="connsiteY22" fmla="*/ 19261 h 100223"/>
              <a:gd name="connsiteX23" fmla="*/ 266700 w 280987"/>
              <a:gd name="connsiteY23" fmla="*/ 14498 h 100223"/>
              <a:gd name="connsiteX24" fmla="*/ 278606 w 280987"/>
              <a:gd name="connsiteY24" fmla="*/ 211 h 100223"/>
              <a:gd name="connsiteX25" fmla="*/ 280987 w 280987"/>
              <a:gd name="connsiteY25" fmla="*/ 211 h 100223"/>
              <a:gd name="connsiteX26" fmla="*/ 0 w 280987"/>
              <a:gd name="connsiteY26" fmla="*/ 12117 h 1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0987" h="100223">
                <a:moveTo>
                  <a:pt x="0" y="12117"/>
                </a:moveTo>
                <a:lnTo>
                  <a:pt x="0" y="12117"/>
                </a:lnTo>
                <a:cubicBezTo>
                  <a:pt x="6350" y="15292"/>
                  <a:pt x="13060" y="17830"/>
                  <a:pt x="19050" y="21642"/>
                </a:cubicBezTo>
                <a:cubicBezTo>
                  <a:pt x="38670" y="34128"/>
                  <a:pt x="15021" y="25063"/>
                  <a:pt x="33337" y="31167"/>
                </a:cubicBezTo>
                <a:cubicBezTo>
                  <a:pt x="46988" y="51643"/>
                  <a:pt x="28811" y="27546"/>
                  <a:pt x="45243" y="40692"/>
                </a:cubicBezTo>
                <a:cubicBezTo>
                  <a:pt x="60629" y="53001"/>
                  <a:pt x="39196" y="44233"/>
                  <a:pt x="57150" y="50217"/>
                </a:cubicBezTo>
                <a:cubicBezTo>
                  <a:pt x="61912" y="53392"/>
                  <a:pt x="66007" y="57932"/>
                  <a:pt x="71437" y="59742"/>
                </a:cubicBezTo>
                <a:lnTo>
                  <a:pt x="85725" y="64505"/>
                </a:lnTo>
                <a:cubicBezTo>
                  <a:pt x="94523" y="77702"/>
                  <a:pt x="85453" y="67264"/>
                  <a:pt x="97631" y="74030"/>
                </a:cubicBezTo>
                <a:cubicBezTo>
                  <a:pt x="122190" y="87675"/>
                  <a:pt x="102899" y="80549"/>
                  <a:pt x="119062" y="85936"/>
                </a:cubicBezTo>
                <a:cubicBezTo>
                  <a:pt x="120650" y="88317"/>
                  <a:pt x="121444" y="91492"/>
                  <a:pt x="123825" y="93080"/>
                </a:cubicBezTo>
                <a:cubicBezTo>
                  <a:pt x="126548" y="94895"/>
                  <a:pt x="130342" y="94172"/>
                  <a:pt x="133350" y="95461"/>
                </a:cubicBezTo>
                <a:cubicBezTo>
                  <a:pt x="135980" y="96588"/>
                  <a:pt x="138112" y="98636"/>
                  <a:pt x="140493" y="100223"/>
                </a:cubicBezTo>
                <a:lnTo>
                  <a:pt x="188118" y="93080"/>
                </a:lnTo>
                <a:cubicBezTo>
                  <a:pt x="192881" y="92286"/>
                  <a:pt x="197693" y="91745"/>
                  <a:pt x="202406" y="90698"/>
                </a:cubicBezTo>
                <a:cubicBezTo>
                  <a:pt x="208714" y="89296"/>
                  <a:pt x="213249" y="86468"/>
                  <a:pt x="219075" y="83555"/>
                </a:cubicBezTo>
                <a:cubicBezTo>
                  <a:pt x="221456" y="81174"/>
                  <a:pt x="224151" y="79069"/>
                  <a:pt x="226218" y="76411"/>
                </a:cubicBezTo>
                <a:cubicBezTo>
                  <a:pt x="229732" y="71893"/>
                  <a:pt x="230980" y="65298"/>
                  <a:pt x="235743" y="62123"/>
                </a:cubicBezTo>
                <a:lnTo>
                  <a:pt x="242887" y="57361"/>
                </a:lnTo>
                <a:cubicBezTo>
                  <a:pt x="244475" y="54980"/>
                  <a:pt x="246523" y="52848"/>
                  <a:pt x="247650" y="50217"/>
                </a:cubicBezTo>
                <a:cubicBezTo>
                  <a:pt x="252224" y="39544"/>
                  <a:pt x="247781" y="42809"/>
                  <a:pt x="252412" y="33548"/>
                </a:cubicBezTo>
                <a:cubicBezTo>
                  <a:pt x="253692" y="30988"/>
                  <a:pt x="255587" y="28786"/>
                  <a:pt x="257175" y="26405"/>
                </a:cubicBezTo>
                <a:cubicBezTo>
                  <a:pt x="257969" y="24024"/>
                  <a:pt x="257988" y="21221"/>
                  <a:pt x="259556" y="19261"/>
                </a:cubicBezTo>
                <a:cubicBezTo>
                  <a:pt x="261344" y="17026"/>
                  <a:pt x="264676" y="16522"/>
                  <a:pt x="266700" y="14498"/>
                </a:cubicBezTo>
                <a:cubicBezTo>
                  <a:pt x="278802" y="2396"/>
                  <a:pt x="262999" y="11917"/>
                  <a:pt x="278606" y="211"/>
                </a:cubicBezTo>
                <a:cubicBezTo>
                  <a:pt x="279241" y="-265"/>
                  <a:pt x="280193" y="211"/>
                  <a:pt x="280987" y="211"/>
                </a:cubicBezTo>
                <a:lnTo>
                  <a:pt x="0" y="12117"/>
                </a:lnTo>
                <a:close/>
              </a:path>
            </a:pathLst>
          </a:custGeom>
          <a:solidFill>
            <a:srgbClr val="0066FF"/>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Freeform 66"/>
          <p:cNvSpPr/>
          <p:nvPr/>
        </p:nvSpPr>
        <p:spPr>
          <a:xfrm>
            <a:off x="2226469" y="4800600"/>
            <a:ext cx="266700" cy="66675"/>
          </a:xfrm>
          <a:custGeom>
            <a:avLst/>
            <a:gdLst>
              <a:gd name="connsiteX0" fmla="*/ 266700 w 266700"/>
              <a:gd name="connsiteY0" fmla="*/ 2381 h 66675"/>
              <a:gd name="connsiteX1" fmla="*/ 266700 w 266700"/>
              <a:gd name="connsiteY1" fmla="*/ 2381 h 66675"/>
              <a:gd name="connsiteX2" fmla="*/ 247650 w 266700"/>
              <a:gd name="connsiteY2" fmla="*/ 11906 h 66675"/>
              <a:gd name="connsiteX3" fmla="*/ 240506 w 266700"/>
              <a:gd name="connsiteY3" fmla="*/ 14288 h 66675"/>
              <a:gd name="connsiteX4" fmla="*/ 235744 w 266700"/>
              <a:gd name="connsiteY4" fmla="*/ 21431 h 66675"/>
              <a:gd name="connsiteX5" fmla="*/ 228600 w 266700"/>
              <a:gd name="connsiteY5" fmla="*/ 23813 h 66675"/>
              <a:gd name="connsiteX6" fmla="*/ 211931 w 266700"/>
              <a:gd name="connsiteY6" fmla="*/ 30956 h 66675"/>
              <a:gd name="connsiteX7" fmla="*/ 204787 w 266700"/>
              <a:gd name="connsiteY7" fmla="*/ 35719 h 66675"/>
              <a:gd name="connsiteX8" fmla="*/ 180975 w 266700"/>
              <a:gd name="connsiteY8" fmla="*/ 42863 h 66675"/>
              <a:gd name="connsiteX9" fmla="*/ 166687 w 266700"/>
              <a:gd name="connsiteY9" fmla="*/ 50006 h 66675"/>
              <a:gd name="connsiteX10" fmla="*/ 159544 w 266700"/>
              <a:gd name="connsiteY10" fmla="*/ 54769 h 66675"/>
              <a:gd name="connsiteX11" fmla="*/ 145256 w 266700"/>
              <a:gd name="connsiteY11" fmla="*/ 59531 h 66675"/>
              <a:gd name="connsiteX12" fmla="*/ 138112 w 266700"/>
              <a:gd name="connsiteY12" fmla="*/ 64294 h 66675"/>
              <a:gd name="connsiteX13" fmla="*/ 102394 w 266700"/>
              <a:gd name="connsiteY13" fmla="*/ 64294 h 66675"/>
              <a:gd name="connsiteX14" fmla="*/ 88106 w 266700"/>
              <a:gd name="connsiteY14" fmla="*/ 61913 h 66675"/>
              <a:gd name="connsiteX15" fmla="*/ 73819 w 266700"/>
              <a:gd name="connsiteY15" fmla="*/ 54769 h 66675"/>
              <a:gd name="connsiteX16" fmla="*/ 66675 w 266700"/>
              <a:gd name="connsiteY16" fmla="*/ 52388 h 66675"/>
              <a:gd name="connsiteX17" fmla="*/ 52387 w 266700"/>
              <a:gd name="connsiteY17" fmla="*/ 42863 h 66675"/>
              <a:gd name="connsiteX18" fmla="*/ 40481 w 266700"/>
              <a:gd name="connsiteY18" fmla="*/ 28575 h 66675"/>
              <a:gd name="connsiteX19" fmla="*/ 26194 w 266700"/>
              <a:gd name="connsiteY19" fmla="*/ 19050 h 66675"/>
              <a:gd name="connsiteX20" fmla="*/ 19050 w 266700"/>
              <a:gd name="connsiteY20" fmla="*/ 11906 h 66675"/>
              <a:gd name="connsiteX21" fmla="*/ 0 w 266700"/>
              <a:gd name="connsiteY21" fmla="*/ 0 h 66675"/>
              <a:gd name="connsiteX22" fmla="*/ 266700 w 266700"/>
              <a:gd name="connsiteY22" fmla="*/ 238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700" h="66675">
                <a:moveTo>
                  <a:pt x="266700" y="2381"/>
                </a:moveTo>
                <a:lnTo>
                  <a:pt x="266700" y="2381"/>
                </a:lnTo>
                <a:cubicBezTo>
                  <a:pt x="260350" y="5556"/>
                  <a:pt x="254113" y="8968"/>
                  <a:pt x="247650" y="11906"/>
                </a:cubicBezTo>
                <a:cubicBezTo>
                  <a:pt x="245365" y="12945"/>
                  <a:pt x="242466" y="12720"/>
                  <a:pt x="240506" y="14288"/>
                </a:cubicBezTo>
                <a:cubicBezTo>
                  <a:pt x="238271" y="16076"/>
                  <a:pt x="237979" y="19643"/>
                  <a:pt x="235744" y="21431"/>
                </a:cubicBezTo>
                <a:cubicBezTo>
                  <a:pt x="233784" y="22999"/>
                  <a:pt x="230845" y="22690"/>
                  <a:pt x="228600" y="23813"/>
                </a:cubicBezTo>
                <a:cubicBezTo>
                  <a:pt x="212159" y="32033"/>
                  <a:pt x="231750" y="26002"/>
                  <a:pt x="211931" y="30956"/>
                </a:cubicBezTo>
                <a:cubicBezTo>
                  <a:pt x="209550" y="32544"/>
                  <a:pt x="207418" y="34592"/>
                  <a:pt x="204787" y="35719"/>
                </a:cubicBezTo>
                <a:cubicBezTo>
                  <a:pt x="195462" y="39715"/>
                  <a:pt x="190589" y="36455"/>
                  <a:pt x="180975" y="42863"/>
                </a:cubicBezTo>
                <a:cubicBezTo>
                  <a:pt x="171742" y="49017"/>
                  <a:pt x="176546" y="46720"/>
                  <a:pt x="166687" y="50006"/>
                </a:cubicBezTo>
                <a:cubicBezTo>
                  <a:pt x="164306" y="51594"/>
                  <a:pt x="162159" y="53607"/>
                  <a:pt x="159544" y="54769"/>
                </a:cubicBezTo>
                <a:cubicBezTo>
                  <a:pt x="154956" y="56808"/>
                  <a:pt x="145256" y="59531"/>
                  <a:pt x="145256" y="59531"/>
                </a:cubicBezTo>
                <a:cubicBezTo>
                  <a:pt x="142875" y="61119"/>
                  <a:pt x="140827" y="63389"/>
                  <a:pt x="138112" y="64294"/>
                </a:cubicBezTo>
                <a:cubicBezTo>
                  <a:pt x="125210" y="68595"/>
                  <a:pt x="116007" y="66109"/>
                  <a:pt x="102394" y="64294"/>
                </a:cubicBezTo>
                <a:cubicBezTo>
                  <a:pt x="97608" y="63656"/>
                  <a:pt x="92869" y="62707"/>
                  <a:pt x="88106" y="61913"/>
                </a:cubicBezTo>
                <a:cubicBezTo>
                  <a:pt x="70141" y="55923"/>
                  <a:pt x="92291" y="64005"/>
                  <a:pt x="73819" y="54769"/>
                </a:cubicBezTo>
                <a:cubicBezTo>
                  <a:pt x="71574" y="53647"/>
                  <a:pt x="69056" y="53182"/>
                  <a:pt x="66675" y="52388"/>
                </a:cubicBezTo>
                <a:cubicBezTo>
                  <a:pt x="61912" y="49213"/>
                  <a:pt x="55562" y="47626"/>
                  <a:pt x="52387" y="42863"/>
                </a:cubicBezTo>
                <a:cubicBezTo>
                  <a:pt x="48153" y="36512"/>
                  <a:pt x="46829" y="33512"/>
                  <a:pt x="40481" y="28575"/>
                </a:cubicBezTo>
                <a:cubicBezTo>
                  <a:pt x="35963" y="25061"/>
                  <a:pt x="30241" y="23097"/>
                  <a:pt x="26194" y="19050"/>
                </a:cubicBezTo>
                <a:cubicBezTo>
                  <a:pt x="23813" y="16669"/>
                  <a:pt x="21708" y="13974"/>
                  <a:pt x="19050" y="11906"/>
                </a:cubicBezTo>
                <a:cubicBezTo>
                  <a:pt x="9592" y="4550"/>
                  <a:pt x="7926" y="3963"/>
                  <a:pt x="0" y="0"/>
                </a:cubicBezTo>
                <a:lnTo>
                  <a:pt x="266700" y="2381"/>
                </a:lnTo>
                <a:close/>
              </a:path>
            </a:pathLst>
          </a:custGeom>
          <a:solidFill>
            <a:srgbClr val="0066FF"/>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Freeform 80"/>
          <p:cNvSpPr/>
          <p:nvPr/>
        </p:nvSpPr>
        <p:spPr>
          <a:xfrm>
            <a:off x="1914525" y="4731544"/>
            <a:ext cx="128588" cy="28575"/>
          </a:xfrm>
          <a:custGeom>
            <a:avLst/>
            <a:gdLst>
              <a:gd name="connsiteX0" fmla="*/ 128588 w 128588"/>
              <a:gd name="connsiteY0" fmla="*/ 4762 h 28575"/>
              <a:gd name="connsiteX1" fmla="*/ 128588 w 128588"/>
              <a:gd name="connsiteY1" fmla="*/ 4762 h 28575"/>
              <a:gd name="connsiteX2" fmla="*/ 109538 w 128588"/>
              <a:gd name="connsiteY2" fmla="*/ 11906 h 28575"/>
              <a:gd name="connsiteX3" fmla="*/ 95250 w 128588"/>
              <a:gd name="connsiteY3" fmla="*/ 23812 h 28575"/>
              <a:gd name="connsiteX4" fmla="*/ 80963 w 128588"/>
              <a:gd name="connsiteY4" fmla="*/ 28575 h 28575"/>
              <a:gd name="connsiteX5" fmla="*/ 28575 w 128588"/>
              <a:gd name="connsiteY5" fmla="*/ 26194 h 28575"/>
              <a:gd name="connsiteX6" fmla="*/ 21431 w 128588"/>
              <a:gd name="connsiteY6" fmla="*/ 21431 h 28575"/>
              <a:gd name="connsiteX7" fmla="*/ 14288 w 128588"/>
              <a:gd name="connsiteY7" fmla="*/ 19050 h 28575"/>
              <a:gd name="connsiteX8" fmla="*/ 2381 w 128588"/>
              <a:gd name="connsiteY8" fmla="*/ 7144 h 28575"/>
              <a:gd name="connsiteX9" fmla="*/ 0 w 128588"/>
              <a:gd name="connsiteY9" fmla="*/ 0 h 28575"/>
              <a:gd name="connsiteX10" fmla="*/ 128588 w 128588"/>
              <a:gd name="connsiteY10" fmla="*/ 476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588" h="28575">
                <a:moveTo>
                  <a:pt x="128588" y="4762"/>
                </a:moveTo>
                <a:lnTo>
                  <a:pt x="128588" y="4762"/>
                </a:lnTo>
                <a:cubicBezTo>
                  <a:pt x="122238" y="7143"/>
                  <a:pt x="115492" y="8658"/>
                  <a:pt x="109538" y="11906"/>
                </a:cubicBezTo>
                <a:cubicBezTo>
                  <a:pt x="84856" y="25369"/>
                  <a:pt x="118380" y="13532"/>
                  <a:pt x="95250" y="23812"/>
                </a:cubicBezTo>
                <a:cubicBezTo>
                  <a:pt x="90663" y="25851"/>
                  <a:pt x="80963" y="28575"/>
                  <a:pt x="80963" y="28575"/>
                </a:cubicBezTo>
                <a:cubicBezTo>
                  <a:pt x="63500" y="27781"/>
                  <a:pt x="45931" y="28277"/>
                  <a:pt x="28575" y="26194"/>
                </a:cubicBezTo>
                <a:cubicBezTo>
                  <a:pt x="25733" y="25853"/>
                  <a:pt x="23991" y="22711"/>
                  <a:pt x="21431" y="21431"/>
                </a:cubicBezTo>
                <a:cubicBezTo>
                  <a:pt x="19186" y="20309"/>
                  <a:pt x="16669" y="19844"/>
                  <a:pt x="14288" y="19050"/>
                </a:cubicBezTo>
                <a:cubicBezTo>
                  <a:pt x="7146" y="14288"/>
                  <a:pt x="6349" y="15080"/>
                  <a:pt x="2381" y="7144"/>
                </a:cubicBezTo>
                <a:cubicBezTo>
                  <a:pt x="1258" y="4899"/>
                  <a:pt x="0" y="0"/>
                  <a:pt x="0" y="0"/>
                </a:cubicBezTo>
                <a:lnTo>
                  <a:pt x="128588" y="4762"/>
                </a:lnTo>
                <a:close/>
              </a:path>
            </a:pathLst>
          </a:custGeom>
          <a:solidFill>
            <a:srgbClr val="0066FF"/>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Freeform 81"/>
          <p:cNvSpPr/>
          <p:nvPr/>
        </p:nvSpPr>
        <p:spPr>
          <a:xfrm>
            <a:off x="916781" y="4524375"/>
            <a:ext cx="264319" cy="54769"/>
          </a:xfrm>
          <a:custGeom>
            <a:avLst/>
            <a:gdLst>
              <a:gd name="connsiteX0" fmla="*/ 0 w 264319"/>
              <a:gd name="connsiteY0" fmla="*/ 0 h 54769"/>
              <a:gd name="connsiteX1" fmla="*/ 0 w 264319"/>
              <a:gd name="connsiteY1" fmla="*/ 0 h 54769"/>
              <a:gd name="connsiteX2" fmla="*/ 11907 w 264319"/>
              <a:gd name="connsiteY2" fmla="*/ 19050 h 54769"/>
              <a:gd name="connsiteX3" fmla="*/ 19050 w 264319"/>
              <a:gd name="connsiteY3" fmla="*/ 21431 h 54769"/>
              <a:gd name="connsiteX4" fmla="*/ 30957 w 264319"/>
              <a:gd name="connsiteY4" fmla="*/ 35719 h 54769"/>
              <a:gd name="connsiteX5" fmla="*/ 38100 w 264319"/>
              <a:gd name="connsiteY5" fmla="*/ 38100 h 54769"/>
              <a:gd name="connsiteX6" fmla="*/ 52388 w 264319"/>
              <a:gd name="connsiteY6" fmla="*/ 45244 h 54769"/>
              <a:gd name="connsiteX7" fmla="*/ 66675 w 264319"/>
              <a:gd name="connsiteY7" fmla="*/ 52388 h 54769"/>
              <a:gd name="connsiteX8" fmla="*/ 114300 w 264319"/>
              <a:gd name="connsiteY8" fmla="*/ 54769 h 54769"/>
              <a:gd name="connsiteX9" fmla="*/ 140494 w 264319"/>
              <a:gd name="connsiteY9" fmla="*/ 50006 h 54769"/>
              <a:gd name="connsiteX10" fmla="*/ 154782 w 264319"/>
              <a:gd name="connsiteY10" fmla="*/ 45244 h 54769"/>
              <a:gd name="connsiteX11" fmla="*/ 171450 w 264319"/>
              <a:gd name="connsiteY11" fmla="*/ 42863 h 54769"/>
              <a:gd name="connsiteX12" fmla="*/ 211932 w 264319"/>
              <a:gd name="connsiteY12" fmla="*/ 38100 h 54769"/>
              <a:gd name="connsiteX13" fmla="*/ 228600 w 264319"/>
              <a:gd name="connsiteY13" fmla="*/ 33338 h 54769"/>
              <a:gd name="connsiteX14" fmla="*/ 235744 w 264319"/>
              <a:gd name="connsiteY14" fmla="*/ 28575 h 54769"/>
              <a:gd name="connsiteX15" fmla="*/ 242888 w 264319"/>
              <a:gd name="connsiteY15" fmla="*/ 26194 h 54769"/>
              <a:gd name="connsiteX16" fmla="*/ 254794 w 264319"/>
              <a:gd name="connsiteY16" fmla="*/ 16669 h 54769"/>
              <a:gd name="connsiteX17" fmla="*/ 264319 w 264319"/>
              <a:gd name="connsiteY17" fmla="*/ 9525 h 54769"/>
              <a:gd name="connsiteX18" fmla="*/ 0 w 264319"/>
              <a:gd name="connsiteY18" fmla="*/ 0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4319" h="54769">
                <a:moveTo>
                  <a:pt x="0" y="0"/>
                </a:moveTo>
                <a:lnTo>
                  <a:pt x="0" y="0"/>
                </a:lnTo>
                <a:cubicBezTo>
                  <a:pt x="3969" y="6350"/>
                  <a:pt x="6932" y="13453"/>
                  <a:pt x="11907" y="19050"/>
                </a:cubicBezTo>
                <a:cubicBezTo>
                  <a:pt x="13574" y="20926"/>
                  <a:pt x="16962" y="20039"/>
                  <a:pt x="19050" y="21431"/>
                </a:cubicBezTo>
                <a:cubicBezTo>
                  <a:pt x="46258" y="39570"/>
                  <a:pt x="8994" y="18149"/>
                  <a:pt x="30957" y="35719"/>
                </a:cubicBezTo>
                <a:cubicBezTo>
                  <a:pt x="32917" y="37287"/>
                  <a:pt x="35719" y="37306"/>
                  <a:pt x="38100" y="38100"/>
                </a:cubicBezTo>
                <a:cubicBezTo>
                  <a:pt x="58565" y="51744"/>
                  <a:pt x="32678" y="35390"/>
                  <a:pt x="52388" y="45244"/>
                </a:cubicBezTo>
                <a:cubicBezTo>
                  <a:pt x="58636" y="48368"/>
                  <a:pt x="59434" y="51758"/>
                  <a:pt x="66675" y="52388"/>
                </a:cubicBezTo>
                <a:cubicBezTo>
                  <a:pt x="82510" y="53765"/>
                  <a:pt x="98425" y="53975"/>
                  <a:pt x="114300" y="54769"/>
                </a:cubicBezTo>
                <a:cubicBezTo>
                  <a:pt x="118983" y="53989"/>
                  <a:pt x="135251" y="51436"/>
                  <a:pt x="140494" y="50006"/>
                </a:cubicBezTo>
                <a:cubicBezTo>
                  <a:pt x="145337" y="48685"/>
                  <a:pt x="149812" y="45954"/>
                  <a:pt x="154782" y="45244"/>
                </a:cubicBezTo>
                <a:lnTo>
                  <a:pt x="171450" y="42863"/>
                </a:lnTo>
                <a:cubicBezTo>
                  <a:pt x="179074" y="41910"/>
                  <a:pt x="203705" y="39471"/>
                  <a:pt x="211932" y="38100"/>
                </a:cubicBezTo>
                <a:cubicBezTo>
                  <a:pt x="217913" y="37103"/>
                  <a:pt x="222937" y="35226"/>
                  <a:pt x="228600" y="33338"/>
                </a:cubicBezTo>
                <a:cubicBezTo>
                  <a:pt x="230981" y="31750"/>
                  <a:pt x="233184" y="29855"/>
                  <a:pt x="235744" y="28575"/>
                </a:cubicBezTo>
                <a:cubicBezTo>
                  <a:pt x="237989" y="27452"/>
                  <a:pt x="240928" y="27762"/>
                  <a:pt x="242888" y="26194"/>
                </a:cubicBezTo>
                <a:cubicBezTo>
                  <a:pt x="258275" y="13884"/>
                  <a:pt x="236837" y="22654"/>
                  <a:pt x="254794" y="16669"/>
                </a:cubicBezTo>
                <a:cubicBezTo>
                  <a:pt x="262872" y="11283"/>
                  <a:pt x="259914" y="13930"/>
                  <a:pt x="264319" y="9525"/>
                </a:cubicBezTo>
                <a:lnTo>
                  <a:pt x="0" y="0"/>
                </a:lnTo>
                <a:close/>
              </a:path>
            </a:pathLst>
          </a:custGeom>
          <a:solidFill>
            <a:srgbClr val="0066FF"/>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36" name="Picture 12" descr="C:\Users\PadillaA\AppData\Local\Microsoft\Windows\Temporary Internet Files\Content.IE5\04DC1NHL\MC90044040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9555" y="263347"/>
            <a:ext cx="1143000" cy="1143000"/>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Arrow Connector 83"/>
          <p:cNvCxnSpPr/>
          <p:nvPr/>
        </p:nvCxnSpPr>
        <p:spPr>
          <a:xfrm flipV="1">
            <a:off x="5373950" y="3474047"/>
            <a:ext cx="0" cy="1390544"/>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5373950" y="2081223"/>
            <a:ext cx="0" cy="552344"/>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flipV="1">
            <a:off x="4731475" y="2352770"/>
            <a:ext cx="295276" cy="373041"/>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5714815" y="2352770"/>
            <a:ext cx="269613" cy="376142"/>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6705598" y="3168315"/>
            <a:ext cx="0" cy="1390544"/>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6629400" y="1600200"/>
            <a:ext cx="0" cy="552344"/>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6181724" y="2047038"/>
            <a:ext cx="295276" cy="373041"/>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6816987" y="2047038"/>
            <a:ext cx="183888" cy="376142"/>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V="1">
            <a:off x="7711380" y="3098863"/>
            <a:ext cx="0" cy="1390544"/>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7711380" y="2057400"/>
            <a:ext cx="0" cy="552344"/>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7216543" y="2352770"/>
            <a:ext cx="147638" cy="349219"/>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8052245" y="2328947"/>
            <a:ext cx="269613" cy="376142"/>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1554818" y="3286231"/>
            <a:ext cx="0" cy="1390544"/>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1599322" y="2095511"/>
            <a:ext cx="0" cy="552344"/>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flipV="1">
            <a:off x="1223962" y="2371683"/>
            <a:ext cx="138114" cy="368417"/>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1940187" y="2367058"/>
            <a:ext cx="269613" cy="376142"/>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2713030" y="3537298"/>
            <a:ext cx="0" cy="1390544"/>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2894722" y="2324111"/>
            <a:ext cx="0" cy="552344"/>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flipV="1">
            <a:off x="2438400" y="2579422"/>
            <a:ext cx="109123" cy="389278"/>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3235587" y="2595658"/>
            <a:ext cx="269613" cy="376142"/>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V="1">
            <a:off x="609600" y="3338341"/>
            <a:ext cx="0" cy="1390544"/>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V="1">
            <a:off x="676276" y="1844020"/>
            <a:ext cx="0" cy="552344"/>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flipV="1">
            <a:off x="228600" y="2290858"/>
            <a:ext cx="295276" cy="373041"/>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863863" y="2235109"/>
            <a:ext cx="202937" cy="431892"/>
          </a:xfrm>
          <a:prstGeom prst="straightConnector1">
            <a:avLst/>
          </a:prstGeom>
          <a:ln w="22225">
            <a:solidFill>
              <a:srgbClr val="0066FF"/>
            </a:solidFill>
            <a:tailEnd type="triangle" w="med" len="lg"/>
          </a:ln>
        </p:spPr>
        <p:style>
          <a:lnRef idx="1">
            <a:schemeClr val="accent1"/>
          </a:lnRef>
          <a:fillRef idx="0">
            <a:schemeClr val="accent1"/>
          </a:fillRef>
          <a:effectRef idx="0">
            <a:schemeClr val="accent1"/>
          </a:effectRef>
          <a:fontRef idx="minor">
            <a:schemeClr val="tx1"/>
          </a:fontRef>
        </p:style>
      </p:cxnSp>
      <p:sp>
        <p:nvSpPr>
          <p:cNvPr id="96" name="Right Arrow 95"/>
          <p:cNvSpPr/>
          <p:nvPr/>
        </p:nvSpPr>
        <p:spPr>
          <a:xfrm rot="1134798">
            <a:off x="3088195" y="4577302"/>
            <a:ext cx="542925" cy="240400"/>
          </a:xfrm>
          <a:prstGeom prst="rightArrow">
            <a:avLst/>
          </a:prstGeom>
          <a:solidFill>
            <a:srgbClr val="0066FF"/>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3" name="Right Arrow 132"/>
          <p:cNvSpPr/>
          <p:nvPr/>
        </p:nvSpPr>
        <p:spPr>
          <a:xfrm rot="20639865" flipH="1">
            <a:off x="4459522" y="4508245"/>
            <a:ext cx="542925" cy="240400"/>
          </a:xfrm>
          <a:prstGeom prst="rightArrow">
            <a:avLst/>
          </a:prstGeom>
          <a:solidFill>
            <a:srgbClr val="0066FF"/>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5" name="Isosceles Triangle 144"/>
          <p:cNvSpPr/>
          <p:nvPr/>
        </p:nvSpPr>
        <p:spPr>
          <a:xfrm rot="5400000">
            <a:off x="441960" y="5131919"/>
            <a:ext cx="182880" cy="182880"/>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0" name="Isosceles Triangle 149"/>
          <p:cNvSpPr/>
          <p:nvPr/>
        </p:nvSpPr>
        <p:spPr>
          <a:xfrm rot="16200000" flipH="1">
            <a:off x="7977248" y="5079399"/>
            <a:ext cx="182880" cy="182880"/>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038" name="Group 1037"/>
          <p:cNvGrpSpPr/>
          <p:nvPr/>
        </p:nvGrpSpPr>
        <p:grpSpPr>
          <a:xfrm>
            <a:off x="224169" y="5048428"/>
            <a:ext cx="8160514" cy="291565"/>
            <a:chOff x="224169" y="5048428"/>
            <a:chExt cx="8160514" cy="291565"/>
          </a:xfrm>
        </p:grpSpPr>
        <p:sp>
          <p:nvSpPr>
            <p:cNvPr id="53" name="Flowchart: Merge 52"/>
            <p:cNvSpPr/>
            <p:nvPr/>
          </p:nvSpPr>
          <p:spPr>
            <a:xfrm>
              <a:off x="8215996" y="5048428"/>
              <a:ext cx="154494" cy="98398"/>
            </a:xfrm>
            <a:prstGeom prst="flowChartMerge">
              <a:avLst/>
            </a:prstGeom>
            <a:solidFill>
              <a:srgbClr val="0066FF">
                <a:alpha val="70000"/>
              </a:srgb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6" name="Straight Connector 55"/>
            <p:cNvCxnSpPr/>
            <p:nvPr/>
          </p:nvCxnSpPr>
          <p:spPr>
            <a:xfrm>
              <a:off x="8201803" y="5201972"/>
              <a:ext cx="182880"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247523" y="5248179"/>
              <a:ext cx="91440"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54" idx="0"/>
            </p:cNvCxnSpPr>
            <p:nvPr/>
          </p:nvCxnSpPr>
          <p:spPr>
            <a:xfrm>
              <a:off x="228600" y="5208268"/>
              <a:ext cx="3678148" cy="131725"/>
            </a:xfrm>
            <a:prstGeom prst="line">
              <a:avLst/>
            </a:prstGeom>
            <a:ln w="15875">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54" idx="28"/>
            </p:cNvCxnSpPr>
            <p:nvPr/>
          </p:nvCxnSpPr>
          <p:spPr>
            <a:xfrm flipV="1">
              <a:off x="4302303" y="5146827"/>
              <a:ext cx="4079697" cy="185461"/>
            </a:xfrm>
            <a:prstGeom prst="line">
              <a:avLst/>
            </a:prstGeom>
            <a:ln w="15875">
              <a:solidFill>
                <a:srgbClr val="0066FF"/>
              </a:solidFill>
            </a:ln>
          </p:spPr>
          <p:style>
            <a:lnRef idx="1">
              <a:schemeClr val="accent1"/>
            </a:lnRef>
            <a:fillRef idx="0">
              <a:schemeClr val="accent1"/>
            </a:fillRef>
            <a:effectRef idx="0">
              <a:schemeClr val="accent1"/>
            </a:effectRef>
            <a:fontRef idx="minor">
              <a:schemeClr val="tx1"/>
            </a:fontRef>
          </p:style>
        </p:cxnSp>
        <p:sp>
          <p:nvSpPr>
            <p:cNvPr id="151" name="Flowchart: Merge 150"/>
            <p:cNvSpPr/>
            <p:nvPr/>
          </p:nvSpPr>
          <p:spPr>
            <a:xfrm>
              <a:off x="238362" y="5100809"/>
              <a:ext cx="154494" cy="98398"/>
            </a:xfrm>
            <a:prstGeom prst="flowChartMerge">
              <a:avLst/>
            </a:prstGeom>
            <a:solidFill>
              <a:srgbClr val="0066FF">
                <a:alpha val="70000"/>
              </a:srgb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2" name="Straight Connector 151"/>
            <p:cNvCxnSpPr/>
            <p:nvPr/>
          </p:nvCxnSpPr>
          <p:spPr>
            <a:xfrm>
              <a:off x="224169" y="5254353"/>
              <a:ext cx="182880"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69889" y="5300560"/>
              <a:ext cx="91440"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grpSp>
      <p:sp>
        <p:nvSpPr>
          <p:cNvPr id="1039" name="Freeform 1038"/>
          <p:cNvSpPr/>
          <p:nvPr/>
        </p:nvSpPr>
        <p:spPr>
          <a:xfrm>
            <a:off x="3485584" y="5069941"/>
            <a:ext cx="1118204" cy="271636"/>
          </a:xfrm>
          <a:custGeom>
            <a:avLst/>
            <a:gdLst>
              <a:gd name="connsiteX0" fmla="*/ 0 w 1104624"/>
              <a:gd name="connsiteY0" fmla="*/ 45267 h 271636"/>
              <a:gd name="connsiteX1" fmla="*/ 0 w 1104624"/>
              <a:gd name="connsiteY1" fmla="*/ 45267 h 271636"/>
              <a:gd name="connsiteX2" fmla="*/ 18107 w 1104624"/>
              <a:gd name="connsiteY2" fmla="*/ 81481 h 271636"/>
              <a:gd name="connsiteX3" fmla="*/ 40741 w 1104624"/>
              <a:gd name="connsiteY3" fmla="*/ 104114 h 271636"/>
              <a:gd name="connsiteX4" fmla="*/ 54321 w 1104624"/>
              <a:gd name="connsiteY4" fmla="*/ 131275 h 271636"/>
              <a:gd name="connsiteX5" fmla="*/ 63375 w 1104624"/>
              <a:gd name="connsiteY5" fmla="*/ 144855 h 271636"/>
              <a:gd name="connsiteX6" fmla="*/ 76955 w 1104624"/>
              <a:gd name="connsiteY6" fmla="*/ 149382 h 271636"/>
              <a:gd name="connsiteX7" fmla="*/ 176543 w 1104624"/>
              <a:gd name="connsiteY7" fmla="*/ 140328 h 271636"/>
              <a:gd name="connsiteX8" fmla="*/ 230864 w 1104624"/>
              <a:gd name="connsiteY8" fmla="*/ 153909 h 271636"/>
              <a:gd name="connsiteX9" fmla="*/ 258024 w 1104624"/>
              <a:gd name="connsiteY9" fmla="*/ 162962 h 271636"/>
              <a:gd name="connsiteX10" fmla="*/ 271604 w 1104624"/>
              <a:gd name="connsiteY10" fmla="*/ 172015 h 271636"/>
              <a:gd name="connsiteX11" fmla="*/ 316872 w 1104624"/>
              <a:gd name="connsiteY11" fmla="*/ 181069 h 271636"/>
              <a:gd name="connsiteX12" fmla="*/ 339505 w 1104624"/>
              <a:gd name="connsiteY12" fmla="*/ 199176 h 271636"/>
              <a:gd name="connsiteX13" fmla="*/ 348559 w 1104624"/>
              <a:gd name="connsiteY13" fmla="*/ 212756 h 271636"/>
              <a:gd name="connsiteX14" fmla="*/ 362139 w 1104624"/>
              <a:gd name="connsiteY14" fmla="*/ 221809 h 271636"/>
              <a:gd name="connsiteX15" fmla="*/ 384773 w 1104624"/>
              <a:gd name="connsiteY15" fmla="*/ 244443 h 271636"/>
              <a:gd name="connsiteX16" fmla="*/ 402880 w 1104624"/>
              <a:gd name="connsiteY16" fmla="*/ 262550 h 271636"/>
              <a:gd name="connsiteX17" fmla="*/ 416460 w 1104624"/>
              <a:gd name="connsiteY17" fmla="*/ 271604 h 271636"/>
              <a:gd name="connsiteX18" fmla="*/ 805759 w 1104624"/>
              <a:gd name="connsiteY18" fmla="*/ 267077 h 271636"/>
              <a:gd name="connsiteX19" fmla="*/ 796705 w 1104624"/>
              <a:gd name="connsiteY19" fmla="*/ 226336 h 271636"/>
              <a:gd name="connsiteX20" fmla="*/ 814812 w 1104624"/>
              <a:gd name="connsiteY20" fmla="*/ 208229 h 271636"/>
              <a:gd name="connsiteX21" fmla="*/ 823866 w 1104624"/>
              <a:gd name="connsiteY21" fmla="*/ 199176 h 271636"/>
              <a:gd name="connsiteX22" fmla="*/ 832919 w 1104624"/>
              <a:gd name="connsiteY22" fmla="*/ 190122 h 271636"/>
              <a:gd name="connsiteX23" fmla="*/ 860080 w 1104624"/>
              <a:gd name="connsiteY23" fmla="*/ 181069 h 271636"/>
              <a:gd name="connsiteX24" fmla="*/ 882713 w 1104624"/>
              <a:gd name="connsiteY24" fmla="*/ 162962 h 271636"/>
              <a:gd name="connsiteX25" fmla="*/ 891767 w 1104624"/>
              <a:gd name="connsiteY25" fmla="*/ 153909 h 271636"/>
              <a:gd name="connsiteX26" fmla="*/ 905347 w 1104624"/>
              <a:gd name="connsiteY26" fmla="*/ 149382 h 271636"/>
              <a:gd name="connsiteX27" fmla="*/ 918927 w 1104624"/>
              <a:gd name="connsiteY27" fmla="*/ 140328 h 271636"/>
              <a:gd name="connsiteX28" fmla="*/ 932507 w 1104624"/>
              <a:gd name="connsiteY28" fmla="*/ 135802 h 271636"/>
              <a:gd name="connsiteX29" fmla="*/ 950614 w 1104624"/>
              <a:gd name="connsiteY29" fmla="*/ 126748 h 271636"/>
              <a:gd name="connsiteX30" fmla="*/ 968721 w 1104624"/>
              <a:gd name="connsiteY30" fmla="*/ 122221 h 271636"/>
              <a:gd name="connsiteX31" fmla="*/ 1013988 w 1104624"/>
              <a:gd name="connsiteY31" fmla="*/ 113168 h 271636"/>
              <a:gd name="connsiteX32" fmla="*/ 1041149 w 1104624"/>
              <a:gd name="connsiteY32" fmla="*/ 90534 h 271636"/>
              <a:gd name="connsiteX33" fmla="*/ 1054729 w 1104624"/>
              <a:gd name="connsiteY33" fmla="*/ 81481 h 271636"/>
              <a:gd name="connsiteX34" fmla="*/ 1063783 w 1104624"/>
              <a:gd name="connsiteY34" fmla="*/ 72427 h 271636"/>
              <a:gd name="connsiteX35" fmla="*/ 1086416 w 1104624"/>
              <a:gd name="connsiteY35" fmla="*/ 67901 h 271636"/>
              <a:gd name="connsiteX36" fmla="*/ 1090943 w 1104624"/>
              <a:gd name="connsiteY36" fmla="*/ 54320 h 271636"/>
              <a:gd name="connsiteX37" fmla="*/ 1099996 w 1104624"/>
              <a:gd name="connsiteY37" fmla="*/ 40740 h 271636"/>
              <a:gd name="connsiteX38" fmla="*/ 1104523 w 1104624"/>
              <a:gd name="connsiteY38" fmla="*/ 0 h 271636"/>
              <a:gd name="connsiteX39" fmla="*/ 0 w 1104624"/>
              <a:gd name="connsiteY39" fmla="*/ 45267 h 271636"/>
              <a:gd name="connsiteX0" fmla="*/ 0 w 1118204"/>
              <a:gd name="connsiteY0" fmla="*/ 13580 h 271636"/>
              <a:gd name="connsiteX1" fmla="*/ 13580 w 1118204"/>
              <a:gd name="connsiteY1" fmla="*/ 45267 h 271636"/>
              <a:gd name="connsiteX2" fmla="*/ 31687 w 1118204"/>
              <a:gd name="connsiteY2" fmla="*/ 81481 h 271636"/>
              <a:gd name="connsiteX3" fmla="*/ 54321 w 1118204"/>
              <a:gd name="connsiteY3" fmla="*/ 104114 h 271636"/>
              <a:gd name="connsiteX4" fmla="*/ 67901 w 1118204"/>
              <a:gd name="connsiteY4" fmla="*/ 131275 h 271636"/>
              <a:gd name="connsiteX5" fmla="*/ 76955 w 1118204"/>
              <a:gd name="connsiteY5" fmla="*/ 144855 h 271636"/>
              <a:gd name="connsiteX6" fmla="*/ 90535 w 1118204"/>
              <a:gd name="connsiteY6" fmla="*/ 149382 h 271636"/>
              <a:gd name="connsiteX7" fmla="*/ 190123 w 1118204"/>
              <a:gd name="connsiteY7" fmla="*/ 140328 h 271636"/>
              <a:gd name="connsiteX8" fmla="*/ 244444 w 1118204"/>
              <a:gd name="connsiteY8" fmla="*/ 153909 h 271636"/>
              <a:gd name="connsiteX9" fmla="*/ 271604 w 1118204"/>
              <a:gd name="connsiteY9" fmla="*/ 162962 h 271636"/>
              <a:gd name="connsiteX10" fmla="*/ 285184 w 1118204"/>
              <a:gd name="connsiteY10" fmla="*/ 172015 h 271636"/>
              <a:gd name="connsiteX11" fmla="*/ 330452 w 1118204"/>
              <a:gd name="connsiteY11" fmla="*/ 181069 h 271636"/>
              <a:gd name="connsiteX12" fmla="*/ 353085 w 1118204"/>
              <a:gd name="connsiteY12" fmla="*/ 199176 h 271636"/>
              <a:gd name="connsiteX13" fmla="*/ 362139 w 1118204"/>
              <a:gd name="connsiteY13" fmla="*/ 212756 h 271636"/>
              <a:gd name="connsiteX14" fmla="*/ 375719 w 1118204"/>
              <a:gd name="connsiteY14" fmla="*/ 221809 h 271636"/>
              <a:gd name="connsiteX15" fmla="*/ 398353 w 1118204"/>
              <a:gd name="connsiteY15" fmla="*/ 244443 h 271636"/>
              <a:gd name="connsiteX16" fmla="*/ 416460 w 1118204"/>
              <a:gd name="connsiteY16" fmla="*/ 262550 h 271636"/>
              <a:gd name="connsiteX17" fmla="*/ 430040 w 1118204"/>
              <a:gd name="connsiteY17" fmla="*/ 271604 h 271636"/>
              <a:gd name="connsiteX18" fmla="*/ 819339 w 1118204"/>
              <a:gd name="connsiteY18" fmla="*/ 267077 h 271636"/>
              <a:gd name="connsiteX19" fmla="*/ 810285 w 1118204"/>
              <a:gd name="connsiteY19" fmla="*/ 226336 h 271636"/>
              <a:gd name="connsiteX20" fmla="*/ 828392 w 1118204"/>
              <a:gd name="connsiteY20" fmla="*/ 208229 h 271636"/>
              <a:gd name="connsiteX21" fmla="*/ 837446 w 1118204"/>
              <a:gd name="connsiteY21" fmla="*/ 199176 h 271636"/>
              <a:gd name="connsiteX22" fmla="*/ 846499 w 1118204"/>
              <a:gd name="connsiteY22" fmla="*/ 190122 h 271636"/>
              <a:gd name="connsiteX23" fmla="*/ 873660 w 1118204"/>
              <a:gd name="connsiteY23" fmla="*/ 181069 h 271636"/>
              <a:gd name="connsiteX24" fmla="*/ 896293 w 1118204"/>
              <a:gd name="connsiteY24" fmla="*/ 162962 h 271636"/>
              <a:gd name="connsiteX25" fmla="*/ 905347 w 1118204"/>
              <a:gd name="connsiteY25" fmla="*/ 153909 h 271636"/>
              <a:gd name="connsiteX26" fmla="*/ 918927 w 1118204"/>
              <a:gd name="connsiteY26" fmla="*/ 149382 h 271636"/>
              <a:gd name="connsiteX27" fmla="*/ 932507 w 1118204"/>
              <a:gd name="connsiteY27" fmla="*/ 140328 h 271636"/>
              <a:gd name="connsiteX28" fmla="*/ 946087 w 1118204"/>
              <a:gd name="connsiteY28" fmla="*/ 135802 h 271636"/>
              <a:gd name="connsiteX29" fmla="*/ 964194 w 1118204"/>
              <a:gd name="connsiteY29" fmla="*/ 126748 h 271636"/>
              <a:gd name="connsiteX30" fmla="*/ 982301 w 1118204"/>
              <a:gd name="connsiteY30" fmla="*/ 122221 h 271636"/>
              <a:gd name="connsiteX31" fmla="*/ 1027568 w 1118204"/>
              <a:gd name="connsiteY31" fmla="*/ 113168 h 271636"/>
              <a:gd name="connsiteX32" fmla="*/ 1054729 w 1118204"/>
              <a:gd name="connsiteY32" fmla="*/ 90534 h 271636"/>
              <a:gd name="connsiteX33" fmla="*/ 1068309 w 1118204"/>
              <a:gd name="connsiteY33" fmla="*/ 81481 h 271636"/>
              <a:gd name="connsiteX34" fmla="*/ 1077363 w 1118204"/>
              <a:gd name="connsiteY34" fmla="*/ 72427 h 271636"/>
              <a:gd name="connsiteX35" fmla="*/ 1099996 w 1118204"/>
              <a:gd name="connsiteY35" fmla="*/ 67901 h 271636"/>
              <a:gd name="connsiteX36" fmla="*/ 1104523 w 1118204"/>
              <a:gd name="connsiteY36" fmla="*/ 54320 h 271636"/>
              <a:gd name="connsiteX37" fmla="*/ 1113576 w 1118204"/>
              <a:gd name="connsiteY37" fmla="*/ 40740 h 271636"/>
              <a:gd name="connsiteX38" fmla="*/ 1118103 w 1118204"/>
              <a:gd name="connsiteY38" fmla="*/ 0 h 271636"/>
              <a:gd name="connsiteX39" fmla="*/ 0 w 1118204"/>
              <a:gd name="connsiteY39" fmla="*/ 13580 h 27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18204" h="271636">
                <a:moveTo>
                  <a:pt x="0" y="13580"/>
                </a:moveTo>
                <a:cubicBezTo>
                  <a:pt x="4527" y="24142"/>
                  <a:pt x="8299" y="33950"/>
                  <a:pt x="13580" y="45267"/>
                </a:cubicBezTo>
                <a:cubicBezTo>
                  <a:pt x="18861" y="56584"/>
                  <a:pt x="24005" y="70385"/>
                  <a:pt x="31687" y="81481"/>
                </a:cubicBezTo>
                <a:cubicBezTo>
                  <a:pt x="37760" y="90253"/>
                  <a:pt x="54321" y="104114"/>
                  <a:pt x="54321" y="104114"/>
                </a:cubicBezTo>
                <a:cubicBezTo>
                  <a:pt x="61665" y="133490"/>
                  <a:pt x="53226" y="112932"/>
                  <a:pt x="67901" y="131275"/>
                </a:cubicBezTo>
                <a:cubicBezTo>
                  <a:pt x="71300" y="135523"/>
                  <a:pt x="72707" y="141456"/>
                  <a:pt x="76955" y="144855"/>
                </a:cubicBezTo>
                <a:cubicBezTo>
                  <a:pt x="80681" y="147836"/>
                  <a:pt x="86008" y="147873"/>
                  <a:pt x="90535" y="149382"/>
                </a:cubicBezTo>
                <a:cubicBezTo>
                  <a:pt x="127437" y="144110"/>
                  <a:pt x="148231" y="140328"/>
                  <a:pt x="190123" y="140328"/>
                </a:cubicBezTo>
                <a:cubicBezTo>
                  <a:pt x="208410" y="140328"/>
                  <a:pt x="227590" y="148291"/>
                  <a:pt x="244444" y="153909"/>
                </a:cubicBezTo>
                <a:cubicBezTo>
                  <a:pt x="244449" y="153911"/>
                  <a:pt x="271600" y="162959"/>
                  <a:pt x="271604" y="162962"/>
                </a:cubicBezTo>
                <a:cubicBezTo>
                  <a:pt x="276131" y="165980"/>
                  <a:pt x="280184" y="169872"/>
                  <a:pt x="285184" y="172015"/>
                </a:cubicBezTo>
                <a:cubicBezTo>
                  <a:pt x="293780" y="175699"/>
                  <a:pt x="324323" y="180047"/>
                  <a:pt x="330452" y="181069"/>
                </a:cubicBezTo>
                <a:cubicBezTo>
                  <a:pt x="340539" y="187793"/>
                  <a:pt x="345711" y="189959"/>
                  <a:pt x="353085" y="199176"/>
                </a:cubicBezTo>
                <a:cubicBezTo>
                  <a:pt x="356484" y="203424"/>
                  <a:pt x="358292" y="208909"/>
                  <a:pt x="362139" y="212756"/>
                </a:cubicBezTo>
                <a:cubicBezTo>
                  <a:pt x="365986" y="216603"/>
                  <a:pt x="371625" y="218227"/>
                  <a:pt x="375719" y="221809"/>
                </a:cubicBezTo>
                <a:cubicBezTo>
                  <a:pt x="383749" y="228835"/>
                  <a:pt x="390808" y="236898"/>
                  <a:pt x="398353" y="244443"/>
                </a:cubicBezTo>
                <a:lnTo>
                  <a:pt x="416460" y="262550"/>
                </a:lnTo>
                <a:cubicBezTo>
                  <a:pt x="426581" y="272671"/>
                  <a:pt x="421245" y="271604"/>
                  <a:pt x="430040" y="271604"/>
                </a:cubicBezTo>
                <a:lnTo>
                  <a:pt x="819339" y="267077"/>
                </a:lnTo>
                <a:cubicBezTo>
                  <a:pt x="816321" y="253497"/>
                  <a:pt x="808170" y="240086"/>
                  <a:pt x="810285" y="226336"/>
                </a:cubicBezTo>
                <a:cubicBezTo>
                  <a:pt x="811583" y="217900"/>
                  <a:pt x="822356" y="214265"/>
                  <a:pt x="828392" y="208229"/>
                </a:cubicBezTo>
                <a:lnTo>
                  <a:pt x="837446" y="199176"/>
                </a:lnTo>
                <a:cubicBezTo>
                  <a:pt x="840464" y="196158"/>
                  <a:pt x="842450" y="191472"/>
                  <a:pt x="846499" y="190122"/>
                </a:cubicBezTo>
                <a:lnTo>
                  <a:pt x="873660" y="181069"/>
                </a:lnTo>
                <a:cubicBezTo>
                  <a:pt x="895510" y="159217"/>
                  <a:pt x="867753" y="185793"/>
                  <a:pt x="896293" y="162962"/>
                </a:cubicBezTo>
                <a:cubicBezTo>
                  <a:pt x="899626" y="160296"/>
                  <a:pt x="901687" y="156105"/>
                  <a:pt x="905347" y="153909"/>
                </a:cubicBezTo>
                <a:cubicBezTo>
                  <a:pt x="909439" y="151454"/>
                  <a:pt x="914659" y="151516"/>
                  <a:pt x="918927" y="149382"/>
                </a:cubicBezTo>
                <a:cubicBezTo>
                  <a:pt x="923793" y="146949"/>
                  <a:pt x="927641" y="142761"/>
                  <a:pt x="932507" y="140328"/>
                </a:cubicBezTo>
                <a:cubicBezTo>
                  <a:pt x="936775" y="138194"/>
                  <a:pt x="941701" y="137682"/>
                  <a:pt x="946087" y="135802"/>
                </a:cubicBezTo>
                <a:cubicBezTo>
                  <a:pt x="952290" y="133144"/>
                  <a:pt x="957876" y="129118"/>
                  <a:pt x="964194" y="126748"/>
                </a:cubicBezTo>
                <a:cubicBezTo>
                  <a:pt x="970019" y="124563"/>
                  <a:pt x="976218" y="123525"/>
                  <a:pt x="982301" y="122221"/>
                </a:cubicBezTo>
                <a:cubicBezTo>
                  <a:pt x="997347" y="118997"/>
                  <a:pt x="1027568" y="113168"/>
                  <a:pt x="1027568" y="113168"/>
                </a:cubicBezTo>
                <a:cubicBezTo>
                  <a:pt x="1061289" y="90687"/>
                  <a:pt x="1019872" y="119581"/>
                  <a:pt x="1054729" y="90534"/>
                </a:cubicBezTo>
                <a:cubicBezTo>
                  <a:pt x="1058908" y="87051"/>
                  <a:pt x="1064061" y="84880"/>
                  <a:pt x="1068309" y="81481"/>
                </a:cubicBezTo>
                <a:cubicBezTo>
                  <a:pt x="1071642" y="78815"/>
                  <a:pt x="1073440" y="74108"/>
                  <a:pt x="1077363" y="72427"/>
                </a:cubicBezTo>
                <a:cubicBezTo>
                  <a:pt x="1084435" y="69396"/>
                  <a:pt x="1092452" y="69410"/>
                  <a:pt x="1099996" y="67901"/>
                </a:cubicBezTo>
                <a:cubicBezTo>
                  <a:pt x="1101505" y="63374"/>
                  <a:pt x="1102389" y="58588"/>
                  <a:pt x="1104523" y="54320"/>
                </a:cubicBezTo>
                <a:cubicBezTo>
                  <a:pt x="1106956" y="49454"/>
                  <a:pt x="1111666" y="45834"/>
                  <a:pt x="1113576" y="40740"/>
                </a:cubicBezTo>
                <a:cubicBezTo>
                  <a:pt x="1119287" y="25511"/>
                  <a:pt x="1118103" y="15349"/>
                  <a:pt x="1118103" y="0"/>
                </a:cubicBezTo>
                <a:lnTo>
                  <a:pt x="0" y="13580"/>
                </a:lnTo>
                <a:close/>
              </a:path>
            </a:pathLst>
          </a:cu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1" name="TextBox 1040"/>
          <p:cNvSpPr txBox="1"/>
          <p:nvPr/>
        </p:nvSpPr>
        <p:spPr>
          <a:xfrm>
            <a:off x="185233" y="6037842"/>
            <a:ext cx="1463093" cy="584775"/>
          </a:xfrm>
          <a:prstGeom prst="rect">
            <a:avLst/>
          </a:prstGeom>
          <a:noFill/>
        </p:spPr>
        <p:txBody>
          <a:bodyPr wrap="none" rtlCol="0">
            <a:spAutoFit/>
          </a:bodyPr>
          <a:lstStyle/>
          <a:p>
            <a:pPr algn="ctr"/>
            <a:r>
              <a:rPr lang="en-US" sz="3200" b="1" dirty="0" smtClean="0">
                <a:solidFill>
                  <a:srgbClr val="0066FF"/>
                </a:solidFill>
              </a:rPr>
              <a:t>Rainfall</a:t>
            </a:r>
            <a:endParaRPr lang="en-US" b="1" dirty="0">
              <a:solidFill>
                <a:srgbClr val="0066FF"/>
              </a:solidFill>
            </a:endParaRPr>
          </a:p>
        </p:txBody>
      </p:sp>
      <p:sp>
        <p:nvSpPr>
          <p:cNvPr id="159" name="Infiiltration"/>
          <p:cNvSpPr txBox="1"/>
          <p:nvPr/>
        </p:nvSpPr>
        <p:spPr>
          <a:xfrm>
            <a:off x="2070622" y="6037842"/>
            <a:ext cx="2005100" cy="584775"/>
          </a:xfrm>
          <a:prstGeom prst="rect">
            <a:avLst/>
          </a:prstGeom>
          <a:noFill/>
        </p:spPr>
        <p:txBody>
          <a:bodyPr wrap="none" rtlCol="0">
            <a:spAutoFit/>
          </a:bodyPr>
          <a:lstStyle/>
          <a:p>
            <a:pPr algn="ctr"/>
            <a:r>
              <a:rPr lang="en-US" sz="3200" b="1" dirty="0" smtClean="0">
                <a:solidFill>
                  <a:srgbClr val="0066FF"/>
                </a:solidFill>
              </a:rPr>
              <a:t>Infiltration</a:t>
            </a:r>
          </a:p>
        </p:txBody>
      </p:sp>
      <p:sp>
        <p:nvSpPr>
          <p:cNvPr id="160" name="TextBox 159"/>
          <p:cNvSpPr txBox="1"/>
          <p:nvPr/>
        </p:nvSpPr>
        <p:spPr>
          <a:xfrm>
            <a:off x="4498018" y="6037842"/>
            <a:ext cx="1571071" cy="584775"/>
          </a:xfrm>
          <a:prstGeom prst="rect">
            <a:avLst/>
          </a:prstGeom>
          <a:noFill/>
        </p:spPr>
        <p:txBody>
          <a:bodyPr wrap="none" rtlCol="0">
            <a:spAutoFit/>
          </a:bodyPr>
          <a:lstStyle/>
          <a:p>
            <a:pPr algn="ctr"/>
            <a:r>
              <a:rPr lang="en-US" sz="3200" b="1" dirty="0" smtClean="0">
                <a:solidFill>
                  <a:srgbClr val="0066FF"/>
                </a:solidFill>
              </a:rPr>
              <a:t>Ponding</a:t>
            </a:r>
          </a:p>
        </p:txBody>
      </p:sp>
      <p:sp>
        <p:nvSpPr>
          <p:cNvPr id="161" name="ET"/>
          <p:cNvSpPr txBox="1"/>
          <p:nvPr/>
        </p:nvSpPr>
        <p:spPr>
          <a:xfrm>
            <a:off x="6491385" y="6037842"/>
            <a:ext cx="588623" cy="584775"/>
          </a:xfrm>
          <a:prstGeom prst="rect">
            <a:avLst/>
          </a:prstGeom>
          <a:noFill/>
        </p:spPr>
        <p:txBody>
          <a:bodyPr wrap="none" rtlCol="0">
            <a:spAutoFit/>
          </a:bodyPr>
          <a:lstStyle/>
          <a:p>
            <a:pPr algn="ctr"/>
            <a:r>
              <a:rPr lang="en-US" sz="3200" b="1" dirty="0" smtClean="0">
                <a:solidFill>
                  <a:srgbClr val="0066FF"/>
                </a:solidFill>
              </a:rPr>
              <a:t>ET</a:t>
            </a:r>
          </a:p>
        </p:txBody>
      </p:sp>
      <p:sp>
        <p:nvSpPr>
          <p:cNvPr id="162" name="TextBox 161"/>
          <p:cNvSpPr txBox="1"/>
          <p:nvPr/>
        </p:nvSpPr>
        <p:spPr>
          <a:xfrm>
            <a:off x="7502303" y="6037842"/>
            <a:ext cx="1335623" cy="584775"/>
          </a:xfrm>
          <a:prstGeom prst="rect">
            <a:avLst/>
          </a:prstGeom>
          <a:noFill/>
        </p:spPr>
        <p:txBody>
          <a:bodyPr wrap="none" rtlCol="0">
            <a:spAutoFit/>
          </a:bodyPr>
          <a:lstStyle/>
          <a:p>
            <a:pPr algn="ctr"/>
            <a:r>
              <a:rPr lang="en-US" sz="3200" b="1" dirty="0" smtClean="0">
                <a:solidFill>
                  <a:srgbClr val="0066FF"/>
                </a:solidFill>
              </a:rPr>
              <a:t>Runoff</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963393">
            <a:off x="-1853855" y="979187"/>
            <a:ext cx="1113910" cy="1591300"/>
          </a:xfrm>
          <a:prstGeom prst="rect">
            <a:avLst/>
          </a:prstGeom>
        </p:spPr>
      </p:pic>
      <p:sp>
        <p:nvSpPr>
          <p:cNvPr id="3" name="TextBox 2"/>
          <p:cNvSpPr txBox="1"/>
          <p:nvPr/>
        </p:nvSpPr>
        <p:spPr>
          <a:xfrm>
            <a:off x="6083874" y="5269908"/>
            <a:ext cx="1793214" cy="923330"/>
          </a:xfrm>
          <a:prstGeom prst="rect">
            <a:avLst/>
          </a:prstGeom>
          <a:noFill/>
          <a:ln>
            <a:solidFill>
              <a:schemeClr val="tx1"/>
            </a:solidFill>
          </a:ln>
        </p:spPr>
        <p:txBody>
          <a:bodyPr wrap="square" rtlCol="0">
            <a:spAutoFit/>
          </a:bodyPr>
          <a:lstStyle/>
          <a:p>
            <a:r>
              <a:rPr lang="en-US" dirty="0" smtClean="0">
                <a:ln>
                  <a:solidFill>
                    <a:sysClr val="windowText" lastClr="000000"/>
                  </a:solidFill>
                </a:ln>
                <a:solidFill>
                  <a:sysClr val="windowText" lastClr="000000"/>
                </a:solidFill>
              </a:rPr>
              <a:t>Ground Cover</a:t>
            </a:r>
          </a:p>
          <a:p>
            <a:r>
              <a:rPr lang="en-US" dirty="0" smtClean="0">
                <a:ln>
                  <a:solidFill>
                    <a:sysClr val="windowText" lastClr="000000"/>
                  </a:solidFill>
                </a:ln>
                <a:solidFill>
                  <a:sysClr val="windowText" lastClr="000000"/>
                </a:solidFill>
              </a:rPr>
              <a:t>Soil Type</a:t>
            </a:r>
          </a:p>
          <a:p>
            <a:r>
              <a:rPr lang="en-US" dirty="0" smtClean="0">
                <a:ln>
                  <a:solidFill>
                    <a:sysClr val="windowText" lastClr="000000"/>
                  </a:solidFill>
                </a:ln>
                <a:solidFill>
                  <a:sysClr val="windowText" lastClr="000000"/>
                </a:solidFill>
              </a:rPr>
              <a:t>Soil Compaction</a:t>
            </a:r>
            <a:endParaRPr lang="en-US"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231987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1"/>
                                        </p:tgtEl>
                                        <p:attrNameLst>
                                          <p:attrName>style.visibility</p:attrName>
                                        </p:attrNameLst>
                                      </p:cBhvr>
                                      <p:to>
                                        <p:strVal val="visible"/>
                                      </p:to>
                                    </p:set>
                                    <p:animEffect transition="in" filter="fade">
                                      <p:cBhvr>
                                        <p:cTn id="7" dur="500"/>
                                        <p:tgtEl>
                                          <p:spTgt spid="104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0-#ppt_w/2"/>
                                          </p:val>
                                        </p:tav>
                                        <p:tav tm="100000">
                                          <p:val>
                                            <p:strVal val="#ppt_x"/>
                                          </p:val>
                                        </p:tav>
                                      </p:tavLst>
                                    </p:anim>
                                    <p:anim calcmode="lin" valueType="num">
                                      <p:cBhvr additive="base">
                                        <p:cTn id="12" dur="75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1+#ppt_w/2"/>
                                          </p:val>
                                        </p:tav>
                                        <p:tav tm="100000">
                                          <p:val>
                                            <p:strVal val="#ppt_x"/>
                                          </p:val>
                                        </p:tav>
                                      </p:tavLst>
                                    </p:anim>
                                    <p:anim calcmode="lin" valueType="num">
                                      <p:cBhvr additive="base">
                                        <p:cTn id="20" dur="75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750" fill="hold"/>
                                        <p:tgtEl>
                                          <p:spTgt spid="24"/>
                                        </p:tgtEl>
                                        <p:attrNameLst>
                                          <p:attrName>ppt_x</p:attrName>
                                        </p:attrNameLst>
                                      </p:cBhvr>
                                      <p:tavLst>
                                        <p:tav tm="0">
                                          <p:val>
                                            <p:strVal val="1+#ppt_w/2"/>
                                          </p:val>
                                        </p:tav>
                                        <p:tav tm="100000">
                                          <p:val>
                                            <p:strVal val="#ppt_x"/>
                                          </p:val>
                                        </p:tav>
                                      </p:tavLst>
                                    </p:anim>
                                    <p:anim calcmode="lin" valueType="num">
                                      <p:cBhvr additive="base">
                                        <p:cTn id="24" dur="75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2" presetClass="entr" presetSubtype="1"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up)">
                                      <p:cBhvr>
                                        <p:cTn id="28" dur="500"/>
                                        <p:tgtEl>
                                          <p:spTgt spid="32"/>
                                        </p:tgtEl>
                                      </p:cBhvr>
                                    </p:animEffect>
                                  </p:childTnLst>
                                </p:cTn>
                              </p:par>
                              <p:par>
                                <p:cTn id="29" presetID="22" presetClass="entr" presetSubtype="1"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par>
                                <p:cTn id="32" presetID="22" presetClass="entr" presetSubtype="1"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up)">
                                      <p:cBhvr>
                                        <p:cTn id="34" dur="500"/>
                                        <p:tgtEl>
                                          <p:spTgt spid="44"/>
                                        </p:tgtEl>
                                      </p:cBhvr>
                                    </p:animEffect>
                                  </p:childTnLst>
                                </p:cTn>
                              </p:par>
                              <p:par>
                                <p:cTn id="35" presetID="22" presetClass="entr" presetSubtype="1"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par>
                                <p:cTn id="38" presetID="22" presetClass="entr" presetSubtype="1"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childTnLst>
                          </p:cTn>
                        </p:par>
                        <p:par>
                          <p:cTn id="41" fill="hold">
                            <p:stCondLst>
                              <p:cond delay="1750"/>
                            </p:stCondLst>
                            <p:childTnLst>
                              <p:par>
                                <p:cTn id="42" presetID="22" presetClass="entr" presetSubtype="1"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par>
                                <p:cTn id="45" presetID="22" presetClass="entr" presetSubtype="1"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up)">
                                      <p:cBhvr>
                                        <p:cTn id="47" dur="500"/>
                                        <p:tgtEl>
                                          <p:spTgt spid="45"/>
                                        </p:tgtEl>
                                      </p:cBhvr>
                                    </p:animEffect>
                                  </p:childTnLst>
                                </p:cTn>
                              </p:par>
                              <p:par>
                                <p:cTn id="48" presetID="22" presetClass="entr" presetSubtype="1"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2250"/>
                            </p:stCondLst>
                            <p:childTnLst>
                              <p:par>
                                <p:cTn id="52" presetID="22" presetClass="entr" presetSubtype="1" fill="hold" nodeType="afterEffect">
                                  <p:stCondLst>
                                    <p:cond delay="0"/>
                                  </p:stCondLst>
                                  <p:childTnLst>
                                    <p:set>
                                      <p:cBhvr>
                                        <p:cTn id="53" dur="1" fill="hold">
                                          <p:stCondLst>
                                            <p:cond delay="0"/>
                                          </p:stCondLst>
                                        </p:cTn>
                                        <p:tgtEl>
                                          <p:spTgt spid="1034"/>
                                        </p:tgtEl>
                                        <p:attrNameLst>
                                          <p:attrName>style.visibility</p:attrName>
                                        </p:attrNameLst>
                                      </p:cBhvr>
                                      <p:to>
                                        <p:strVal val="visible"/>
                                      </p:to>
                                    </p:set>
                                    <p:animEffect transition="in" filter="wipe(up)">
                                      <p:cBhvr>
                                        <p:cTn id="54" dur="500"/>
                                        <p:tgtEl>
                                          <p:spTgt spid="1034"/>
                                        </p:tgtEl>
                                      </p:cBhvr>
                                    </p:animEffect>
                                  </p:childTnLst>
                                </p:cTn>
                              </p:par>
                              <p:par>
                                <p:cTn id="55" presetID="22" presetClass="entr" presetSubtype="1"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up)">
                                      <p:cBhvr>
                                        <p:cTn id="57" dur="500"/>
                                        <p:tgtEl>
                                          <p:spTgt spid="36"/>
                                        </p:tgtEl>
                                      </p:cBhvr>
                                    </p:animEffect>
                                  </p:childTnLst>
                                </p:cTn>
                              </p:par>
                              <p:par>
                                <p:cTn id="58" presetID="22" presetClass="entr" presetSubtype="1"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up)">
                                      <p:cBhvr>
                                        <p:cTn id="60" dur="500"/>
                                        <p:tgtEl>
                                          <p:spTgt spid="46"/>
                                        </p:tgtEl>
                                      </p:cBhvr>
                                    </p:animEffect>
                                  </p:childTnLst>
                                </p:cTn>
                              </p:par>
                              <p:par>
                                <p:cTn id="61" presetID="22" presetClass="entr" presetSubtype="1"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up)">
                                      <p:cBhvr>
                                        <p:cTn id="63" dur="500"/>
                                        <p:tgtEl>
                                          <p:spTgt spid="39"/>
                                        </p:tgtEl>
                                      </p:cBhvr>
                                    </p:animEffect>
                                  </p:childTnLst>
                                </p:cTn>
                              </p:par>
                              <p:par>
                                <p:cTn id="64" presetID="22" presetClass="entr" presetSubtype="1"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up)">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041"/>
                                        </p:tgtEl>
                                      </p:cBhvr>
                                    </p:animEffect>
                                    <p:set>
                                      <p:cBhvr>
                                        <p:cTn id="71" dur="1" fill="hold">
                                          <p:stCondLst>
                                            <p:cond delay="499"/>
                                          </p:stCondLst>
                                        </p:cTn>
                                        <p:tgtEl>
                                          <p:spTgt spid="1041"/>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159"/>
                                        </p:tgtEl>
                                        <p:attrNameLst>
                                          <p:attrName>style.visibility</p:attrName>
                                        </p:attrNameLst>
                                      </p:cBhvr>
                                      <p:to>
                                        <p:strVal val="visible"/>
                                      </p:to>
                                    </p:set>
                                    <p:animEffect transition="in" filter="fade">
                                      <p:cBhvr>
                                        <p:cTn id="75" dur="500"/>
                                        <p:tgtEl>
                                          <p:spTgt spid="159"/>
                                        </p:tgtEl>
                                      </p:cBhvr>
                                    </p:animEffect>
                                  </p:childTnLst>
                                </p:cTn>
                              </p:par>
                            </p:childTnLst>
                          </p:cTn>
                        </p:par>
                        <p:par>
                          <p:cTn id="76" fill="hold">
                            <p:stCondLst>
                              <p:cond delay="1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1000"/>
                                        <p:tgtEl>
                                          <p:spTgt spid="7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par>
                                <p:cTn id="83" presetID="22" presetClass="entr" presetSubtype="1" fill="hold"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wipe(up)">
                                      <p:cBhvr>
                                        <p:cTn id="85" dur="1000"/>
                                        <p:tgtEl>
                                          <p:spTgt spid="77"/>
                                        </p:tgtEl>
                                      </p:cBhvr>
                                    </p:animEffect>
                                  </p:childTnLst>
                                </p:cTn>
                              </p:par>
                              <p:par>
                                <p:cTn id="86" presetID="22" presetClass="entr" presetSubtype="1" fill="hold" nodeType="with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1000"/>
                                        <p:tgtEl>
                                          <p:spTgt spid="78"/>
                                        </p:tgtEl>
                                      </p:cBhvr>
                                    </p:animEffect>
                                  </p:childTnLst>
                                </p:cTn>
                              </p:par>
                              <p:par>
                                <p:cTn id="89" presetID="22" presetClass="entr" presetSubtype="1"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1000"/>
                                        <p:tgtEl>
                                          <p:spTgt spid="80"/>
                                        </p:tgtEl>
                                      </p:cBhvr>
                                    </p:animEffect>
                                  </p:childTnLst>
                                </p:cTn>
                              </p:par>
                              <p:par>
                                <p:cTn id="92" presetID="22" presetClass="entr" presetSubtype="1"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1000"/>
                                        <p:tgtEl>
                                          <p:spTgt spid="52"/>
                                        </p:tgtEl>
                                      </p:cBhvr>
                                    </p:animEffect>
                                  </p:childTnLst>
                                </p:cTn>
                              </p:par>
                              <p:par>
                                <p:cTn id="95" presetID="22" presetClass="entr" presetSubtype="1" fill="hold" nodeType="with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up)">
                                      <p:cBhvr>
                                        <p:cTn id="97" dur="1000"/>
                                        <p:tgtEl>
                                          <p:spTgt spid="73"/>
                                        </p:tgtEl>
                                      </p:cBhvr>
                                    </p:animEffect>
                                  </p:childTnLst>
                                </p:cTn>
                              </p:par>
                              <p:par>
                                <p:cTn id="98" presetID="22" presetClass="entr" presetSubtype="1" fill="hold"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wipe(up)">
                                      <p:cBhvr>
                                        <p:cTn id="100" dur="1000"/>
                                        <p:tgtEl>
                                          <p:spTgt spid="68"/>
                                        </p:tgtEl>
                                      </p:cBhvr>
                                    </p:animEffect>
                                  </p:childTnLst>
                                </p:cTn>
                              </p:par>
                              <p:par>
                                <p:cTn id="101" presetID="22" presetClass="entr" presetSubtype="1" fill="hold" nodeType="with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wipe(up)">
                                      <p:cBhvr>
                                        <p:cTn id="103" dur="1000"/>
                                        <p:tgtEl>
                                          <p:spTgt spid="69"/>
                                        </p:tgtEl>
                                      </p:cBhvr>
                                    </p:animEffect>
                                  </p:childTnLst>
                                </p:cTn>
                              </p:par>
                              <p:par>
                                <p:cTn id="104" presetID="22" presetClass="entr" presetSubtype="1" fill="hold" nodeType="with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wipe(up)">
                                      <p:cBhvr>
                                        <p:cTn id="106" dur="1000"/>
                                        <p:tgtEl>
                                          <p:spTgt spid="70"/>
                                        </p:tgtEl>
                                      </p:cBhvr>
                                    </p:animEffect>
                                  </p:childTnLst>
                                </p:cTn>
                              </p:par>
                              <p:par>
                                <p:cTn id="107" presetID="22" presetClass="entr" presetSubtype="1" fill="hold" nodeType="with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wipe(up)">
                                      <p:cBhvr>
                                        <p:cTn id="109" dur="1000"/>
                                        <p:tgtEl>
                                          <p:spTgt spid="71"/>
                                        </p:tgtEl>
                                      </p:cBhvr>
                                    </p:animEffect>
                                  </p:childTnLst>
                                </p:cTn>
                              </p:par>
                              <p:par>
                                <p:cTn id="110" presetID="22" presetClass="entr" presetSubtype="1" fill="hold"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wipe(up)">
                                      <p:cBhvr>
                                        <p:cTn id="112" dur="1000"/>
                                        <p:tgtEl>
                                          <p:spTgt spid="72"/>
                                        </p:tgtEl>
                                      </p:cBhvr>
                                    </p:animEffect>
                                  </p:childTnLst>
                                </p:cTn>
                              </p:par>
                            </p:childTnLst>
                          </p:cTn>
                        </p:par>
                        <p:par>
                          <p:cTn id="113" fill="hold">
                            <p:stCondLst>
                              <p:cond delay="2000"/>
                            </p:stCondLst>
                            <p:childTnLst>
                              <p:par>
                                <p:cTn id="114" presetID="10" presetClass="entr" presetSubtype="0" fill="hold" nodeType="afterEffect">
                                  <p:stCondLst>
                                    <p:cond delay="0"/>
                                  </p:stCondLst>
                                  <p:childTnLst>
                                    <p:set>
                                      <p:cBhvr>
                                        <p:cTn id="115" dur="1" fill="hold">
                                          <p:stCondLst>
                                            <p:cond delay="0"/>
                                          </p:stCondLst>
                                        </p:cTn>
                                        <p:tgtEl>
                                          <p:spTgt spid="1038"/>
                                        </p:tgtEl>
                                        <p:attrNameLst>
                                          <p:attrName>style.visibility</p:attrName>
                                        </p:attrNameLst>
                                      </p:cBhvr>
                                      <p:to>
                                        <p:strVal val="visible"/>
                                      </p:to>
                                    </p:set>
                                    <p:animEffect transition="in" filter="fade">
                                      <p:cBhvr>
                                        <p:cTn id="116" dur="500"/>
                                        <p:tgtEl>
                                          <p:spTgt spid="1038"/>
                                        </p:tgtEl>
                                      </p:cBhvr>
                                    </p:animEffect>
                                  </p:childTnLst>
                                </p:cTn>
                              </p:par>
                              <p:par>
                                <p:cTn id="117" presetID="10" presetClass="entr" presetSubtype="0" fill="hold" grpId="1" nodeType="withEffect">
                                  <p:stCondLst>
                                    <p:cond delay="0"/>
                                  </p:stCondLst>
                                  <p:childTnLst>
                                    <p:set>
                                      <p:cBhvr>
                                        <p:cTn id="118" dur="1" fill="hold">
                                          <p:stCondLst>
                                            <p:cond delay="0"/>
                                          </p:stCondLst>
                                        </p:cTn>
                                        <p:tgtEl>
                                          <p:spTgt spid="145"/>
                                        </p:tgtEl>
                                        <p:attrNameLst>
                                          <p:attrName>style.visibility</p:attrName>
                                        </p:attrNameLst>
                                      </p:cBhvr>
                                      <p:to>
                                        <p:strVal val="visible"/>
                                      </p:to>
                                    </p:set>
                                    <p:animEffect transition="in" filter="fade">
                                      <p:cBhvr>
                                        <p:cTn id="119" dur="500"/>
                                        <p:tgtEl>
                                          <p:spTgt spid="145"/>
                                        </p:tgtEl>
                                      </p:cBhvr>
                                    </p:animEffect>
                                  </p:childTnLst>
                                </p:cTn>
                              </p:par>
                              <p:par>
                                <p:cTn id="120" presetID="10" presetClass="entr" presetSubtype="0" fill="hold" grpId="1" nodeType="withEffect">
                                  <p:stCondLst>
                                    <p:cond delay="0"/>
                                  </p:stCondLst>
                                  <p:childTnLst>
                                    <p:set>
                                      <p:cBhvr>
                                        <p:cTn id="121" dur="1" fill="hold">
                                          <p:stCondLst>
                                            <p:cond delay="0"/>
                                          </p:stCondLst>
                                        </p:cTn>
                                        <p:tgtEl>
                                          <p:spTgt spid="150"/>
                                        </p:tgtEl>
                                        <p:attrNameLst>
                                          <p:attrName>style.visibility</p:attrName>
                                        </p:attrNameLst>
                                      </p:cBhvr>
                                      <p:to>
                                        <p:strVal val="visible"/>
                                      </p:to>
                                    </p:set>
                                    <p:animEffect transition="in" filter="fade">
                                      <p:cBhvr>
                                        <p:cTn id="122" dur="500"/>
                                        <p:tgtEl>
                                          <p:spTgt spid="150"/>
                                        </p:tgtEl>
                                      </p:cBhvr>
                                    </p:animEffect>
                                  </p:childTnLst>
                                </p:cTn>
                              </p:par>
                              <p:par>
                                <p:cTn id="123" presetID="0" presetClass="path" presetSubtype="0" accel="50000" decel="50000" fill="hold" grpId="0" nodeType="withEffect">
                                  <p:stCondLst>
                                    <p:cond delay="0"/>
                                  </p:stCondLst>
                                  <p:childTnLst>
                                    <p:animMotion origin="layout" path="M -3.33333E-6 -4.07407E-6 L 0.35695 0.01598 " pathEditMode="relative" rAng="0" ptsTypes="AA">
                                      <p:cBhvr>
                                        <p:cTn id="124" dur="3000" fill="hold"/>
                                        <p:tgtEl>
                                          <p:spTgt spid="145"/>
                                        </p:tgtEl>
                                        <p:attrNameLst>
                                          <p:attrName>ppt_x</p:attrName>
                                          <p:attrName>ppt_y</p:attrName>
                                        </p:attrNameLst>
                                      </p:cBhvr>
                                      <p:rCtr x="17847" y="787"/>
                                    </p:animMotion>
                                  </p:childTnLst>
                                </p:cTn>
                              </p:par>
                              <p:par>
                                <p:cTn id="125" presetID="0" presetClass="path" presetSubtype="0" accel="50000" decel="50000" fill="hold" grpId="0" nodeType="withEffect">
                                  <p:stCondLst>
                                    <p:cond delay="0"/>
                                  </p:stCondLst>
                                  <p:childTnLst>
                                    <p:animMotion origin="layout" path="M -0.40312 0.02407 L -1.66667E-6 4.81481E-6 " pathEditMode="relative" rAng="0" ptsTypes="AA">
                                      <p:cBhvr>
                                        <p:cTn id="126" dur="3000" spd="-100000" fill="hold"/>
                                        <p:tgtEl>
                                          <p:spTgt spid="150"/>
                                        </p:tgtEl>
                                        <p:attrNameLst>
                                          <p:attrName>ppt_x</p:attrName>
                                          <p:attrName>ppt_y</p:attrName>
                                        </p:attrNameLst>
                                      </p:cBhvr>
                                      <p:rCtr x="20156" y="-1204"/>
                                    </p:animMotion>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1" nodeType="clickEffect">
                                  <p:stCondLst>
                                    <p:cond delay="0"/>
                                  </p:stCondLst>
                                  <p:childTnLst>
                                    <p:animEffect transition="out" filter="fade">
                                      <p:cBhvr>
                                        <p:cTn id="130" dur="500"/>
                                        <p:tgtEl>
                                          <p:spTgt spid="159"/>
                                        </p:tgtEl>
                                      </p:cBhvr>
                                    </p:animEffect>
                                    <p:set>
                                      <p:cBhvr>
                                        <p:cTn id="131" dur="1" fill="hold">
                                          <p:stCondLst>
                                            <p:cond delay="499"/>
                                          </p:stCondLst>
                                        </p:cTn>
                                        <p:tgtEl>
                                          <p:spTgt spid="159"/>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3"/>
                                        </p:tgtEl>
                                      </p:cBhvr>
                                    </p:animEffect>
                                    <p:set>
                                      <p:cBhvr>
                                        <p:cTn id="134" dur="1" fill="hold">
                                          <p:stCondLst>
                                            <p:cond delay="499"/>
                                          </p:stCondLst>
                                        </p:cTn>
                                        <p:tgtEl>
                                          <p:spTgt spid="3"/>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160"/>
                                        </p:tgtEl>
                                        <p:attrNameLst>
                                          <p:attrName>style.visibility</p:attrName>
                                        </p:attrNameLst>
                                      </p:cBhvr>
                                      <p:to>
                                        <p:strVal val="visible"/>
                                      </p:to>
                                    </p:set>
                                    <p:animEffect transition="in" filter="fade">
                                      <p:cBhvr>
                                        <p:cTn id="138" dur="500"/>
                                        <p:tgtEl>
                                          <p:spTgt spid="160"/>
                                        </p:tgtEl>
                                      </p:cBhvr>
                                    </p:animEffect>
                                  </p:childTnLst>
                                </p:cTn>
                              </p:par>
                            </p:childTnLst>
                          </p:cTn>
                        </p:par>
                        <p:par>
                          <p:cTn id="139" fill="hold">
                            <p:stCondLst>
                              <p:cond delay="1000"/>
                            </p:stCondLst>
                            <p:childTnLst>
                              <p:par>
                                <p:cTn id="140" presetID="22" presetClass="entr" presetSubtype="4" fill="hold" grpId="0" nodeType="afterEffect">
                                  <p:stCondLst>
                                    <p:cond delay="0"/>
                                  </p:stCondLst>
                                  <p:childTnLst>
                                    <p:set>
                                      <p:cBhvr>
                                        <p:cTn id="141" dur="1" fill="hold">
                                          <p:stCondLst>
                                            <p:cond delay="0"/>
                                          </p:stCondLst>
                                        </p:cTn>
                                        <p:tgtEl>
                                          <p:spTgt spid="82"/>
                                        </p:tgtEl>
                                        <p:attrNameLst>
                                          <p:attrName>style.visibility</p:attrName>
                                        </p:attrNameLst>
                                      </p:cBhvr>
                                      <p:to>
                                        <p:strVal val="visible"/>
                                      </p:to>
                                    </p:set>
                                    <p:animEffect transition="in" filter="wipe(down)">
                                      <p:cBhvr>
                                        <p:cTn id="142" dur="750"/>
                                        <p:tgtEl>
                                          <p:spTgt spid="82"/>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81"/>
                                        </p:tgtEl>
                                        <p:attrNameLst>
                                          <p:attrName>style.visibility</p:attrName>
                                        </p:attrNameLst>
                                      </p:cBhvr>
                                      <p:to>
                                        <p:strVal val="visible"/>
                                      </p:to>
                                    </p:set>
                                    <p:animEffect transition="in" filter="wipe(down)">
                                      <p:cBhvr>
                                        <p:cTn id="145" dur="750"/>
                                        <p:tgtEl>
                                          <p:spTgt spid="8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67"/>
                                        </p:tgtEl>
                                        <p:attrNameLst>
                                          <p:attrName>style.visibility</p:attrName>
                                        </p:attrNameLst>
                                      </p:cBhvr>
                                      <p:to>
                                        <p:strVal val="visible"/>
                                      </p:to>
                                    </p:set>
                                    <p:animEffect transition="in" filter="wipe(down)">
                                      <p:cBhvr>
                                        <p:cTn id="148" dur="750"/>
                                        <p:tgtEl>
                                          <p:spTgt spid="67"/>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66"/>
                                        </p:tgtEl>
                                        <p:attrNameLst>
                                          <p:attrName>style.visibility</p:attrName>
                                        </p:attrNameLst>
                                      </p:cBhvr>
                                      <p:to>
                                        <p:strVal val="visible"/>
                                      </p:to>
                                    </p:set>
                                    <p:animEffect transition="in" filter="wipe(down)">
                                      <p:cBhvr>
                                        <p:cTn id="151" dur="750"/>
                                        <p:tgtEl>
                                          <p:spTgt spid="66"/>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65"/>
                                        </p:tgtEl>
                                        <p:attrNameLst>
                                          <p:attrName>style.visibility</p:attrName>
                                        </p:attrNameLst>
                                      </p:cBhvr>
                                      <p:to>
                                        <p:strVal val="visible"/>
                                      </p:to>
                                    </p:set>
                                    <p:animEffect transition="in" filter="wipe(down)">
                                      <p:cBhvr>
                                        <p:cTn id="154" dur="750"/>
                                        <p:tgtEl>
                                          <p:spTgt spid="65"/>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down)">
                                      <p:cBhvr>
                                        <p:cTn id="157" dur="750"/>
                                        <p:tgtEl>
                                          <p:spTgt spid="64"/>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32"/>
                                        </p:tgtEl>
                                      </p:cBhvr>
                                    </p:animEffect>
                                    <p:set>
                                      <p:cBhvr>
                                        <p:cTn id="162" dur="1" fill="hold">
                                          <p:stCondLst>
                                            <p:cond delay="499"/>
                                          </p:stCondLst>
                                        </p:cTn>
                                        <p:tgtEl>
                                          <p:spTgt spid="32"/>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31"/>
                                        </p:tgtEl>
                                      </p:cBhvr>
                                    </p:animEffect>
                                    <p:set>
                                      <p:cBhvr>
                                        <p:cTn id="165" dur="1" fill="hold">
                                          <p:stCondLst>
                                            <p:cond delay="499"/>
                                          </p:stCondLst>
                                        </p:cTn>
                                        <p:tgtEl>
                                          <p:spTgt spid="31"/>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44"/>
                                        </p:tgtEl>
                                      </p:cBhvr>
                                    </p:animEffect>
                                    <p:set>
                                      <p:cBhvr>
                                        <p:cTn id="168" dur="1" fill="hold">
                                          <p:stCondLst>
                                            <p:cond delay="499"/>
                                          </p:stCondLst>
                                        </p:cTn>
                                        <p:tgtEl>
                                          <p:spTgt spid="44"/>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37"/>
                                        </p:tgtEl>
                                      </p:cBhvr>
                                    </p:animEffect>
                                    <p:set>
                                      <p:cBhvr>
                                        <p:cTn id="171" dur="1" fill="hold">
                                          <p:stCondLst>
                                            <p:cond delay="499"/>
                                          </p:stCondLst>
                                        </p:cTn>
                                        <p:tgtEl>
                                          <p:spTgt spid="37"/>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33"/>
                                        </p:tgtEl>
                                      </p:cBhvr>
                                    </p:animEffect>
                                    <p:set>
                                      <p:cBhvr>
                                        <p:cTn id="174" dur="1" fill="hold">
                                          <p:stCondLst>
                                            <p:cond delay="499"/>
                                          </p:stCondLst>
                                        </p:cTn>
                                        <p:tgtEl>
                                          <p:spTgt spid="33"/>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35"/>
                                        </p:tgtEl>
                                      </p:cBhvr>
                                    </p:animEffect>
                                    <p:set>
                                      <p:cBhvr>
                                        <p:cTn id="177" dur="1" fill="hold">
                                          <p:stCondLst>
                                            <p:cond delay="499"/>
                                          </p:stCondLst>
                                        </p:cTn>
                                        <p:tgtEl>
                                          <p:spTgt spid="35"/>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45"/>
                                        </p:tgtEl>
                                      </p:cBhvr>
                                    </p:animEffect>
                                    <p:set>
                                      <p:cBhvr>
                                        <p:cTn id="180" dur="1" fill="hold">
                                          <p:stCondLst>
                                            <p:cond delay="499"/>
                                          </p:stCondLst>
                                        </p:cTn>
                                        <p:tgtEl>
                                          <p:spTgt spid="45"/>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38"/>
                                        </p:tgtEl>
                                      </p:cBhvr>
                                    </p:animEffect>
                                    <p:set>
                                      <p:cBhvr>
                                        <p:cTn id="183" dur="1" fill="hold">
                                          <p:stCondLst>
                                            <p:cond delay="499"/>
                                          </p:stCondLst>
                                        </p:cTn>
                                        <p:tgtEl>
                                          <p:spTgt spid="38"/>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1034"/>
                                        </p:tgtEl>
                                      </p:cBhvr>
                                    </p:animEffect>
                                    <p:set>
                                      <p:cBhvr>
                                        <p:cTn id="186" dur="1" fill="hold">
                                          <p:stCondLst>
                                            <p:cond delay="499"/>
                                          </p:stCondLst>
                                        </p:cTn>
                                        <p:tgtEl>
                                          <p:spTgt spid="1034"/>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36"/>
                                        </p:tgtEl>
                                      </p:cBhvr>
                                    </p:animEffect>
                                    <p:set>
                                      <p:cBhvr>
                                        <p:cTn id="189" dur="1" fill="hold">
                                          <p:stCondLst>
                                            <p:cond delay="499"/>
                                          </p:stCondLst>
                                        </p:cTn>
                                        <p:tgtEl>
                                          <p:spTgt spid="36"/>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46"/>
                                        </p:tgtEl>
                                      </p:cBhvr>
                                    </p:animEffect>
                                    <p:set>
                                      <p:cBhvr>
                                        <p:cTn id="192" dur="1" fill="hold">
                                          <p:stCondLst>
                                            <p:cond delay="499"/>
                                          </p:stCondLst>
                                        </p:cTn>
                                        <p:tgtEl>
                                          <p:spTgt spid="46"/>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500"/>
                                        <p:tgtEl>
                                          <p:spTgt spid="39"/>
                                        </p:tgtEl>
                                      </p:cBhvr>
                                    </p:animEffect>
                                    <p:set>
                                      <p:cBhvr>
                                        <p:cTn id="195" dur="1" fill="hold">
                                          <p:stCondLst>
                                            <p:cond delay="499"/>
                                          </p:stCondLst>
                                        </p:cTn>
                                        <p:tgtEl>
                                          <p:spTgt spid="39"/>
                                        </p:tgtEl>
                                        <p:attrNameLst>
                                          <p:attrName>style.visibility</p:attrName>
                                        </p:attrNameLst>
                                      </p:cBhvr>
                                      <p:to>
                                        <p:strVal val="hidden"/>
                                      </p:to>
                                    </p:set>
                                  </p:childTnLst>
                                </p:cTn>
                              </p:par>
                              <p:par>
                                <p:cTn id="196" presetID="10" presetClass="exit" presetSubtype="0" fill="hold" nodeType="withEffect">
                                  <p:stCondLst>
                                    <p:cond delay="0"/>
                                  </p:stCondLst>
                                  <p:childTnLst>
                                    <p:animEffect transition="out" filter="fade">
                                      <p:cBhvr>
                                        <p:cTn id="197" dur="500"/>
                                        <p:tgtEl>
                                          <p:spTgt spid="34"/>
                                        </p:tgtEl>
                                      </p:cBhvr>
                                    </p:animEffect>
                                    <p:set>
                                      <p:cBhvr>
                                        <p:cTn id="198" dur="1" fill="hold">
                                          <p:stCondLst>
                                            <p:cond delay="499"/>
                                          </p:stCondLst>
                                        </p:cTn>
                                        <p:tgtEl>
                                          <p:spTgt spid="34"/>
                                        </p:tgtEl>
                                        <p:attrNameLst>
                                          <p:attrName>style.visibility</p:attrName>
                                        </p:attrNameLst>
                                      </p:cBhvr>
                                      <p:to>
                                        <p:strVal val="hidden"/>
                                      </p:to>
                                    </p:set>
                                  </p:childTnLst>
                                </p:cTn>
                              </p:par>
                            </p:childTnLst>
                          </p:cTn>
                        </p:par>
                        <p:par>
                          <p:cTn id="199" fill="hold">
                            <p:stCondLst>
                              <p:cond delay="500"/>
                            </p:stCondLst>
                            <p:childTnLst>
                              <p:par>
                                <p:cTn id="200" presetID="2" presetClass="exit" presetSubtype="8" fill="hold" nodeType="afterEffect">
                                  <p:stCondLst>
                                    <p:cond delay="0"/>
                                  </p:stCondLst>
                                  <p:childTnLst>
                                    <p:anim calcmode="lin" valueType="num">
                                      <p:cBhvr additive="base">
                                        <p:cTn id="201" dur="500"/>
                                        <p:tgtEl>
                                          <p:spTgt spid="22"/>
                                        </p:tgtEl>
                                        <p:attrNameLst>
                                          <p:attrName>ppt_x</p:attrName>
                                        </p:attrNameLst>
                                      </p:cBhvr>
                                      <p:tavLst>
                                        <p:tav tm="0">
                                          <p:val>
                                            <p:strVal val="ppt_x"/>
                                          </p:val>
                                        </p:tav>
                                        <p:tav tm="100000">
                                          <p:val>
                                            <p:strVal val="0-ppt_w/2"/>
                                          </p:val>
                                        </p:tav>
                                      </p:tavLst>
                                    </p:anim>
                                    <p:anim calcmode="lin" valueType="num">
                                      <p:cBhvr additive="base">
                                        <p:cTn id="202" dur="500"/>
                                        <p:tgtEl>
                                          <p:spTgt spid="22"/>
                                        </p:tgtEl>
                                        <p:attrNameLst>
                                          <p:attrName>ppt_y</p:attrName>
                                        </p:attrNameLst>
                                      </p:cBhvr>
                                      <p:tavLst>
                                        <p:tav tm="0">
                                          <p:val>
                                            <p:strVal val="ppt_y"/>
                                          </p:val>
                                        </p:tav>
                                        <p:tav tm="100000">
                                          <p:val>
                                            <p:strVal val="ppt_y"/>
                                          </p:val>
                                        </p:tav>
                                      </p:tavLst>
                                    </p:anim>
                                    <p:set>
                                      <p:cBhvr>
                                        <p:cTn id="203" dur="1" fill="hold">
                                          <p:stCondLst>
                                            <p:cond delay="499"/>
                                          </p:stCondLst>
                                        </p:cTn>
                                        <p:tgtEl>
                                          <p:spTgt spid="22"/>
                                        </p:tgtEl>
                                        <p:attrNameLst>
                                          <p:attrName>style.visibility</p:attrName>
                                        </p:attrNameLst>
                                      </p:cBhvr>
                                      <p:to>
                                        <p:strVal val="hidden"/>
                                      </p:to>
                                    </p:set>
                                  </p:childTnLst>
                                </p:cTn>
                              </p:par>
                              <p:par>
                                <p:cTn id="204" presetID="2" presetClass="exit" presetSubtype="8" fill="hold" nodeType="withEffect">
                                  <p:stCondLst>
                                    <p:cond delay="0"/>
                                  </p:stCondLst>
                                  <p:childTnLst>
                                    <p:anim calcmode="lin" valueType="num">
                                      <p:cBhvr additive="base">
                                        <p:cTn id="205" dur="500"/>
                                        <p:tgtEl>
                                          <p:spTgt spid="20"/>
                                        </p:tgtEl>
                                        <p:attrNameLst>
                                          <p:attrName>ppt_x</p:attrName>
                                        </p:attrNameLst>
                                      </p:cBhvr>
                                      <p:tavLst>
                                        <p:tav tm="0">
                                          <p:val>
                                            <p:strVal val="ppt_x"/>
                                          </p:val>
                                        </p:tav>
                                        <p:tav tm="100000">
                                          <p:val>
                                            <p:strVal val="0-ppt_w/2"/>
                                          </p:val>
                                        </p:tav>
                                      </p:tavLst>
                                    </p:anim>
                                    <p:anim calcmode="lin" valueType="num">
                                      <p:cBhvr additive="base">
                                        <p:cTn id="206" dur="500"/>
                                        <p:tgtEl>
                                          <p:spTgt spid="20"/>
                                        </p:tgtEl>
                                        <p:attrNameLst>
                                          <p:attrName>ppt_y</p:attrName>
                                        </p:attrNameLst>
                                      </p:cBhvr>
                                      <p:tavLst>
                                        <p:tav tm="0">
                                          <p:val>
                                            <p:strVal val="ppt_y"/>
                                          </p:val>
                                        </p:tav>
                                        <p:tav tm="100000">
                                          <p:val>
                                            <p:strVal val="ppt_y"/>
                                          </p:val>
                                        </p:tav>
                                      </p:tavLst>
                                    </p:anim>
                                    <p:set>
                                      <p:cBhvr>
                                        <p:cTn id="207" dur="1" fill="hold">
                                          <p:stCondLst>
                                            <p:cond delay="499"/>
                                          </p:stCondLst>
                                        </p:cTn>
                                        <p:tgtEl>
                                          <p:spTgt spid="20"/>
                                        </p:tgtEl>
                                        <p:attrNameLst>
                                          <p:attrName>style.visibility</p:attrName>
                                        </p:attrNameLst>
                                      </p:cBhvr>
                                      <p:to>
                                        <p:strVal val="hidden"/>
                                      </p:to>
                                    </p:set>
                                  </p:childTnLst>
                                </p:cTn>
                              </p:par>
                              <p:par>
                                <p:cTn id="208" presetID="2" presetClass="exit" presetSubtype="2" fill="hold" nodeType="withEffect">
                                  <p:stCondLst>
                                    <p:cond delay="0"/>
                                  </p:stCondLst>
                                  <p:childTnLst>
                                    <p:anim calcmode="lin" valueType="num">
                                      <p:cBhvr additive="base">
                                        <p:cTn id="209" dur="500"/>
                                        <p:tgtEl>
                                          <p:spTgt spid="21"/>
                                        </p:tgtEl>
                                        <p:attrNameLst>
                                          <p:attrName>ppt_x</p:attrName>
                                        </p:attrNameLst>
                                      </p:cBhvr>
                                      <p:tavLst>
                                        <p:tav tm="0">
                                          <p:val>
                                            <p:strVal val="ppt_x"/>
                                          </p:val>
                                        </p:tav>
                                        <p:tav tm="100000">
                                          <p:val>
                                            <p:strVal val="1+ppt_w/2"/>
                                          </p:val>
                                        </p:tav>
                                      </p:tavLst>
                                    </p:anim>
                                    <p:anim calcmode="lin" valueType="num">
                                      <p:cBhvr additive="base">
                                        <p:cTn id="210" dur="500"/>
                                        <p:tgtEl>
                                          <p:spTgt spid="21"/>
                                        </p:tgtEl>
                                        <p:attrNameLst>
                                          <p:attrName>ppt_y</p:attrName>
                                        </p:attrNameLst>
                                      </p:cBhvr>
                                      <p:tavLst>
                                        <p:tav tm="0">
                                          <p:val>
                                            <p:strVal val="ppt_y"/>
                                          </p:val>
                                        </p:tav>
                                        <p:tav tm="100000">
                                          <p:val>
                                            <p:strVal val="ppt_y"/>
                                          </p:val>
                                        </p:tav>
                                      </p:tavLst>
                                    </p:anim>
                                    <p:set>
                                      <p:cBhvr>
                                        <p:cTn id="211" dur="1" fill="hold">
                                          <p:stCondLst>
                                            <p:cond delay="499"/>
                                          </p:stCondLst>
                                        </p:cTn>
                                        <p:tgtEl>
                                          <p:spTgt spid="21"/>
                                        </p:tgtEl>
                                        <p:attrNameLst>
                                          <p:attrName>style.visibility</p:attrName>
                                        </p:attrNameLst>
                                      </p:cBhvr>
                                      <p:to>
                                        <p:strVal val="hidden"/>
                                      </p:to>
                                    </p:set>
                                  </p:childTnLst>
                                </p:cTn>
                              </p:par>
                              <p:par>
                                <p:cTn id="212" presetID="2" presetClass="exit" presetSubtype="2" fill="hold" nodeType="withEffect">
                                  <p:stCondLst>
                                    <p:cond delay="0"/>
                                  </p:stCondLst>
                                  <p:childTnLst>
                                    <p:anim calcmode="lin" valueType="num">
                                      <p:cBhvr additive="base">
                                        <p:cTn id="213" dur="500"/>
                                        <p:tgtEl>
                                          <p:spTgt spid="24"/>
                                        </p:tgtEl>
                                        <p:attrNameLst>
                                          <p:attrName>ppt_x</p:attrName>
                                        </p:attrNameLst>
                                      </p:cBhvr>
                                      <p:tavLst>
                                        <p:tav tm="0">
                                          <p:val>
                                            <p:strVal val="ppt_x"/>
                                          </p:val>
                                        </p:tav>
                                        <p:tav tm="100000">
                                          <p:val>
                                            <p:strVal val="1+ppt_w/2"/>
                                          </p:val>
                                        </p:tav>
                                      </p:tavLst>
                                    </p:anim>
                                    <p:anim calcmode="lin" valueType="num">
                                      <p:cBhvr additive="base">
                                        <p:cTn id="214" dur="500"/>
                                        <p:tgtEl>
                                          <p:spTgt spid="24"/>
                                        </p:tgtEl>
                                        <p:attrNameLst>
                                          <p:attrName>ppt_y</p:attrName>
                                        </p:attrNameLst>
                                      </p:cBhvr>
                                      <p:tavLst>
                                        <p:tav tm="0">
                                          <p:val>
                                            <p:strVal val="ppt_y"/>
                                          </p:val>
                                        </p:tav>
                                        <p:tav tm="100000">
                                          <p:val>
                                            <p:strVal val="ppt_y"/>
                                          </p:val>
                                        </p:tav>
                                      </p:tavLst>
                                    </p:anim>
                                    <p:set>
                                      <p:cBhvr>
                                        <p:cTn id="215" dur="1" fill="hold">
                                          <p:stCondLst>
                                            <p:cond delay="499"/>
                                          </p:stCondLst>
                                        </p:cTn>
                                        <p:tgtEl>
                                          <p:spTgt spid="24"/>
                                        </p:tgtEl>
                                        <p:attrNameLst>
                                          <p:attrName>style.visibility</p:attrName>
                                        </p:attrNameLst>
                                      </p:cBhvr>
                                      <p:to>
                                        <p:strVal val="hidden"/>
                                      </p:to>
                                    </p:set>
                                  </p:childTnLst>
                                </p:cTn>
                              </p:par>
                              <p:par>
                                <p:cTn id="216" presetID="42" presetClass="entr" presetSubtype="0" fill="hold" nodeType="withEffect">
                                  <p:stCondLst>
                                    <p:cond delay="0"/>
                                  </p:stCondLst>
                                  <p:childTnLst>
                                    <p:set>
                                      <p:cBhvr>
                                        <p:cTn id="217" dur="1" fill="hold">
                                          <p:stCondLst>
                                            <p:cond delay="0"/>
                                          </p:stCondLst>
                                        </p:cTn>
                                        <p:tgtEl>
                                          <p:spTgt spid="1036"/>
                                        </p:tgtEl>
                                        <p:attrNameLst>
                                          <p:attrName>style.visibility</p:attrName>
                                        </p:attrNameLst>
                                      </p:cBhvr>
                                      <p:to>
                                        <p:strVal val="visible"/>
                                      </p:to>
                                    </p:set>
                                    <p:animEffect transition="in" filter="fade">
                                      <p:cBhvr>
                                        <p:cTn id="218" dur="1000"/>
                                        <p:tgtEl>
                                          <p:spTgt spid="1036"/>
                                        </p:tgtEl>
                                      </p:cBhvr>
                                    </p:animEffect>
                                    <p:anim calcmode="lin" valueType="num">
                                      <p:cBhvr>
                                        <p:cTn id="219" dur="1000" fill="hold"/>
                                        <p:tgtEl>
                                          <p:spTgt spid="1036"/>
                                        </p:tgtEl>
                                        <p:attrNameLst>
                                          <p:attrName>ppt_x</p:attrName>
                                        </p:attrNameLst>
                                      </p:cBhvr>
                                      <p:tavLst>
                                        <p:tav tm="0">
                                          <p:val>
                                            <p:strVal val="#ppt_x"/>
                                          </p:val>
                                        </p:tav>
                                        <p:tav tm="100000">
                                          <p:val>
                                            <p:strVal val="#ppt_x"/>
                                          </p:val>
                                        </p:tav>
                                      </p:tavLst>
                                    </p:anim>
                                    <p:anim calcmode="lin" valueType="num">
                                      <p:cBhvr>
                                        <p:cTn id="220" dur="1000" fill="hold"/>
                                        <p:tgtEl>
                                          <p:spTgt spid="1036"/>
                                        </p:tgtEl>
                                        <p:attrNameLst>
                                          <p:attrName>ppt_y</p:attrName>
                                        </p:attrNameLst>
                                      </p:cBhvr>
                                      <p:tavLst>
                                        <p:tav tm="0">
                                          <p:val>
                                            <p:strVal val="#ppt_y+.1"/>
                                          </p:val>
                                        </p:tav>
                                        <p:tav tm="100000">
                                          <p:val>
                                            <p:strVal val="#ppt_y"/>
                                          </p:val>
                                        </p:tav>
                                      </p:tavLst>
                                    </p:anim>
                                  </p:childTnLst>
                                </p:cTn>
                              </p:par>
                            </p:childTnLst>
                          </p:cTn>
                        </p:par>
                        <p:par>
                          <p:cTn id="221" fill="hold">
                            <p:stCondLst>
                              <p:cond delay="1500"/>
                            </p:stCondLst>
                            <p:childTnLst>
                              <p:par>
                                <p:cTn id="222" presetID="22" presetClass="exit" presetSubtype="1" fill="hold" grpId="1" nodeType="afterEffect">
                                  <p:stCondLst>
                                    <p:cond delay="0"/>
                                  </p:stCondLst>
                                  <p:childTnLst>
                                    <p:animEffect transition="out" filter="wipe(up)">
                                      <p:cBhvr>
                                        <p:cTn id="223" dur="500"/>
                                        <p:tgtEl>
                                          <p:spTgt spid="82"/>
                                        </p:tgtEl>
                                      </p:cBhvr>
                                    </p:animEffect>
                                    <p:set>
                                      <p:cBhvr>
                                        <p:cTn id="224" dur="1" fill="hold">
                                          <p:stCondLst>
                                            <p:cond delay="499"/>
                                          </p:stCondLst>
                                        </p:cTn>
                                        <p:tgtEl>
                                          <p:spTgt spid="82"/>
                                        </p:tgtEl>
                                        <p:attrNameLst>
                                          <p:attrName>style.visibility</p:attrName>
                                        </p:attrNameLst>
                                      </p:cBhvr>
                                      <p:to>
                                        <p:strVal val="hidden"/>
                                      </p:to>
                                    </p:set>
                                  </p:childTnLst>
                                </p:cTn>
                              </p:par>
                              <p:par>
                                <p:cTn id="225" presetID="22" presetClass="exit" presetSubtype="1" fill="hold" grpId="1" nodeType="withEffect">
                                  <p:stCondLst>
                                    <p:cond delay="0"/>
                                  </p:stCondLst>
                                  <p:childTnLst>
                                    <p:animEffect transition="out" filter="wipe(up)">
                                      <p:cBhvr>
                                        <p:cTn id="226" dur="500"/>
                                        <p:tgtEl>
                                          <p:spTgt spid="81"/>
                                        </p:tgtEl>
                                      </p:cBhvr>
                                    </p:animEffect>
                                    <p:set>
                                      <p:cBhvr>
                                        <p:cTn id="227" dur="1" fill="hold">
                                          <p:stCondLst>
                                            <p:cond delay="499"/>
                                          </p:stCondLst>
                                        </p:cTn>
                                        <p:tgtEl>
                                          <p:spTgt spid="81"/>
                                        </p:tgtEl>
                                        <p:attrNameLst>
                                          <p:attrName>style.visibility</p:attrName>
                                        </p:attrNameLst>
                                      </p:cBhvr>
                                      <p:to>
                                        <p:strVal val="hidden"/>
                                      </p:to>
                                    </p:set>
                                  </p:childTnLst>
                                </p:cTn>
                              </p:par>
                              <p:par>
                                <p:cTn id="228" presetID="22" presetClass="exit" presetSubtype="1" fill="hold" grpId="1" nodeType="withEffect">
                                  <p:stCondLst>
                                    <p:cond delay="0"/>
                                  </p:stCondLst>
                                  <p:childTnLst>
                                    <p:animEffect transition="out" filter="wipe(up)">
                                      <p:cBhvr>
                                        <p:cTn id="229" dur="500"/>
                                        <p:tgtEl>
                                          <p:spTgt spid="67"/>
                                        </p:tgtEl>
                                      </p:cBhvr>
                                    </p:animEffect>
                                    <p:set>
                                      <p:cBhvr>
                                        <p:cTn id="230" dur="1" fill="hold">
                                          <p:stCondLst>
                                            <p:cond delay="499"/>
                                          </p:stCondLst>
                                        </p:cTn>
                                        <p:tgtEl>
                                          <p:spTgt spid="67"/>
                                        </p:tgtEl>
                                        <p:attrNameLst>
                                          <p:attrName>style.visibility</p:attrName>
                                        </p:attrNameLst>
                                      </p:cBhvr>
                                      <p:to>
                                        <p:strVal val="hidden"/>
                                      </p:to>
                                    </p:set>
                                  </p:childTnLst>
                                </p:cTn>
                              </p:par>
                              <p:par>
                                <p:cTn id="231" presetID="22" presetClass="exit" presetSubtype="1" fill="hold" grpId="1" nodeType="withEffect">
                                  <p:stCondLst>
                                    <p:cond delay="0"/>
                                  </p:stCondLst>
                                  <p:childTnLst>
                                    <p:animEffect transition="out" filter="wipe(up)">
                                      <p:cBhvr>
                                        <p:cTn id="232" dur="500"/>
                                        <p:tgtEl>
                                          <p:spTgt spid="66"/>
                                        </p:tgtEl>
                                      </p:cBhvr>
                                    </p:animEffect>
                                    <p:set>
                                      <p:cBhvr>
                                        <p:cTn id="233" dur="1" fill="hold">
                                          <p:stCondLst>
                                            <p:cond delay="499"/>
                                          </p:stCondLst>
                                        </p:cTn>
                                        <p:tgtEl>
                                          <p:spTgt spid="66"/>
                                        </p:tgtEl>
                                        <p:attrNameLst>
                                          <p:attrName>style.visibility</p:attrName>
                                        </p:attrNameLst>
                                      </p:cBhvr>
                                      <p:to>
                                        <p:strVal val="hidden"/>
                                      </p:to>
                                    </p:set>
                                  </p:childTnLst>
                                </p:cTn>
                              </p:par>
                              <p:par>
                                <p:cTn id="234" presetID="22" presetClass="exit" presetSubtype="1" fill="hold" grpId="1" nodeType="withEffect">
                                  <p:stCondLst>
                                    <p:cond delay="0"/>
                                  </p:stCondLst>
                                  <p:childTnLst>
                                    <p:animEffect transition="out" filter="wipe(up)">
                                      <p:cBhvr>
                                        <p:cTn id="235" dur="500"/>
                                        <p:tgtEl>
                                          <p:spTgt spid="65"/>
                                        </p:tgtEl>
                                      </p:cBhvr>
                                    </p:animEffect>
                                    <p:set>
                                      <p:cBhvr>
                                        <p:cTn id="236" dur="1" fill="hold">
                                          <p:stCondLst>
                                            <p:cond delay="499"/>
                                          </p:stCondLst>
                                        </p:cTn>
                                        <p:tgtEl>
                                          <p:spTgt spid="65"/>
                                        </p:tgtEl>
                                        <p:attrNameLst>
                                          <p:attrName>style.visibility</p:attrName>
                                        </p:attrNameLst>
                                      </p:cBhvr>
                                      <p:to>
                                        <p:strVal val="hidden"/>
                                      </p:to>
                                    </p:set>
                                  </p:childTnLst>
                                </p:cTn>
                              </p:par>
                              <p:par>
                                <p:cTn id="237" presetID="22" presetClass="exit" presetSubtype="1" fill="hold" grpId="1" nodeType="withEffect">
                                  <p:stCondLst>
                                    <p:cond delay="0"/>
                                  </p:stCondLst>
                                  <p:childTnLst>
                                    <p:animEffect transition="out" filter="wipe(up)">
                                      <p:cBhvr>
                                        <p:cTn id="238" dur="500"/>
                                        <p:tgtEl>
                                          <p:spTgt spid="64"/>
                                        </p:tgtEl>
                                      </p:cBhvr>
                                    </p:animEffect>
                                    <p:set>
                                      <p:cBhvr>
                                        <p:cTn id="239" dur="1" fill="hold">
                                          <p:stCondLst>
                                            <p:cond delay="499"/>
                                          </p:stCondLst>
                                        </p:cTn>
                                        <p:tgtEl>
                                          <p:spTgt spid="64"/>
                                        </p:tgtEl>
                                        <p:attrNameLst>
                                          <p:attrName>style.visibility</p:attrName>
                                        </p:attrNameLst>
                                      </p:cBhvr>
                                      <p:to>
                                        <p:strVal val="hidden"/>
                                      </p:to>
                                    </p:set>
                                  </p:childTnLst>
                                </p:cTn>
                              </p:par>
                            </p:childTnLst>
                          </p:cTn>
                        </p:par>
                        <p:par>
                          <p:cTn id="240" fill="hold">
                            <p:stCondLst>
                              <p:cond delay="2000"/>
                            </p:stCondLst>
                            <p:childTnLst>
                              <p:par>
                                <p:cTn id="241" presetID="22" presetClass="exit" presetSubtype="1" fill="hold" grpId="0" nodeType="afterEffect">
                                  <p:stCondLst>
                                    <p:cond delay="0"/>
                                  </p:stCondLst>
                                  <p:childTnLst>
                                    <p:animEffect transition="out" filter="wipe(up)">
                                      <p:cBhvr>
                                        <p:cTn id="242" dur="500"/>
                                        <p:tgtEl>
                                          <p:spTgt spid="75"/>
                                        </p:tgtEl>
                                      </p:cBhvr>
                                    </p:animEffect>
                                    <p:set>
                                      <p:cBhvr>
                                        <p:cTn id="243" dur="1" fill="hold">
                                          <p:stCondLst>
                                            <p:cond delay="499"/>
                                          </p:stCondLst>
                                        </p:cTn>
                                        <p:tgtEl>
                                          <p:spTgt spid="75"/>
                                        </p:tgtEl>
                                        <p:attrNameLst>
                                          <p:attrName>style.visibility</p:attrName>
                                        </p:attrNameLst>
                                      </p:cBhvr>
                                      <p:to>
                                        <p:strVal val="hidden"/>
                                      </p:to>
                                    </p:set>
                                  </p:childTnLst>
                                </p:cTn>
                              </p:par>
                              <p:par>
                                <p:cTn id="244" presetID="22" presetClass="exit" presetSubtype="1" fill="hold" grpId="0" nodeType="withEffect">
                                  <p:stCondLst>
                                    <p:cond delay="0"/>
                                  </p:stCondLst>
                                  <p:childTnLst>
                                    <p:animEffect transition="out" filter="wipe(up)">
                                      <p:cBhvr>
                                        <p:cTn id="245" dur="500"/>
                                        <p:tgtEl>
                                          <p:spTgt spid="77"/>
                                        </p:tgtEl>
                                      </p:cBhvr>
                                    </p:animEffect>
                                    <p:set>
                                      <p:cBhvr>
                                        <p:cTn id="246" dur="1" fill="hold">
                                          <p:stCondLst>
                                            <p:cond delay="499"/>
                                          </p:stCondLst>
                                        </p:cTn>
                                        <p:tgtEl>
                                          <p:spTgt spid="77"/>
                                        </p:tgtEl>
                                        <p:attrNameLst>
                                          <p:attrName>style.visibility</p:attrName>
                                        </p:attrNameLst>
                                      </p:cBhvr>
                                      <p:to>
                                        <p:strVal val="hidden"/>
                                      </p:to>
                                    </p:set>
                                  </p:childTnLst>
                                </p:cTn>
                              </p:par>
                              <p:par>
                                <p:cTn id="247" presetID="22" presetClass="exit" presetSubtype="1" fill="hold" grpId="0" nodeType="withEffect">
                                  <p:stCondLst>
                                    <p:cond delay="0"/>
                                  </p:stCondLst>
                                  <p:childTnLst>
                                    <p:animEffect transition="out" filter="wipe(up)">
                                      <p:cBhvr>
                                        <p:cTn id="248" dur="500"/>
                                        <p:tgtEl>
                                          <p:spTgt spid="78"/>
                                        </p:tgtEl>
                                      </p:cBhvr>
                                    </p:animEffect>
                                    <p:set>
                                      <p:cBhvr>
                                        <p:cTn id="249" dur="1" fill="hold">
                                          <p:stCondLst>
                                            <p:cond delay="499"/>
                                          </p:stCondLst>
                                        </p:cTn>
                                        <p:tgtEl>
                                          <p:spTgt spid="78"/>
                                        </p:tgtEl>
                                        <p:attrNameLst>
                                          <p:attrName>style.visibility</p:attrName>
                                        </p:attrNameLst>
                                      </p:cBhvr>
                                      <p:to>
                                        <p:strVal val="hidden"/>
                                      </p:to>
                                    </p:set>
                                  </p:childTnLst>
                                </p:cTn>
                              </p:par>
                              <p:par>
                                <p:cTn id="250" presetID="22" presetClass="exit" presetSubtype="1" fill="hold" grpId="0" nodeType="withEffect">
                                  <p:stCondLst>
                                    <p:cond delay="0"/>
                                  </p:stCondLst>
                                  <p:childTnLst>
                                    <p:animEffect transition="out" filter="wipe(up)">
                                      <p:cBhvr>
                                        <p:cTn id="251" dur="500"/>
                                        <p:tgtEl>
                                          <p:spTgt spid="80"/>
                                        </p:tgtEl>
                                      </p:cBhvr>
                                    </p:animEffect>
                                    <p:set>
                                      <p:cBhvr>
                                        <p:cTn id="252" dur="1" fill="hold">
                                          <p:stCondLst>
                                            <p:cond delay="499"/>
                                          </p:stCondLst>
                                        </p:cTn>
                                        <p:tgtEl>
                                          <p:spTgt spid="80"/>
                                        </p:tgtEl>
                                        <p:attrNameLst>
                                          <p:attrName>style.visibility</p:attrName>
                                        </p:attrNameLst>
                                      </p:cBhvr>
                                      <p:to>
                                        <p:strVal val="hidden"/>
                                      </p:to>
                                    </p:set>
                                  </p:childTnLst>
                                </p:cTn>
                              </p:par>
                              <p:par>
                                <p:cTn id="253" presetID="22" presetClass="exit" presetSubtype="1" fill="hold" grpId="0" nodeType="withEffect">
                                  <p:stCondLst>
                                    <p:cond delay="0"/>
                                  </p:stCondLst>
                                  <p:childTnLst>
                                    <p:animEffect transition="out" filter="wipe(up)">
                                      <p:cBhvr>
                                        <p:cTn id="254" dur="500"/>
                                        <p:tgtEl>
                                          <p:spTgt spid="52"/>
                                        </p:tgtEl>
                                      </p:cBhvr>
                                    </p:animEffect>
                                    <p:set>
                                      <p:cBhvr>
                                        <p:cTn id="255" dur="1" fill="hold">
                                          <p:stCondLst>
                                            <p:cond delay="499"/>
                                          </p:stCondLst>
                                        </p:cTn>
                                        <p:tgtEl>
                                          <p:spTgt spid="52"/>
                                        </p:tgtEl>
                                        <p:attrNameLst>
                                          <p:attrName>style.visibility</p:attrName>
                                        </p:attrNameLst>
                                      </p:cBhvr>
                                      <p:to>
                                        <p:strVal val="hidden"/>
                                      </p:to>
                                    </p:set>
                                  </p:childTnLst>
                                </p:cTn>
                              </p:par>
                              <p:par>
                                <p:cTn id="256" presetID="22" presetClass="exit" presetSubtype="1" fill="hold" grpId="0" nodeType="withEffect">
                                  <p:stCondLst>
                                    <p:cond delay="0"/>
                                  </p:stCondLst>
                                  <p:childTnLst>
                                    <p:animEffect transition="out" filter="wipe(up)">
                                      <p:cBhvr>
                                        <p:cTn id="257" dur="500"/>
                                        <p:tgtEl>
                                          <p:spTgt spid="73"/>
                                        </p:tgtEl>
                                      </p:cBhvr>
                                    </p:animEffect>
                                    <p:set>
                                      <p:cBhvr>
                                        <p:cTn id="258" dur="1" fill="hold">
                                          <p:stCondLst>
                                            <p:cond delay="499"/>
                                          </p:stCondLst>
                                        </p:cTn>
                                        <p:tgtEl>
                                          <p:spTgt spid="73"/>
                                        </p:tgtEl>
                                        <p:attrNameLst>
                                          <p:attrName>style.visibility</p:attrName>
                                        </p:attrNameLst>
                                      </p:cBhvr>
                                      <p:to>
                                        <p:strVal val="hidden"/>
                                      </p:to>
                                    </p:set>
                                  </p:childTnLst>
                                </p:cTn>
                              </p:par>
                              <p:par>
                                <p:cTn id="259" presetID="22" presetClass="exit" presetSubtype="1" fill="hold" grpId="0" nodeType="withEffect">
                                  <p:stCondLst>
                                    <p:cond delay="0"/>
                                  </p:stCondLst>
                                  <p:childTnLst>
                                    <p:animEffect transition="out" filter="wipe(up)">
                                      <p:cBhvr>
                                        <p:cTn id="260" dur="500"/>
                                        <p:tgtEl>
                                          <p:spTgt spid="68"/>
                                        </p:tgtEl>
                                      </p:cBhvr>
                                    </p:animEffect>
                                    <p:set>
                                      <p:cBhvr>
                                        <p:cTn id="261" dur="1" fill="hold">
                                          <p:stCondLst>
                                            <p:cond delay="499"/>
                                          </p:stCondLst>
                                        </p:cTn>
                                        <p:tgtEl>
                                          <p:spTgt spid="68"/>
                                        </p:tgtEl>
                                        <p:attrNameLst>
                                          <p:attrName>style.visibility</p:attrName>
                                        </p:attrNameLst>
                                      </p:cBhvr>
                                      <p:to>
                                        <p:strVal val="hidden"/>
                                      </p:to>
                                    </p:set>
                                  </p:childTnLst>
                                </p:cTn>
                              </p:par>
                              <p:par>
                                <p:cTn id="262" presetID="22" presetClass="exit" presetSubtype="1" fill="hold" grpId="0" nodeType="withEffect">
                                  <p:stCondLst>
                                    <p:cond delay="0"/>
                                  </p:stCondLst>
                                  <p:childTnLst>
                                    <p:animEffect transition="out" filter="wipe(up)">
                                      <p:cBhvr>
                                        <p:cTn id="263" dur="500"/>
                                        <p:tgtEl>
                                          <p:spTgt spid="69"/>
                                        </p:tgtEl>
                                      </p:cBhvr>
                                    </p:animEffect>
                                    <p:set>
                                      <p:cBhvr>
                                        <p:cTn id="264" dur="1" fill="hold">
                                          <p:stCondLst>
                                            <p:cond delay="499"/>
                                          </p:stCondLst>
                                        </p:cTn>
                                        <p:tgtEl>
                                          <p:spTgt spid="69"/>
                                        </p:tgtEl>
                                        <p:attrNameLst>
                                          <p:attrName>style.visibility</p:attrName>
                                        </p:attrNameLst>
                                      </p:cBhvr>
                                      <p:to>
                                        <p:strVal val="hidden"/>
                                      </p:to>
                                    </p:set>
                                  </p:childTnLst>
                                </p:cTn>
                              </p:par>
                              <p:par>
                                <p:cTn id="265" presetID="22" presetClass="exit" presetSubtype="1" fill="hold" grpId="0" nodeType="withEffect">
                                  <p:stCondLst>
                                    <p:cond delay="0"/>
                                  </p:stCondLst>
                                  <p:childTnLst>
                                    <p:animEffect transition="out" filter="wipe(up)">
                                      <p:cBhvr>
                                        <p:cTn id="266" dur="500"/>
                                        <p:tgtEl>
                                          <p:spTgt spid="70"/>
                                        </p:tgtEl>
                                      </p:cBhvr>
                                    </p:animEffect>
                                    <p:set>
                                      <p:cBhvr>
                                        <p:cTn id="267" dur="1" fill="hold">
                                          <p:stCondLst>
                                            <p:cond delay="499"/>
                                          </p:stCondLst>
                                        </p:cTn>
                                        <p:tgtEl>
                                          <p:spTgt spid="70"/>
                                        </p:tgtEl>
                                        <p:attrNameLst>
                                          <p:attrName>style.visibility</p:attrName>
                                        </p:attrNameLst>
                                      </p:cBhvr>
                                      <p:to>
                                        <p:strVal val="hidden"/>
                                      </p:to>
                                    </p:set>
                                  </p:childTnLst>
                                </p:cTn>
                              </p:par>
                              <p:par>
                                <p:cTn id="268" presetID="22" presetClass="exit" presetSubtype="1" fill="hold" grpId="0" nodeType="withEffect">
                                  <p:stCondLst>
                                    <p:cond delay="0"/>
                                  </p:stCondLst>
                                  <p:childTnLst>
                                    <p:animEffect transition="out" filter="wipe(up)">
                                      <p:cBhvr>
                                        <p:cTn id="269" dur="500"/>
                                        <p:tgtEl>
                                          <p:spTgt spid="71"/>
                                        </p:tgtEl>
                                      </p:cBhvr>
                                    </p:animEffect>
                                    <p:set>
                                      <p:cBhvr>
                                        <p:cTn id="270" dur="1" fill="hold">
                                          <p:stCondLst>
                                            <p:cond delay="499"/>
                                          </p:stCondLst>
                                        </p:cTn>
                                        <p:tgtEl>
                                          <p:spTgt spid="71"/>
                                        </p:tgtEl>
                                        <p:attrNameLst>
                                          <p:attrName>style.visibility</p:attrName>
                                        </p:attrNameLst>
                                      </p:cBhvr>
                                      <p:to>
                                        <p:strVal val="hidden"/>
                                      </p:to>
                                    </p:set>
                                  </p:childTnLst>
                                </p:cTn>
                              </p:par>
                              <p:par>
                                <p:cTn id="271" presetID="22" presetClass="exit" presetSubtype="1" fill="hold" grpId="0" nodeType="withEffect">
                                  <p:stCondLst>
                                    <p:cond delay="0"/>
                                  </p:stCondLst>
                                  <p:childTnLst>
                                    <p:animEffect transition="out" filter="wipe(up)">
                                      <p:cBhvr>
                                        <p:cTn id="272" dur="500"/>
                                        <p:tgtEl>
                                          <p:spTgt spid="72"/>
                                        </p:tgtEl>
                                      </p:cBhvr>
                                    </p:animEffect>
                                    <p:set>
                                      <p:cBhvr>
                                        <p:cTn id="273" dur="1" fill="hold">
                                          <p:stCondLst>
                                            <p:cond delay="499"/>
                                          </p:stCondLst>
                                        </p:cTn>
                                        <p:tgtEl>
                                          <p:spTgt spid="72"/>
                                        </p:tgtEl>
                                        <p:attrNameLst>
                                          <p:attrName>style.visibility</p:attrName>
                                        </p:attrNameLst>
                                      </p:cBhvr>
                                      <p:to>
                                        <p:strVal val="hidden"/>
                                      </p:to>
                                    </p:set>
                                  </p:childTnLst>
                                </p:cTn>
                              </p:par>
                              <p:par>
                                <p:cTn id="274" presetID="10" presetClass="exit" presetSubtype="0" fill="hold" grpId="2" nodeType="withEffect">
                                  <p:stCondLst>
                                    <p:cond delay="0"/>
                                  </p:stCondLst>
                                  <p:childTnLst>
                                    <p:animEffect transition="out" filter="fade">
                                      <p:cBhvr>
                                        <p:cTn id="275" dur="500"/>
                                        <p:tgtEl>
                                          <p:spTgt spid="145"/>
                                        </p:tgtEl>
                                      </p:cBhvr>
                                    </p:animEffect>
                                    <p:set>
                                      <p:cBhvr>
                                        <p:cTn id="276" dur="1" fill="hold">
                                          <p:stCondLst>
                                            <p:cond delay="499"/>
                                          </p:stCondLst>
                                        </p:cTn>
                                        <p:tgtEl>
                                          <p:spTgt spid="145"/>
                                        </p:tgtEl>
                                        <p:attrNameLst>
                                          <p:attrName>style.visibility</p:attrName>
                                        </p:attrNameLst>
                                      </p:cBhvr>
                                      <p:to>
                                        <p:strVal val="hidden"/>
                                      </p:to>
                                    </p:set>
                                  </p:childTnLst>
                                </p:cTn>
                              </p:par>
                              <p:par>
                                <p:cTn id="277" presetID="10" presetClass="exit" presetSubtype="0" fill="hold" grpId="2" nodeType="withEffect">
                                  <p:stCondLst>
                                    <p:cond delay="0"/>
                                  </p:stCondLst>
                                  <p:childTnLst>
                                    <p:animEffect transition="out" filter="fade">
                                      <p:cBhvr>
                                        <p:cTn id="278" dur="500"/>
                                        <p:tgtEl>
                                          <p:spTgt spid="150"/>
                                        </p:tgtEl>
                                      </p:cBhvr>
                                    </p:animEffect>
                                    <p:set>
                                      <p:cBhvr>
                                        <p:cTn id="279" dur="1" fill="hold">
                                          <p:stCondLst>
                                            <p:cond delay="499"/>
                                          </p:stCondLst>
                                        </p:cTn>
                                        <p:tgtEl>
                                          <p:spTgt spid="150"/>
                                        </p:tgtEl>
                                        <p:attrNameLst>
                                          <p:attrName>style.visibility</p:attrName>
                                        </p:attrNameLst>
                                      </p:cBhvr>
                                      <p:to>
                                        <p:strVal val="hidden"/>
                                      </p:to>
                                    </p:set>
                                  </p:childTnLst>
                                </p:cTn>
                              </p:par>
                            </p:childTnLst>
                          </p:cTn>
                        </p:par>
                        <p:par>
                          <p:cTn id="280" fill="hold">
                            <p:stCondLst>
                              <p:cond delay="2500"/>
                            </p:stCondLst>
                            <p:childTnLst>
                              <p:par>
                                <p:cTn id="281" presetID="10" presetClass="exit" presetSubtype="0" fill="hold" grpId="1" nodeType="afterEffect">
                                  <p:stCondLst>
                                    <p:cond delay="0"/>
                                  </p:stCondLst>
                                  <p:childTnLst>
                                    <p:animEffect transition="out" filter="fade">
                                      <p:cBhvr>
                                        <p:cTn id="282" dur="500"/>
                                        <p:tgtEl>
                                          <p:spTgt spid="160"/>
                                        </p:tgtEl>
                                      </p:cBhvr>
                                    </p:animEffect>
                                    <p:set>
                                      <p:cBhvr>
                                        <p:cTn id="283" dur="1" fill="hold">
                                          <p:stCondLst>
                                            <p:cond delay="499"/>
                                          </p:stCondLst>
                                        </p:cTn>
                                        <p:tgtEl>
                                          <p:spTgt spid="160"/>
                                        </p:tgtEl>
                                        <p:attrNameLst>
                                          <p:attrName>style.visibility</p:attrName>
                                        </p:attrNameLst>
                                      </p:cBhvr>
                                      <p:to>
                                        <p:strVal val="hidden"/>
                                      </p:to>
                                    </p:set>
                                  </p:childTnLst>
                                </p:cTn>
                              </p:par>
                            </p:childTnLst>
                          </p:cTn>
                        </p:par>
                        <p:par>
                          <p:cTn id="284" fill="hold">
                            <p:stCondLst>
                              <p:cond delay="3000"/>
                            </p:stCondLst>
                            <p:childTnLst>
                              <p:par>
                                <p:cTn id="285" presetID="10" presetClass="entr" presetSubtype="0" fill="hold" grpId="0" nodeType="afterEffect">
                                  <p:stCondLst>
                                    <p:cond delay="0"/>
                                  </p:stCondLst>
                                  <p:childTnLst>
                                    <p:set>
                                      <p:cBhvr>
                                        <p:cTn id="286" dur="1" fill="hold">
                                          <p:stCondLst>
                                            <p:cond delay="0"/>
                                          </p:stCondLst>
                                        </p:cTn>
                                        <p:tgtEl>
                                          <p:spTgt spid="161"/>
                                        </p:tgtEl>
                                        <p:attrNameLst>
                                          <p:attrName>style.visibility</p:attrName>
                                        </p:attrNameLst>
                                      </p:cBhvr>
                                      <p:to>
                                        <p:strVal val="visible"/>
                                      </p:to>
                                    </p:set>
                                    <p:animEffect transition="in" filter="fade">
                                      <p:cBhvr>
                                        <p:cTn id="287" dur="500"/>
                                        <p:tgtEl>
                                          <p:spTgt spid="161"/>
                                        </p:tgtEl>
                                      </p:cBhvr>
                                    </p:animEffect>
                                  </p:childTnLst>
                                </p:cTn>
                              </p:par>
                              <p:par>
                                <p:cTn id="288" presetID="0" presetClass="path" presetSubtype="0" accel="50000" decel="50000" fill="hold" nodeType="withEffect">
                                  <p:stCondLst>
                                    <p:cond delay="0"/>
                                  </p:stCondLst>
                                  <p:childTnLst>
                                    <p:animMotion origin="layout" path="M -3.33333E-6 -5.18519E-6 L -3.33333E-6 -5.18519E-6 C 0.00608 -0.0007 0.01198 -0.00117 0.01806 -0.00209 C 0.01962 -0.00232 0.02101 -0.00371 0.0224 -0.00418 C 0.0349 -0.00834 0.03473 -0.00788 0.04636 -0.01019 C 0.06268 -0.01737 0.05521 -0.01505 0.06875 -0.01806 C 0.07032 -0.01876 0.0717 -0.01945 0.07327 -0.02015 C 0.07726 -0.02177 0.08368 -0.02385 0.0882 -0.02593 C 0.08976 -0.02686 0.0974 -0.03126 0.1 -0.03195 C 0.10295 -0.03288 0.10608 -0.03311 0.10903 -0.03404 C 0.13038 -0.04005 0.11407 -0.03566 0.12552 -0.04005 C 0.12743 -0.04075 0.12952 -0.04121 0.13143 -0.04191 C 0.13611 -0.04376 0.13837 -0.04538 0.14341 -0.04793 C 0.14479 -0.04862 0.14636 -0.04908 0.14792 -0.05001 C 0.15677 -0.05533 0.154 -0.0551 0.16111 -0.05788 C 0.16997 -0.06135 0.17882 -0.06575 0.18802 -0.06783 C 0.19393 -0.06922 0.2 -0.07015 0.20591 -0.07177 C 0.20903 -0.07269 0.21181 -0.07478 0.21476 -0.0757 C 0.21927 -0.07732 0.22379 -0.07825 0.2283 -0.07987 C 0.23959 -0.08357 0.22361 -0.08056 0.24167 -0.0838 C 0.24966 -0.08519 0.25764 -0.08635 0.26563 -0.08774 L 0.27743 -0.08982 C 0.28108 -0.09098 0.28438 -0.0926 0.28802 -0.09376 C 0.30018 -0.09723 0.32292 -0.09723 0.33125 -0.09769 L 0.33716 -0.09978 C 0.34167 -0.10093 0.34618 -0.10186 0.3507 -0.10371 C 0.35677 -0.10603 0.36233 -0.11019 0.36858 -0.11158 L 0.38646 -0.11552 C 0.38889 -0.11691 0.39132 -0.11876 0.39393 -0.11968 C 0.39688 -0.12061 0.39983 -0.12084 0.40295 -0.12154 C 0.40486 -0.122 0.40677 -0.12316 0.40886 -0.12362 C 0.42136 -0.12663 0.41997 -0.12455 0.4342 -0.12964 C 0.43681 -0.13056 0.43924 -0.13218 0.44167 -0.13357 C 0.44462 -0.13496 0.44757 -0.13635 0.4507 -0.13751 C 0.45417 -0.1389 0.45764 -0.14005 0.46111 -0.14144 C 0.46268 -0.14214 0.46407 -0.1426 0.46563 -0.14353 C 0.46754 -0.14468 0.46945 -0.14677 0.47153 -0.14746 C 0.475 -0.14862 0.47848 -0.14885 0.48195 -0.14955 C 0.48646 -0.15024 0.49098 -0.15093 0.49549 -0.1514 C 0.50087 -0.15209 0.50643 -0.15232 0.51181 -0.15348 C 0.52032 -0.1551 0.52865 -0.1588 0.53716 -0.1595 C 0.58646 -0.16228 0.56007 -0.16089 0.61632 -0.16343 C 0.65556 -0.16992 0.62014 -0.16482 0.70886 -0.16135 L 0.75955 -0.1595 L 0.77743 -0.15742 C 0.78698 -0.15649 0.79636 -0.15626 0.80591 -0.15533 C 0.81476 -0.15464 0.82223 -0.15186 0.83125 -0.1514 C 0.85052 -0.15047 0.86997 -0.15001 0.88941 -0.14955 C 0.93664 -0.14283 0.89983 -0.14769 0.93716 -0.14353 C 0.94271 -0.14283 0.94809 -0.14191 0.95365 -0.14144 C 0.97205 -0.13982 0.98143 -0.14029 0.99844 -0.13751 C 1.0007 -0.13705 1.03559 -0.13033 1.03872 -0.12964 C 1.04323 -0.12825 1.04757 -0.12686 1.05209 -0.12547 C 1.05504 -0.12478 1.05799 -0.12408 1.06111 -0.12362 C 1.06511 -0.12269 1.0691 -0.12246 1.07292 -0.12154 C 1.07952 -0.11992 1.08594 -0.11714 1.09236 -0.11552 C 1.12848 -0.10742 1.12709 -0.10834 1.1566 -0.10556 C 1.1665 -0.10371 1.17639 -0.10093 1.18646 -0.09978 C 1.19584 -0.09839 1.20539 -0.09839 1.21476 -0.09769 C 1.2217 -0.09723 1.22865 -0.09654 1.23559 -0.09561 L 1.26997 -0.09168 C 1.27101 -0.09144 1.28091 -0.08982 1.28351 -0.08774 C 1.28525 -0.08612 1.28611 -0.08334 1.28785 -0.08172 C 1.28976 -0.0801 1.29202 -0.07918 1.29393 -0.07779 C 1.29549 -0.07663 1.2967 -0.07478 1.29844 -0.07385 C 1.29983 -0.07293 1.30139 -0.07269 1.30278 -0.07177 C 1.30382 -0.0713 1.30486 -0.07038 1.30591 -0.06992 " pathEditMode="relative" ptsTypes="AAAAAAAAAAAAAAAAAAAAAAAAAAAAAAAAAAAAAAAAAAAAAAAAAAAAAAAAAAAAAAAAAAA">
                                      <p:cBhvr>
                                        <p:cTn id="289" dur="2200" fill="hold"/>
                                        <p:tgtEl>
                                          <p:spTgt spid="2"/>
                                        </p:tgtEl>
                                        <p:attrNameLst>
                                          <p:attrName>ppt_x</p:attrName>
                                          <p:attrName>ppt_y</p:attrName>
                                        </p:attrNameLst>
                                      </p:cBhvr>
                                    </p:animMotion>
                                  </p:childTnLst>
                                </p:cTn>
                              </p:par>
                            </p:childTnLst>
                          </p:cTn>
                        </p:par>
                        <p:par>
                          <p:cTn id="290" fill="hold">
                            <p:stCondLst>
                              <p:cond delay="5200"/>
                            </p:stCondLst>
                            <p:childTnLst>
                              <p:par>
                                <p:cTn id="291" presetID="42" presetClass="entr" presetSubtype="0" fill="hold" nodeType="afterEffect">
                                  <p:stCondLst>
                                    <p:cond delay="0"/>
                                  </p:stCondLst>
                                  <p:childTnLst>
                                    <p:set>
                                      <p:cBhvr>
                                        <p:cTn id="292" dur="1" fill="hold">
                                          <p:stCondLst>
                                            <p:cond delay="0"/>
                                          </p:stCondLst>
                                        </p:cTn>
                                        <p:tgtEl>
                                          <p:spTgt spid="122"/>
                                        </p:tgtEl>
                                        <p:attrNameLst>
                                          <p:attrName>style.visibility</p:attrName>
                                        </p:attrNameLst>
                                      </p:cBhvr>
                                      <p:to>
                                        <p:strVal val="visible"/>
                                      </p:to>
                                    </p:set>
                                    <p:animEffect transition="in" filter="fade">
                                      <p:cBhvr>
                                        <p:cTn id="293" dur="1000"/>
                                        <p:tgtEl>
                                          <p:spTgt spid="122"/>
                                        </p:tgtEl>
                                      </p:cBhvr>
                                    </p:animEffect>
                                    <p:anim calcmode="lin" valueType="num">
                                      <p:cBhvr>
                                        <p:cTn id="294" dur="1000" fill="hold"/>
                                        <p:tgtEl>
                                          <p:spTgt spid="122"/>
                                        </p:tgtEl>
                                        <p:attrNameLst>
                                          <p:attrName>ppt_x</p:attrName>
                                        </p:attrNameLst>
                                      </p:cBhvr>
                                      <p:tavLst>
                                        <p:tav tm="0">
                                          <p:val>
                                            <p:strVal val="#ppt_x"/>
                                          </p:val>
                                        </p:tav>
                                        <p:tav tm="100000">
                                          <p:val>
                                            <p:strVal val="#ppt_x"/>
                                          </p:val>
                                        </p:tav>
                                      </p:tavLst>
                                    </p:anim>
                                    <p:anim calcmode="lin" valueType="num">
                                      <p:cBhvr>
                                        <p:cTn id="295" dur="1000" fill="hold"/>
                                        <p:tgtEl>
                                          <p:spTgt spid="122"/>
                                        </p:tgtEl>
                                        <p:attrNameLst>
                                          <p:attrName>ppt_y</p:attrName>
                                        </p:attrNameLst>
                                      </p:cBhvr>
                                      <p:tavLst>
                                        <p:tav tm="0">
                                          <p:val>
                                            <p:strVal val="#ppt_y+.1"/>
                                          </p:val>
                                        </p:tav>
                                        <p:tav tm="100000">
                                          <p:val>
                                            <p:strVal val="#ppt_y"/>
                                          </p:val>
                                        </p:tav>
                                      </p:tavLst>
                                    </p:anim>
                                  </p:childTnLst>
                                </p:cTn>
                              </p:par>
                              <p:par>
                                <p:cTn id="296" presetID="42" presetClass="entr" presetSubtype="0" fill="hold" nodeType="withEffect">
                                  <p:stCondLst>
                                    <p:cond delay="0"/>
                                  </p:stCondLst>
                                  <p:childTnLst>
                                    <p:set>
                                      <p:cBhvr>
                                        <p:cTn id="297" dur="1" fill="hold">
                                          <p:stCondLst>
                                            <p:cond delay="0"/>
                                          </p:stCondLst>
                                        </p:cTn>
                                        <p:tgtEl>
                                          <p:spTgt spid="114"/>
                                        </p:tgtEl>
                                        <p:attrNameLst>
                                          <p:attrName>style.visibility</p:attrName>
                                        </p:attrNameLst>
                                      </p:cBhvr>
                                      <p:to>
                                        <p:strVal val="visible"/>
                                      </p:to>
                                    </p:set>
                                    <p:animEffect transition="in" filter="fade">
                                      <p:cBhvr>
                                        <p:cTn id="298" dur="1000"/>
                                        <p:tgtEl>
                                          <p:spTgt spid="114"/>
                                        </p:tgtEl>
                                      </p:cBhvr>
                                    </p:animEffect>
                                    <p:anim calcmode="lin" valueType="num">
                                      <p:cBhvr>
                                        <p:cTn id="299" dur="1000" fill="hold"/>
                                        <p:tgtEl>
                                          <p:spTgt spid="114"/>
                                        </p:tgtEl>
                                        <p:attrNameLst>
                                          <p:attrName>ppt_x</p:attrName>
                                        </p:attrNameLst>
                                      </p:cBhvr>
                                      <p:tavLst>
                                        <p:tav tm="0">
                                          <p:val>
                                            <p:strVal val="#ppt_x"/>
                                          </p:val>
                                        </p:tav>
                                        <p:tav tm="100000">
                                          <p:val>
                                            <p:strVal val="#ppt_x"/>
                                          </p:val>
                                        </p:tav>
                                      </p:tavLst>
                                    </p:anim>
                                    <p:anim calcmode="lin" valueType="num">
                                      <p:cBhvr>
                                        <p:cTn id="300" dur="1000" fill="hold"/>
                                        <p:tgtEl>
                                          <p:spTgt spid="114"/>
                                        </p:tgtEl>
                                        <p:attrNameLst>
                                          <p:attrName>ppt_y</p:attrName>
                                        </p:attrNameLst>
                                      </p:cBhvr>
                                      <p:tavLst>
                                        <p:tav tm="0">
                                          <p:val>
                                            <p:strVal val="#ppt_y+.1"/>
                                          </p:val>
                                        </p:tav>
                                        <p:tav tm="100000">
                                          <p:val>
                                            <p:strVal val="#ppt_y"/>
                                          </p:val>
                                        </p:tav>
                                      </p:tavLst>
                                    </p:anim>
                                  </p:childTnLst>
                                </p:cTn>
                              </p:par>
                              <p:par>
                                <p:cTn id="301" presetID="42" presetClass="entr" presetSubtype="0" fill="hold" nodeType="withEffect">
                                  <p:stCondLst>
                                    <p:cond delay="0"/>
                                  </p:stCondLst>
                                  <p:childTnLst>
                                    <p:set>
                                      <p:cBhvr>
                                        <p:cTn id="302" dur="1" fill="hold">
                                          <p:stCondLst>
                                            <p:cond delay="0"/>
                                          </p:stCondLst>
                                        </p:cTn>
                                        <p:tgtEl>
                                          <p:spTgt spid="118"/>
                                        </p:tgtEl>
                                        <p:attrNameLst>
                                          <p:attrName>style.visibility</p:attrName>
                                        </p:attrNameLst>
                                      </p:cBhvr>
                                      <p:to>
                                        <p:strVal val="visible"/>
                                      </p:to>
                                    </p:set>
                                    <p:animEffect transition="in" filter="fade">
                                      <p:cBhvr>
                                        <p:cTn id="303" dur="1000"/>
                                        <p:tgtEl>
                                          <p:spTgt spid="118"/>
                                        </p:tgtEl>
                                      </p:cBhvr>
                                    </p:animEffect>
                                    <p:anim calcmode="lin" valueType="num">
                                      <p:cBhvr>
                                        <p:cTn id="304" dur="1000" fill="hold"/>
                                        <p:tgtEl>
                                          <p:spTgt spid="118"/>
                                        </p:tgtEl>
                                        <p:attrNameLst>
                                          <p:attrName>ppt_x</p:attrName>
                                        </p:attrNameLst>
                                      </p:cBhvr>
                                      <p:tavLst>
                                        <p:tav tm="0">
                                          <p:val>
                                            <p:strVal val="#ppt_x"/>
                                          </p:val>
                                        </p:tav>
                                        <p:tav tm="100000">
                                          <p:val>
                                            <p:strVal val="#ppt_x"/>
                                          </p:val>
                                        </p:tav>
                                      </p:tavLst>
                                    </p:anim>
                                    <p:anim calcmode="lin" valueType="num">
                                      <p:cBhvr>
                                        <p:cTn id="305" dur="1000" fill="hold"/>
                                        <p:tgtEl>
                                          <p:spTgt spid="118"/>
                                        </p:tgtEl>
                                        <p:attrNameLst>
                                          <p:attrName>ppt_y</p:attrName>
                                        </p:attrNameLst>
                                      </p:cBhvr>
                                      <p:tavLst>
                                        <p:tav tm="0">
                                          <p:val>
                                            <p:strVal val="#ppt_y+.1"/>
                                          </p:val>
                                        </p:tav>
                                        <p:tav tm="100000">
                                          <p:val>
                                            <p:strVal val="#ppt_y"/>
                                          </p:val>
                                        </p:tav>
                                      </p:tavLst>
                                    </p:anim>
                                  </p:childTnLst>
                                </p:cTn>
                              </p:par>
                              <p:par>
                                <p:cTn id="306" presetID="42" presetClass="entr" presetSubtype="0" fill="hold" nodeType="withEffect">
                                  <p:stCondLst>
                                    <p:cond delay="0"/>
                                  </p:stCondLst>
                                  <p:childTnLst>
                                    <p:set>
                                      <p:cBhvr>
                                        <p:cTn id="307" dur="1" fill="hold">
                                          <p:stCondLst>
                                            <p:cond delay="0"/>
                                          </p:stCondLst>
                                        </p:cTn>
                                        <p:tgtEl>
                                          <p:spTgt spid="84"/>
                                        </p:tgtEl>
                                        <p:attrNameLst>
                                          <p:attrName>style.visibility</p:attrName>
                                        </p:attrNameLst>
                                      </p:cBhvr>
                                      <p:to>
                                        <p:strVal val="visible"/>
                                      </p:to>
                                    </p:set>
                                    <p:animEffect transition="in" filter="fade">
                                      <p:cBhvr>
                                        <p:cTn id="308" dur="1000"/>
                                        <p:tgtEl>
                                          <p:spTgt spid="84"/>
                                        </p:tgtEl>
                                      </p:cBhvr>
                                    </p:animEffect>
                                    <p:anim calcmode="lin" valueType="num">
                                      <p:cBhvr>
                                        <p:cTn id="309" dur="1000" fill="hold"/>
                                        <p:tgtEl>
                                          <p:spTgt spid="84"/>
                                        </p:tgtEl>
                                        <p:attrNameLst>
                                          <p:attrName>ppt_x</p:attrName>
                                        </p:attrNameLst>
                                      </p:cBhvr>
                                      <p:tavLst>
                                        <p:tav tm="0">
                                          <p:val>
                                            <p:strVal val="#ppt_x"/>
                                          </p:val>
                                        </p:tav>
                                        <p:tav tm="100000">
                                          <p:val>
                                            <p:strVal val="#ppt_x"/>
                                          </p:val>
                                        </p:tav>
                                      </p:tavLst>
                                    </p:anim>
                                    <p:anim calcmode="lin" valueType="num">
                                      <p:cBhvr>
                                        <p:cTn id="310" dur="1000" fill="hold"/>
                                        <p:tgtEl>
                                          <p:spTgt spid="84"/>
                                        </p:tgtEl>
                                        <p:attrNameLst>
                                          <p:attrName>ppt_y</p:attrName>
                                        </p:attrNameLst>
                                      </p:cBhvr>
                                      <p:tavLst>
                                        <p:tav tm="0">
                                          <p:val>
                                            <p:strVal val="#ppt_y+.1"/>
                                          </p:val>
                                        </p:tav>
                                        <p:tav tm="100000">
                                          <p:val>
                                            <p:strVal val="#ppt_y"/>
                                          </p:val>
                                        </p:tav>
                                      </p:tavLst>
                                    </p:anim>
                                  </p:childTnLst>
                                </p:cTn>
                              </p:par>
                              <p:par>
                                <p:cTn id="311" presetID="42" presetClass="entr" presetSubtype="0" fill="hold" nodeType="withEffect">
                                  <p:stCondLst>
                                    <p:cond delay="0"/>
                                  </p:stCondLst>
                                  <p:childTnLst>
                                    <p:set>
                                      <p:cBhvr>
                                        <p:cTn id="312" dur="1" fill="hold">
                                          <p:stCondLst>
                                            <p:cond delay="0"/>
                                          </p:stCondLst>
                                        </p:cTn>
                                        <p:tgtEl>
                                          <p:spTgt spid="106"/>
                                        </p:tgtEl>
                                        <p:attrNameLst>
                                          <p:attrName>style.visibility</p:attrName>
                                        </p:attrNameLst>
                                      </p:cBhvr>
                                      <p:to>
                                        <p:strVal val="visible"/>
                                      </p:to>
                                    </p:set>
                                    <p:animEffect transition="in" filter="fade">
                                      <p:cBhvr>
                                        <p:cTn id="313" dur="1000"/>
                                        <p:tgtEl>
                                          <p:spTgt spid="106"/>
                                        </p:tgtEl>
                                      </p:cBhvr>
                                    </p:animEffect>
                                    <p:anim calcmode="lin" valueType="num">
                                      <p:cBhvr>
                                        <p:cTn id="314" dur="1000" fill="hold"/>
                                        <p:tgtEl>
                                          <p:spTgt spid="106"/>
                                        </p:tgtEl>
                                        <p:attrNameLst>
                                          <p:attrName>ppt_x</p:attrName>
                                        </p:attrNameLst>
                                      </p:cBhvr>
                                      <p:tavLst>
                                        <p:tav tm="0">
                                          <p:val>
                                            <p:strVal val="#ppt_x"/>
                                          </p:val>
                                        </p:tav>
                                        <p:tav tm="100000">
                                          <p:val>
                                            <p:strVal val="#ppt_x"/>
                                          </p:val>
                                        </p:tav>
                                      </p:tavLst>
                                    </p:anim>
                                    <p:anim calcmode="lin" valueType="num">
                                      <p:cBhvr>
                                        <p:cTn id="315" dur="1000" fill="hold"/>
                                        <p:tgtEl>
                                          <p:spTgt spid="106"/>
                                        </p:tgtEl>
                                        <p:attrNameLst>
                                          <p:attrName>ppt_y</p:attrName>
                                        </p:attrNameLst>
                                      </p:cBhvr>
                                      <p:tavLst>
                                        <p:tav tm="0">
                                          <p:val>
                                            <p:strVal val="#ppt_y+.1"/>
                                          </p:val>
                                        </p:tav>
                                        <p:tav tm="100000">
                                          <p:val>
                                            <p:strVal val="#ppt_y"/>
                                          </p:val>
                                        </p:tav>
                                      </p:tavLst>
                                    </p:anim>
                                  </p:childTnLst>
                                </p:cTn>
                              </p:par>
                              <p:par>
                                <p:cTn id="316" presetID="42" presetClass="entr" presetSubtype="0" fill="hold" nodeType="withEffect">
                                  <p:stCondLst>
                                    <p:cond delay="0"/>
                                  </p:stCondLst>
                                  <p:childTnLst>
                                    <p:set>
                                      <p:cBhvr>
                                        <p:cTn id="317" dur="1" fill="hold">
                                          <p:stCondLst>
                                            <p:cond delay="0"/>
                                          </p:stCondLst>
                                        </p:cTn>
                                        <p:tgtEl>
                                          <p:spTgt spid="110"/>
                                        </p:tgtEl>
                                        <p:attrNameLst>
                                          <p:attrName>style.visibility</p:attrName>
                                        </p:attrNameLst>
                                      </p:cBhvr>
                                      <p:to>
                                        <p:strVal val="visible"/>
                                      </p:to>
                                    </p:set>
                                    <p:animEffect transition="in" filter="fade">
                                      <p:cBhvr>
                                        <p:cTn id="318" dur="1000"/>
                                        <p:tgtEl>
                                          <p:spTgt spid="110"/>
                                        </p:tgtEl>
                                      </p:cBhvr>
                                    </p:animEffect>
                                    <p:anim calcmode="lin" valueType="num">
                                      <p:cBhvr>
                                        <p:cTn id="319" dur="1000" fill="hold"/>
                                        <p:tgtEl>
                                          <p:spTgt spid="110"/>
                                        </p:tgtEl>
                                        <p:attrNameLst>
                                          <p:attrName>ppt_x</p:attrName>
                                        </p:attrNameLst>
                                      </p:cBhvr>
                                      <p:tavLst>
                                        <p:tav tm="0">
                                          <p:val>
                                            <p:strVal val="#ppt_x"/>
                                          </p:val>
                                        </p:tav>
                                        <p:tav tm="100000">
                                          <p:val>
                                            <p:strVal val="#ppt_x"/>
                                          </p:val>
                                        </p:tav>
                                      </p:tavLst>
                                    </p:anim>
                                    <p:anim calcmode="lin" valueType="num">
                                      <p:cBhvr>
                                        <p:cTn id="320" dur="1000" fill="hold"/>
                                        <p:tgtEl>
                                          <p:spTgt spid="110"/>
                                        </p:tgtEl>
                                        <p:attrNameLst>
                                          <p:attrName>ppt_y</p:attrName>
                                        </p:attrNameLst>
                                      </p:cBhvr>
                                      <p:tavLst>
                                        <p:tav tm="0">
                                          <p:val>
                                            <p:strVal val="#ppt_y+.1"/>
                                          </p:val>
                                        </p:tav>
                                        <p:tav tm="100000">
                                          <p:val>
                                            <p:strVal val="#ppt_y"/>
                                          </p:val>
                                        </p:tav>
                                      </p:tavLst>
                                    </p:anim>
                                  </p:childTnLst>
                                </p:cTn>
                              </p:par>
                            </p:childTnLst>
                          </p:cTn>
                        </p:par>
                        <p:par>
                          <p:cTn id="321" fill="hold">
                            <p:stCondLst>
                              <p:cond delay="6200"/>
                            </p:stCondLst>
                            <p:childTnLst>
                              <p:par>
                                <p:cTn id="322" presetID="42" presetClass="entr" presetSubtype="0" fill="hold" nodeType="afterEffect">
                                  <p:stCondLst>
                                    <p:cond delay="0"/>
                                  </p:stCondLst>
                                  <p:childTnLst>
                                    <p:set>
                                      <p:cBhvr>
                                        <p:cTn id="323" dur="1" fill="hold">
                                          <p:stCondLst>
                                            <p:cond delay="0"/>
                                          </p:stCondLst>
                                        </p:cTn>
                                        <p:tgtEl>
                                          <p:spTgt spid="124"/>
                                        </p:tgtEl>
                                        <p:attrNameLst>
                                          <p:attrName>style.visibility</p:attrName>
                                        </p:attrNameLst>
                                      </p:cBhvr>
                                      <p:to>
                                        <p:strVal val="visible"/>
                                      </p:to>
                                    </p:set>
                                    <p:animEffect transition="in" filter="fade">
                                      <p:cBhvr>
                                        <p:cTn id="324" dur="1000"/>
                                        <p:tgtEl>
                                          <p:spTgt spid="124"/>
                                        </p:tgtEl>
                                      </p:cBhvr>
                                    </p:animEffect>
                                    <p:anim calcmode="lin" valueType="num">
                                      <p:cBhvr>
                                        <p:cTn id="325" dur="1000" fill="hold"/>
                                        <p:tgtEl>
                                          <p:spTgt spid="124"/>
                                        </p:tgtEl>
                                        <p:attrNameLst>
                                          <p:attrName>ppt_x</p:attrName>
                                        </p:attrNameLst>
                                      </p:cBhvr>
                                      <p:tavLst>
                                        <p:tav tm="0">
                                          <p:val>
                                            <p:strVal val="#ppt_x"/>
                                          </p:val>
                                        </p:tav>
                                        <p:tav tm="100000">
                                          <p:val>
                                            <p:strVal val="#ppt_x"/>
                                          </p:val>
                                        </p:tav>
                                      </p:tavLst>
                                    </p:anim>
                                    <p:anim calcmode="lin" valueType="num">
                                      <p:cBhvr>
                                        <p:cTn id="326" dur="1000" fill="hold"/>
                                        <p:tgtEl>
                                          <p:spTgt spid="124"/>
                                        </p:tgtEl>
                                        <p:attrNameLst>
                                          <p:attrName>ppt_y</p:attrName>
                                        </p:attrNameLst>
                                      </p:cBhvr>
                                      <p:tavLst>
                                        <p:tav tm="0">
                                          <p:val>
                                            <p:strVal val="#ppt_y+.1"/>
                                          </p:val>
                                        </p:tav>
                                        <p:tav tm="100000">
                                          <p:val>
                                            <p:strVal val="#ppt_y"/>
                                          </p:val>
                                        </p:tav>
                                      </p:tavLst>
                                    </p:anim>
                                  </p:childTnLst>
                                </p:cTn>
                              </p:par>
                              <p:par>
                                <p:cTn id="327" presetID="42" presetClass="entr" presetSubtype="0" fill="hold" nodeType="withEffect">
                                  <p:stCondLst>
                                    <p:cond delay="0"/>
                                  </p:stCondLst>
                                  <p:childTnLst>
                                    <p:set>
                                      <p:cBhvr>
                                        <p:cTn id="328" dur="1" fill="hold">
                                          <p:stCondLst>
                                            <p:cond delay="0"/>
                                          </p:stCondLst>
                                        </p:cTn>
                                        <p:tgtEl>
                                          <p:spTgt spid="123"/>
                                        </p:tgtEl>
                                        <p:attrNameLst>
                                          <p:attrName>style.visibility</p:attrName>
                                        </p:attrNameLst>
                                      </p:cBhvr>
                                      <p:to>
                                        <p:strVal val="visible"/>
                                      </p:to>
                                    </p:set>
                                    <p:animEffect transition="in" filter="fade">
                                      <p:cBhvr>
                                        <p:cTn id="329" dur="1000"/>
                                        <p:tgtEl>
                                          <p:spTgt spid="123"/>
                                        </p:tgtEl>
                                      </p:cBhvr>
                                    </p:animEffect>
                                    <p:anim calcmode="lin" valueType="num">
                                      <p:cBhvr>
                                        <p:cTn id="330" dur="1000" fill="hold"/>
                                        <p:tgtEl>
                                          <p:spTgt spid="123"/>
                                        </p:tgtEl>
                                        <p:attrNameLst>
                                          <p:attrName>ppt_x</p:attrName>
                                        </p:attrNameLst>
                                      </p:cBhvr>
                                      <p:tavLst>
                                        <p:tav tm="0">
                                          <p:val>
                                            <p:strVal val="#ppt_x"/>
                                          </p:val>
                                        </p:tav>
                                        <p:tav tm="100000">
                                          <p:val>
                                            <p:strVal val="#ppt_x"/>
                                          </p:val>
                                        </p:tav>
                                      </p:tavLst>
                                    </p:anim>
                                    <p:anim calcmode="lin" valueType="num">
                                      <p:cBhvr>
                                        <p:cTn id="331" dur="1000" fill="hold"/>
                                        <p:tgtEl>
                                          <p:spTgt spid="123"/>
                                        </p:tgtEl>
                                        <p:attrNameLst>
                                          <p:attrName>ppt_y</p:attrName>
                                        </p:attrNameLst>
                                      </p:cBhvr>
                                      <p:tavLst>
                                        <p:tav tm="0">
                                          <p:val>
                                            <p:strVal val="#ppt_y+.1"/>
                                          </p:val>
                                        </p:tav>
                                        <p:tav tm="100000">
                                          <p:val>
                                            <p:strVal val="#ppt_y"/>
                                          </p:val>
                                        </p:tav>
                                      </p:tavLst>
                                    </p:anim>
                                  </p:childTnLst>
                                </p:cTn>
                              </p:par>
                              <p:par>
                                <p:cTn id="332" presetID="42" presetClass="entr" presetSubtype="0" fill="hold" nodeType="withEffect">
                                  <p:stCondLst>
                                    <p:cond delay="0"/>
                                  </p:stCondLst>
                                  <p:childTnLst>
                                    <p:set>
                                      <p:cBhvr>
                                        <p:cTn id="333" dur="1" fill="hold">
                                          <p:stCondLst>
                                            <p:cond delay="0"/>
                                          </p:stCondLst>
                                        </p:cTn>
                                        <p:tgtEl>
                                          <p:spTgt spid="125"/>
                                        </p:tgtEl>
                                        <p:attrNameLst>
                                          <p:attrName>style.visibility</p:attrName>
                                        </p:attrNameLst>
                                      </p:cBhvr>
                                      <p:to>
                                        <p:strVal val="visible"/>
                                      </p:to>
                                    </p:set>
                                    <p:animEffect transition="in" filter="fade">
                                      <p:cBhvr>
                                        <p:cTn id="334" dur="1000"/>
                                        <p:tgtEl>
                                          <p:spTgt spid="125"/>
                                        </p:tgtEl>
                                      </p:cBhvr>
                                    </p:animEffect>
                                    <p:anim calcmode="lin" valueType="num">
                                      <p:cBhvr>
                                        <p:cTn id="335" dur="1000" fill="hold"/>
                                        <p:tgtEl>
                                          <p:spTgt spid="125"/>
                                        </p:tgtEl>
                                        <p:attrNameLst>
                                          <p:attrName>ppt_x</p:attrName>
                                        </p:attrNameLst>
                                      </p:cBhvr>
                                      <p:tavLst>
                                        <p:tav tm="0">
                                          <p:val>
                                            <p:strVal val="#ppt_x"/>
                                          </p:val>
                                        </p:tav>
                                        <p:tav tm="100000">
                                          <p:val>
                                            <p:strVal val="#ppt_x"/>
                                          </p:val>
                                        </p:tav>
                                      </p:tavLst>
                                    </p:anim>
                                    <p:anim calcmode="lin" valueType="num">
                                      <p:cBhvr>
                                        <p:cTn id="336" dur="1000" fill="hold"/>
                                        <p:tgtEl>
                                          <p:spTgt spid="125"/>
                                        </p:tgtEl>
                                        <p:attrNameLst>
                                          <p:attrName>ppt_y</p:attrName>
                                        </p:attrNameLst>
                                      </p:cBhvr>
                                      <p:tavLst>
                                        <p:tav tm="0">
                                          <p:val>
                                            <p:strVal val="#ppt_y+.1"/>
                                          </p:val>
                                        </p:tav>
                                        <p:tav tm="100000">
                                          <p:val>
                                            <p:strVal val="#ppt_y"/>
                                          </p:val>
                                        </p:tav>
                                      </p:tavLst>
                                    </p:anim>
                                  </p:childTnLst>
                                </p:cTn>
                              </p:par>
                              <p:par>
                                <p:cTn id="337" presetID="42" presetClass="entr" presetSubtype="0" fill="hold" nodeType="withEffect">
                                  <p:stCondLst>
                                    <p:cond delay="0"/>
                                  </p:stCondLst>
                                  <p:childTnLst>
                                    <p:set>
                                      <p:cBhvr>
                                        <p:cTn id="338" dur="1" fill="hold">
                                          <p:stCondLst>
                                            <p:cond delay="0"/>
                                          </p:stCondLst>
                                        </p:cTn>
                                        <p:tgtEl>
                                          <p:spTgt spid="116"/>
                                        </p:tgtEl>
                                        <p:attrNameLst>
                                          <p:attrName>style.visibility</p:attrName>
                                        </p:attrNameLst>
                                      </p:cBhvr>
                                      <p:to>
                                        <p:strVal val="visible"/>
                                      </p:to>
                                    </p:set>
                                    <p:animEffect transition="in" filter="fade">
                                      <p:cBhvr>
                                        <p:cTn id="339" dur="1000"/>
                                        <p:tgtEl>
                                          <p:spTgt spid="116"/>
                                        </p:tgtEl>
                                      </p:cBhvr>
                                    </p:animEffect>
                                    <p:anim calcmode="lin" valueType="num">
                                      <p:cBhvr>
                                        <p:cTn id="340" dur="1000" fill="hold"/>
                                        <p:tgtEl>
                                          <p:spTgt spid="116"/>
                                        </p:tgtEl>
                                        <p:attrNameLst>
                                          <p:attrName>ppt_x</p:attrName>
                                        </p:attrNameLst>
                                      </p:cBhvr>
                                      <p:tavLst>
                                        <p:tav tm="0">
                                          <p:val>
                                            <p:strVal val="#ppt_x"/>
                                          </p:val>
                                        </p:tav>
                                        <p:tav tm="100000">
                                          <p:val>
                                            <p:strVal val="#ppt_x"/>
                                          </p:val>
                                        </p:tav>
                                      </p:tavLst>
                                    </p:anim>
                                    <p:anim calcmode="lin" valueType="num">
                                      <p:cBhvr>
                                        <p:cTn id="341" dur="1000" fill="hold"/>
                                        <p:tgtEl>
                                          <p:spTgt spid="116"/>
                                        </p:tgtEl>
                                        <p:attrNameLst>
                                          <p:attrName>ppt_y</p:attrName>
                                        </p:attrNameLst>
                                      </p:cBhvr>
                                      <p:tavLst>
                                        <p:tav tm="0">
                                          <p:val>
                                            <p:strVal val="#ppt_y+.1"/>
                                          </p:val>
                                        </p:tav>
                                        <p:tav tm="100000">
                                          <p:val>
                                            <p:strVal val="#ppt_y"/>
                                          </p:val>
                                        </p:tav>
                                      </p:tavLst>
                                    </p:anim>
                                  </p:childTnLst>
                                </p:cTn>
                              </p:par>
                              <p:par>
                                <p:cTn id="342" presetID="42" presetClass="entr" presetSubtype="0" fill="hold" nodeType="withEffect">
                                  <p:stCondLst>
                                    <p:cond delay="0"/>
                                  </p:stCondLst>
                                  <p:childTnLst>
                                    <p:set>
                                      <p:cBhvr>
                                        <p:cTn id="343" dur="1" fill="hold">
                                          <p:stCondLst>
                                            <p:cond delay="0"/>
                                          </p:stCondLst>
                                        </p:cTn>
                                        <p:tgtEl>
                                          <p:spTgt spid="115"/>
                                        </p:tgtEl>
                                        <p:attrNameLst>
                                          <p:attrName>style.visibility</p:attrName>
                                        </p:attrNameLst>
                                      </p:cBhvr>
                                      <p:to>
                                        <p:strVal val="visible"/>
                                      </p:to>
                                    </p:set>
                                    <p:animEffect transition="in" filter="fade">
                                      <p:cBhvr>
                                        <p:cTn id="344" dur="1000"/>
                                        <p:tgtEl>
                                          <p:spTgt spid="115"/>
                                        </p:tgtEl>
                                      </p:cBhvr>
                                    </p:animEffect>
                                    <p:anim calcmode="lin" valueType="num">
                                      <p:cBhvr>
                                        <p:cTn id="345" dur="1000" fill="hold"/>
                                        <p:tgtEl>
                                          <p:spTgt spid="115"/>
                                        </p:tgtEl>
                                        <p:attrNameLst>
                                          <p:attrName>ppt_x</p:attrName>
                                        </p:attrNameLst>
                                      </p:cBhvr>
                                      <p:tavLst>
                                        <p:tav tm="0">
                                          <p:val>
                                            <p:strVal val="#ppt_x"/>
                                          </p:val>
                                        </p:tav>
                                        <p:tav tm="100000">
                                          <p:val>
                                            <p:strVal val="#ppt_x"/>
                                          </p:val>
                                        </p:tav>
                                      </p:tavLst>
                                    </p:anim>
                                    <p:anim calcmode="lin" valueType="num">
                                      <p:cBhvr>
                                        <p:cTn id="346" dur="1000" fill="hold"/>
                                        <p:tgtEl>
                                          <p:spTgt spid="115"/>
                                        </p:tgtEl>
                                        <p:attrNameLst>
                                          <p:attrName>ppt_y</p:attrName>
                                        </p:attrNameLst>
                                      </p:cBhvr>
                                      <p:tavLst>
                                        <p:tav tm="0">
                                          <p:val>
                                            <p:strVal val="#ppt_y+.1"/>
                                          </p:val>
                                        </p:tav>
                                        <p:tav tm="100000">
                                          <p:val>
                                            <p:strVal val="#ppt_y"/>
                                          </p:val>
                                        </p:tav>
                                      </p:tavLst>
                                    </p:anim>
                                  </p:childTnLst>
                                </p:cTn>
                              </p:par>
                              <p:par>
                                <p:cTn id="347" presetID="42" presetClass="entr" presetSubtype="0" fill="hold" nodeType="withEffect">
                                  <p:stCondLst>
                                    <p:cond delay="0"/>
                                  </p:stCondLst>
                                  <p:childTnLst>
                                    <p:set>
                                      <p:cBhvr>
                                        <p:cTn id="348" dur="1" fill="hold">
                                          <p:stCondLst>
                                            <p:cond delay="0"/>
                                          </p:stCondLst>
                                        </p:cTn>
                                        <p:tgtEl>
                                          <p:spTgt spid="117"/>
                                        </p:tgtEl>
                                        <p:attrNameLst>
                                          <p:attrName>style.visibility</p:attrName>
                                        </p:attrNameLst>
                                      </p:cBhvr>
                                      <p:to>
                                        <p:strVal val="visible"/>
                                      </p:to>
                                    </p:set>
                                    <p:animEffect transition="in" filter="fade">
                                      <p:cBhvr>
                                        <p:cTn id="349" dur="1000"/>
                                        <p:tgtEl>
                                          <p:spTgt spid="117"/>
                                        </p:tgtEl>
                                      </p:cBhvr>
                                    </p:animEffect>
                                    <p:anim calcmode="lin" valueType="num">
                                      <p:cBhvr>
                                        <p:cTn id="350" dur="1000" fill="hold"/>
                                        <p:tgtEl>
                                          <p:spTgt spid="117"/>
                                        </p:tgtEl>
                                        <p:attrNameLst>
                                          <p:attrName>ppt_x</p:attrName>
                                        </p:attrNameLst>
                                      </p:cBhvr>
                                      <p:tavLst>
                                        <p:tav tm="0">
                                          <p:val>
                                            <p:strVal val="#ppt_x"/>
                                          </p:val>
                                        </p:tav>
                                        <p:tav tm="100000">
                                          <p:val>
                                            <p:strVal val="#ppt_x"/>
                                          </p:val>
                                        </p:tav>
                                      </p:tavLst>
                                    </p:anim>
                                    <p:anim calcmode="lin" valueType="num">
                                      <p:cBhvr>
                                        <p:cTn id="351" dur="1000" fill="hold"/>
                                        <p:tgtEl>
                                          <p:spTgt spid="117"/>
                                        </p:tgtEl>
                                        <p:attrNameLst>
                                          <p:attrName>ppt_y</p:attrName>
                                        </p:attrNameLst>
                                      </p:cBhvr>
                                      <p:tavLst>
                                        <p:tav tm="0">
                                          <p:val>
                                            <p:strVal val="#ppt_y+.1"/>
                                          </p:val>
                                        </p:tav>
                                        <p:tav tm="100000">
                                          <p:val>
                                            <p:strVal val="#ppt_y"/>
                                          </p:val>
                                        </p:tav>
                                      </p:tavLst>
                                    </p:anim>
                                  </p:childTnLst>
                                </p:cTn>
                              </p:par>
                              <p:par>
                                <p:cTn id="352" presetID="42" presetClass="entr" presetSubtype="0" fill="hold" nodeType="withEffect">
                                  <p:stCondLst>
                                    <p:cond delay="0"/>
                                  </p:stCondLst>
                                  <p:childTnLst>
                                    <p:set>
                                      <p:cBhvr>
                                        <p:cTn id="353" dur="1" fill="hold">
                                          <p:stCondLst>
                                            <p:cond delay="0"/>
                                          </p:stCondLst>
                                        </p:cTn>
                                        <p:tgtEl>
                                          <p:spTgt spid="120"/>
                                        </p:tgtEl>
                                        <p:attrNameLst>
                                          <p:attrName>style.visibility</p:attrName>
                                        </p:attrNameLst>
                                      </p:cBhvr>
                                      <p:to>
                                        <p:strVal val="visible"/>
                                      </p:to>
                                    </p:set>
                                    <p:animEffect transition="in" filter="fade">
                                      <p:cBhvr>
                                        <p:cTn id="354" dur="1000"/>
                                        <p:tgtEl>
                                          <p:spTgt spid="120"/>
                                        </p:tgtEl>
                                      </p:cBhvr>
                                    </p:animEffect>
                                    <p:anim calcmode="lin" valueType="num">
                                      <p:cBhvr>
                                        <p:cTn id="355" dur="1000" fill="hold"/>
                                        <p:tgtEl>
                                          <p:spTgt spid="120"/>
                                        </p:tgtEl>
                                        <p:attrNameLst>
                                          <p:attrName>ppt_x</p:attrName>
                                        </p:attrNameLst>
                                      </p:cBhvr>
                                      <p:tavLst>
                                        <p:tav tm="0">
                                          <p:val>
                                            <p:strVal val="#ppt_x"/>
                                          </p:val>
                                        </p:tav>
                                        <p:tav tm="100000">
                                          <p:val>
                                            <p:strVal val="#ppt_x"/>
                                          </p:val>
                                        </p:tav>
                                      </p:tavLst>
                                    </p:anim>
                                    <p:anim calcmode="lin" valueType="num">
                                      <p:cBhvr>
                                        <p:cTn id="356" dur="1000" fill="hold"/>
                                        <p:tgtEl>
                                          <p:spTgt spid="120"/>
                                        </p:tgtEl>
                                        <p:attrNameLst>
                                          <p:attrName>ppt_y</p:attrName>
                                        </p:attrNameLst>
                                      </p:cBhvr>
                                      <p:tavLst>
                                        <p:tav tm="0">
                                          <p:val>
                                            <p:strVal val="#ppt_y+.1"/>
                                          </p:val>
                                        </p:tav>
                                        <p:tav tm="100000">
                                          <p:val>
                                            <p:strVal val="#ppt_y"/>
                                          </p:val>
                                        </p:tav>
                                      </p:tavLst>
                                    </p:anim>
                                  </p:childTnLst>
                                </p:cTn>
                              </p:par>
                              <p:par>
                                <p:cTn id="357" presetID="42" presetClass="entr" presetSubtype="0" fill="hold" nodeType="withEffect">
                                  <p:stCondLst>
                                    <p:cond delay="0"/>
                                  </p:stCondLst>
                                  <p:childTnLst>
                                    <p:set>
                                      <p:cBhvr>
                                        <p:cTn id="358" dur="1" fill="hold">
                                          <p:stCondLst>
                                            <p:cond delay="0"/>
                                          </p:stCondLst>
                                        </p:cTn>
                                        <p:tgtEl>
                                          <p:spTgt spid="119"/>
                                        </p:tgtEl>
                                        <p:attrNameLst>
                                          <p:attrName>style.visibility</p:attrName>
                                        </p:attrNameLst>
                                      </p:cBhvr>
                                      <p:to>
                                        <p:strVal val="visible"/>
                                      </p:to>
                                    </p:set>
                                    <p:animEffect transition="in" filter="fade">
                                      <p:cBhvr>
                                        <p:cTn id="359" dur="1000"/>
                                        <p:tgtEl>
                                          <p:spTgt spid="119"/>
                                        </p:tgtEl>
                                      </p:cBhvr>
                                    </p:animEffect>
                                    <p:anim calcmode="lin" valueType="num">
                                      <p:cBhvr>
                                        <p:cTn id="360" dur="1000" fill="hold"/>
                                        <p:tgtEl>
                                          <p:spTgt spid="119"/>
                                        </p:tgtEl>
                                        <p:attrNameLst>
                                          <p:attrName>ppt_x</p:attrName>
                                        </p:attrNameLst>
                                      </p:cBhvr>
                                      <p:tavLst>
                                        <p:tav tm="0">
                                          <p:val>
                                            <p:strVal val="#ppt_x"/>
                                          </p:val>
                                        </p:tav>
                                        <p:tav tm="100000">
                                          <p:val>
                                            <p:strVal val="#ppt_x"/>
                                          </p:val>
                                        </p:tav>
                                      </p:tavLst>
                                    </p:anim>
                                    <p:anim calcmode="lin" valueType="num">
                                      <p:cBhvr>
                                        <p:cTn id="361" dur="1000" fill="hold"/>
                                        <p:tgtEl>
                                          <p:spTgt spid="119"/>
                                        </p:tgtEl>
                                        <p:attrNameLst>
                                          <p:attrName>ppt_y</p:attrName>
                                        </p:attrNameLst>
                                      </p:cBhvr>
                                      <p:tavLst>
                                        <p:tav tm="0">
                                          <p:val>
                                            <p:strVal val="#ppt_y+.1"/>
                                          </p:val>
                                        </p:tav>
                                        <p:tav tm="100000">
                                          <p:val>
                                            <p:strVal val="#ppt_y"/>
                                          </p:val>
                                        </p:tav>
                                      </p:tavLst>
                                    </p:anim>
                                  </p:childTnLst>
                                </p:cTn>
                              </p:par>
                              <p:par>
                                <p:cTn id="362" presetID="42" presetClass="entr" presetSubtype="0" fill="hold" nodeType="withEffect">
                                  <p:stCondLst>
                                    <p:cond delay="0"/>
                                  </p:stCondLst>
                                  <p:childTnLst>
                                    <p:set>
                                      <p:cBhvr>
                                        <p:cTn id="363" dur="1" fill="hold">
                                          <p:stCondLst>
                                            <p:cond delay="0"/>
                                          </p:stCondLst>
                                        </p:cTn>
                                        <p:tgtEl>
                                          <p:spTgt spid="121"/>
                                        </p:tgtEl>
                                        <p:attrNameLst>
                                          <p:attrName>style.visibility</p:attrName>
                                        </p:attrNameLst>
                                      </p:cBhvr>
                                      <p:to>
                                        <p:strVal val="visible"/>
                                      </p:to>
                                    </p:set>
                                    <p:animEffect transition="in" filter="fade">
                                      <p:cBhvr>
                                        <p:cTn id="364" dur="1000"/>
                                        <p:tgtEl>
                                          <p:spTgt spid="121"/>
                                        </p:tgtEl>
                                      </p:cBhvr>
                                    </p:animEffect>
                                    <p:anim calcmode="lin" valueType="num">
                                      <p:cBhvr>
                                        <p:cTn id="365" dur="1000" fill="hold"/>
                                        <p:tgtEl>
                                          <p:spTgt spid="121"/>
                                        </p:tgtEl>
                                        <p:attrNameLst>
                                          <p:attrName>ppt_x</p:attrName>
                                        </p:attrNameLst>
                                      </p:cBhvr>
                                      <p:tavLst>
                                        <p:tav tm="0">
                                          <p:val>
                                            <p:strVal val="#ppt_x"/>
                                          </p:val>
                                        </p:tav>
                                        <p:tav tm="100000">
                                          <p:val>
                                            <p:strVal val="#ppt_x"/>
                                          </p:val>
                                        </p:tav>
                                      </p:tavLst>
                                    </p:anim>
                                    <p:anim calcmode="lin" valueType="num">
                                      <p:cBhvr>
                                        <p:cTn id="366" dur="1000" fill="hold"/>
                                        <p:tgtEl>
                                          <p:spTgt spid="121"/>
                                        </p:tgtEl>
                                        <p:attrNameLst>
                                          <p:attrName>ppt_y</p:attrName>
                                        </p:attrNameLst>
                                      </p:cBhvr>
                                      <p:tavLst>
                                        <p:tav tm="0">
                                          <p:val>
                                            <p:strVal val="#ppt_y+.1"/>
                                          </p:val>
                                        </p:tav>
                                        <p:tav tm="100000">
                                          <p:val>
                                            <p:strVal val="#ppt_y"/>
                                          </p:val>
                                        </p:tav>
                                      </p:tavLst>
                                    </p:anim>
                                  </p:childTnLst>
                                </p:cTn>
                              </p:par>
                              <p:par>
                                <p:cTn id="367" presetID="42" presetClass="entr" presetSubtype="0" fill="hold" nodeType="withEffect">
                                  <p:stCondLst>
                                    <p:cond delay="0"/>
                                  </p:stCondLst>
                                  <p:childTnLst>
                                    <p:set>
                                      <p:cBhvr>
                                        <p:cTn id="368" dur="1" fill="hold">
                                          <p:stCondLst>
                                            <p:cond delay="0"/>
                                          </p:stCondLst>
                                        </p:cTn>
                                        <p:tgtEl>
                                          <p:spTgt spid="101"/>
                                        </p:tgtEl>
                                        <p:attrNameLst>
                                          <p:attrName>style.visibility</p:attrName>
                                        </p:attrNameLst>
                                      </p:cBhvr>
                                      <p:to>
                                        <p:strVal val="visible"/>
                                      </p:to>
                                    </p:set>
                                    <p:animEffect transition="in" filter="fade">
                                      <p:cBhvr>
                                        <p:cTn id="369" dur="1000"/>
                                        <p:tgtEl>
                                          <p:spTgt spid="101"/>
                                        </p:tgtEl>
                                      </p:cBhvr>
                                    </p:animEffect>
                                    <p:anim calcmode="lin" valueType="num">
                                      <p:cBhvr>
                                        <p:cTn id="370" dur="1000" fill="hold"/>
                                        <p:tgtEl>
                                          <p:spTgt spid="101"/>
                                        </p:tgtEl>
                                        <p:attrNameLst>
                                          <p:attrName>ppt_x</p:attrName>
                                        </p:attrNameLst>
                                      </p:cBhvr>
                                      <p:tavLst>
                                        <p:tav tm="0">
                                          <p:val>
                                            <p:strVal val="#ppt_x"/>
                                          </p:val>
                                        </p:tav>
                                        <p:tav tm="100000">
                                          <p:val>
                                            <p:strVal val="#ppt_x"/>
                                          </p:val>
                                        </p:tav>
                                      </p:tavLst>
                                    </p:anim>
                                    <p:anim calcmode="lin" valueType="num">
                                      <p:cBhvr>
                                        <p:cTn id="371" dur="1000" fill="hold"/>
                                        <p:tgtEl>
                                          <p:spTgt spid="101"/>
                                        </p:tgtEl>
                                        <p:attrNameLst>
                                          <p:attrName>ppt_y</p:attrName>
                                        </p:attrNameLst>
                                      </p:cBhvr>
                                      <p:tavLst>
                                        <p:tav tm="0">
                                          <p:val>
                                            <p:strVal val="#ppt_y+.1"/>
                                          </p:val>
                                        </p:tav>
                                        <p:tav tm="100000">
                                          <p:val>
                                            <p:strVal val="#ppt_y"/>
                                          </p:val>
                                        </p:tav>
                                      </p:tavLst>
                                    </p:anim>
                                  </p:childTnLst>
                                </p:cTn>
                              </p:par>
                              <p:par>
                                <p:cTn id="372" presetID="42" presetClass="entr" presetSubtype="0" fill="hold" nodeType="withEffect">
                                  <p:stCondLst>
                                    <p:cond delay="0"/>
                                  </p:stCondLst>
                                  <p:childTnLst>
                                    <p:set>
                                      <p:cBhvr>
                                        <p:cTn id="373" dur="1" fill="hold">
                                          <p:stCondLst>
                                            <p:cond delay="0"/>
                                          </p:stCondLst>
                                        </p:cTn>
                                        <p:tgtEl>
                                          <p:spTgt spid="99"/>
                                        </p:tgtEl>
                                        <p:attrNameLst>
                                          <p:attrName>style.visibility</p:attrName>
                                        </p:attrNameLst>
                                      </p:cBhvr>
                                      <p:to>
                                        <p:strVal val="visible"/>
                                      </p:to>
                                    </p:set>
                                    <p:animEffect transition="in" filter="fade">
                                      <p:cBhvr>
                                        <p:cTn id="374" dur="1000"/>
                                        <p:tgtEl>
                                          <p:spTgt spid="99"/>
                                        </p:tgtEl>
                                      </p:cBhvr>
                                    </p:animEffect>
                                    <p:anim calcmode="lin" valueType="num">
                                      <p:cBhvr>
                                        <p:cTn id="375" dur="1000" fill="hold"/>
                                        <p:tgtEl>
                                          <p:spTgt spid="99"/>
                                        </p:tgtEl>
                                        <p:attrNameLst>
                                          <p:attrName>ppt_x</p:attrName>
                                        </p:attrNameLst>
                                      </p:cBhvr>
                                      <p:tavLst>
                                        <p:tav tm="0">
                                          <p:val>
                                            <p:strVal val="#ppt_x"/>
                                          </p:val>
                                        </p:tav>
                                        <p:tav tm="100000">
                                          <p:val>
                                            <p:strVal val="#ppt_x"/>
                                          </p:val>
                                        </p:tav>
                                      </p:tavLst>
                                    </p:anim>
                                    <p:anim calcmode="lin" valueType="num">
                                      <p:cBhvr>
                                        <p:cTn id="376" dur="1000" fill="hold"/>
                                        <p:tgtEl>
                                          <p:spTgt spid="99"/>
                                        </p:tgtEl>
                                        <p:attrNameLst>
                                          <p:attrName>ppt_y</p:attrName>
                                        </p:attrNameLst>
                                      </p:cBhvr>
                                      <p:tavLst>
                                        <p:tav tm="0">
                                          <p:val>
                                            <p:strVal val="#ppt_y+.1"/>
                                          </p:val>
                                        </p:tav>
                                        <p:tav tm="100000">
                                          <p:val>
                                            <p:strVal val="#ppt_y"/>
                                          </p:val>
                                        </p:tav>
                                      </p:tavLst>
                                    </p:anim>
                                  </p:childTnLst>
                                </p:cTn>
                              </p:par>
                              <p:par>
                                <p:cTn id="377" presetID="42" presetClass="entr" presetSubtype="0" fill="hold" nodeType="withEffect">
                                  <p:stCondLst>
                                    <p:cond delay="0"/>
                                  </p:stCondLst>
                                  <p:childTnLst>
                                    <p:set>
                                      <p:cBhvr>
                                        <p:cTn id="378" dur="1" fill="hold">
                                          <p:stCondLst>
                                            <p:cond delay="0"/>
                                          </p:stCondLst>
                                        </p:cTn>
                                        <p:tgtEl>
                                          <p:spTgt spid="102"/>
                                        </p:tgtEl>
                                        <p:attrNameLst>
                                          <p:attrName>style.visibility</p:attrName>
                                        </p:attrNameLst>
                                      </p:cBhvr>
                                      <p:to>
                                        <p:strVal val="visible"/>
                                      </p:to>
                                    </p:set>
                                    <p:animEffect transition="in" filter="fade">
                                      <p:cBhvr>
                                        <p:cTn id="379" dur="1000"/>
                                        <p:tgtEl>
                                          <p:spTgt spid="102"/>
                                        </p:tgtEl>
                                      </p:cBhvr>
                                    </p:animEffect>
                                    <p:anim calcmode="lin" valueType="num">
                                      <p:cBhvr>
                                        <p:cTn id="380" dur="1000" fill="hold"/>
                                        <p:tgtEl>
                                          <p:spTgt spid="102"/>
                                        </p:tgtEl>
                                        <p:attrNameLst>
                                          <p:attrName>ppt_x</p:attrName>
                                        </p:attrNameLst>
                                      </p:cBhvr>
                                      <p:tavLst>
                                        <p:tav tm="0">
                                          <p:val>
                                            <p:strVal val="#ppt_x"/>
                                          </p:val>
                                        </p:tav>
                                        <p:tav tm="100000">
                                          <p:val>
                                            <p:strVal val="#ppt_x"/>
                                          </p:val>
                                        </p:tav>
                                      </p:tavLst>
                                    </p:anim>
                                    <p:anim calcmode="lin" valueType="num">
                                      <p:cBhvr>
                                        <p:cTn id="381" dur="1000" fill="hold"/>
                                        <p:tgtEl>
                                          <p:spTgt spid="102"/>
                                        </p:tgtEl>
                                        <p:attrNameLst>
                                          <p:attrName>ppt_y</p:attrName>
                                        </p:attrNameLst>
                                      </p:cBhvr>
                                      <p:tavLst>
                                        <p:tav tm="0">
                                          <p:val>
                                            <p:strVal val="#ppt_y+.1"/>
                                          </p:val>
                                        </p:tav>
                                        <p:tav tm="100000">
                                          <p:val>
                                            <p:strVal val="#ppt_y"/>
                                          </p:val>
                                        </p:tav>
                                      </p:tavLst>
                                    </p:anim>
                                  </p:childTnLst>
                                </p:cTn>
                              </p:par>
                              <p:par>
                                <p:cTn id="382" presetID="42" presetClass="entr" presetSubtype="0" fill="hold" nodeType="withEffect">
                                  <p:stCondLst>
                                    <p:cond delay="0"/>
                                  </p:stCondLst>
                                  <p:childTnLst>
                                    <p:set>
                                      <p:cBhvr>
                                        <p:cTn id="383" dur="1" fill="hold">
                                          <p:stCondLst>
                                            <p:cond delay="0"/>
                                          </p:stCondLst>
                                        </p:cTn>
                                        <p:tgtEl>
                                          <p:spTgt spid="108"/>
                                        </p:tgtEl>
                                        <p:attrNameLst>
                                          <p:attrName>style.visibility</p:attrName>
                                        </p:attrNameLst>
                                      </p:cBhvr>
                                      <p:to>
                                        <p:strVal val="visible"/>
                                      </p:to>
                                    </p:set>
                                    <p:animEffect transition="in" filter="fade">
                                      <p:cBhvr>
                                        <p:cTn id="384" dur="1000"/>
                                        <p:tgtEl>
                                          <p:spTgt spid="108"/>
                                        </p:tgtEl>
                                      </p:cBhvr>
                                    </p:animEffect>
                                    <p:anim calcmode="lin" valueType="num">
                                      <p:cBhvr>
                                        <p:cTn id="385" dur="1000" fill="hold"/>
                                        <p:tgtEl>
                                          <p:spTgt spid="108"/>
                                        </p:tgtEl>
                                        <p:attrNameLst>
                                          <p:attrName>ppt_x</p:attrName>
                                        </p:attrNameLst>
                                      </p:cBhvr>
                                      <p:tavLst>
                                        <p:tav tm="0">
                                          <p:val>
                                            <p:strVal val="#ppt_x"/>
                                          </p:val>
                                        </p:tav>
                                        <p:tav tm="100000">
                                          <p:val>
                                            <p:strVal val="#ppt_x"/>
                                          </p:val>
                                        </p:tav>
                                      </p:tavLst>
                                    </p:anim>
                                    <p:anim calcmode="lin" valueType="num">
                                      <p:cBhvr>
                                        <p:cTn id="386" dur="1000" fill="hold"/>
                                        <p:tgtEl>
                                          <p:spTgt spid="108"/>
                                        </p:tgtEl>
                                        <p:attrNameLst>
                                          <p:attrName>ppt_y</p:attrName>
                                        </p:attrNameLst>
                                      </p:cBhvr>
                                      <p:tavLst>
                                        <p:tav tm="0">
                                          <p:val>
                                            <p:strVal val="#ppt_y+.1"/>
                                          </p:val>
                                        </p:tav>
                                        <p:tav tm="100000">
                                          <p:val>
                                            <p:strVal val="#ppt_y"/>
                                          </p:val>
                                        </p:tav>
                                      </p:tavLst>
                                    </p:anim>
                                  </p:childTnLst>
                                </p:cTn>
                              </p:par>
                              <p:par>
                                <p:cTn id="387" presetID="42" presetClass="entr" presetSubtype="0" fill="hold" nodeType="withEffect">
                                  <p:stCondLst>
                                    <p:cond delay="0"/>
                                  </p:stCondLst>
                                  <p:childTnLst>
                                    <p:set>
                                      <p:cBhvr>
                                        <p:cTn id="388" dur="1" fill="hold">
                                          <p:stCondLst>
                                            <p:cond delay="0"/>
                                          </p:stCondLst>
                                        </p:cTn>
                                        <p:tgtEl>
                                          <p:spTgt spid="107"/>
                                        </p:tgtEl>
                                        <p:attrNameLst>
                                          <p:attrName>style.visibility</p:attrName>
                                        </p:attrNameLst>
                                      </p:cBhvr>
                                      <p:to>
                                        <p:strVal val="visible"/>
                                      </p:to>
                                    </p:set>
                                    <p:animEffect transition="in" filter="fade">
                                      <p:cBhvr>
                                        <p:cTn id="389" dur="1000"/>
                                        <p:tgtEl>
                                          <p:spTgt spid="107"/>
                                        </p:tgtEl>
                                      </p:cBhvr>
                                    </p:animEffect>
                                    <p:anim calcmode="lin" valueType="num">
                                      <p:cBhvr>
                                        <p:cTn id="390" dur="1000" fill="hold"/>
                                        <p:tgtEl>
                                          <p:spTgt spid="107"/>
                                        </p:tgtEl>
                                        <p:attrNameLst>
                                          <p:attrName>ppt_x</p:attrName>
                                        </p:attrNameLst>
                                      </p:cBhvr>
                                      <p:tavLst>
                                        <p:tav tm="0">
                                          <p:val>
                                            <p:strVal val="#ppt_x"/>
                                          </p:val>
                                        </p:tav>
                                        <p:tav tm="100000">
                                          <p:val>
                                            <p:strVal val="#ppt_x"/>
                                          </p:val>
                                        </p:tav>
                                      </p:tavLst>
                                    </p:anim>
                                    <p:anim calcmode="lin" valueType="num">
                                      <p:cBhvr>
                                        <p:cTn id="391" dur="1000" fill="hold"/>
                                        <p:tgtEl>
                                          <p:spTgt spid="107"/>
                                        </p:tgtEl>
                                        <p:attrNameLst>
                                          <p:attrName>ppt_y</p:attrName>
                                        </p:attrNameLst>
                                      </p:cBhvr>
                                      <p:tavLst>
                                        <p:tav tm="0">
                                          <p:val>
                                            <p:strVal val="#ppt_y+.1"/>
                                          </p:val>
                                        </p:tav>
                                        <p:tav tm="100000">
                                          <p:val>
                                            <p:strVal val="#ppt_y"/>
                                          </p:val>
                                        </p:tav>
                                      </p:tavLst>
                                    </p:anim>
                                  </p:childTnLst>
                                </p:cTn>
                              </p:par>
                              <p:par>
                                <p:cTn id="392" presetID="42" presetClass="entr" presetSubtype="0" fill="hold" nodeType="withEffect">
                                  <p:stCondLst>
                                    <p:cond delay="0"/>
                                  </p:stCondLst>
                                  <p:childTnLst>
                                    <p:set>
                                      <p:cBhvr>
                                        <p:cTn id="393" dur="1" fill="hold">
                                          <p:stCondLst>
                                            <p:cond delay="0"/>
                                          </p:stCondLst>
                                        </p:cTn>
                                        <p:tgtEl>
                                          <p:spTgt spid="109"/>
                                        </p:tgtEl>
                                        <p:attrNameLst>
                                          <p:attrName>style.visibility</p:attrName>
                                        </p:attrNameLst>
                                      </p:cBhvr>
                                      <p:to>
                                        <p:strVal val="visible"/>
                                      </p:to>
                                    </p:set>
                                    <p:animEffect transition="in" filter="fade">
                                      <p:cBhvr>
                                        <p:cTn id="394" dur="1000"/>
                                        <p:tgtEl>
                                          <p:spTgt spid="109"/>
                                        </p:tgtEl>
                                      </p:cBhvr>
                                    </p:animEffect>
                                    <p:anim calcmode="lin" valueType="num">
                                      <p:cBhvr>
                                        <p:cTn id="395" dur="1000" fill="hold"/>
                                        <p:tgtEl>
                                          <p:spTgt spid="109"/>
                                        </p:tgtEl>
                                        <p:attrNameLst>
                                          <p:attrName>ppt_x</p:attrName>
                                        </p:attrNameLst>
                                      </p:cBhvr>
                                      <p:tavLst>
                                        <p:tav tm="0">
                                          <p:val>
                                            <p:strVal val="#ppt_x"/>
                                          </p:val>
                                        </p:tav>
                                        <p:tav tm="100000">
                                          <p:val>
                                            <p:strVal val="#ppt_x"/>
                                          </p:val>
                                        </p:tav>
                                      </p:tavLst>
                                    </p:anim>
                                    <p:anim calcmode="lin" valueType="num">
                                      <p:cBhvr>
                                        <p:cTn id="396" dur="1000" fill="hold"/>
                                        <p:tgtEl>
                                          <p:spTgt spid="109"/>
                                        </p:tgtEl>
                                        <p:attrNameLst>
                                          <p:attrName>ppt_y</p:attrName>
                                        </p:attrNameLst>
                                      </p:cBhvr>
                                      <p:tavLst>
                                        <p:tav tm="0">
                                          <p:val>
                                            <p:strVal val="#ppt_y+.1"/>
                                          </p:val>
                                        </p:tav>
                                        <p:tav tm="100000">
                                          <p:val>
                                            <p:strVal val="#ppt_y"/>
                                          </p:val>
                                        </p:tav>
                                      </p:tavLst>
                                    </p:anim>
                                  </p:childTnLst>
                                </p:cTn>
                              </p:par>
                              <p:par>
                                <p:cTn id="397" presetID="42" presetClass="entr" presetSubtype="0" fill="hold" nodeType="withEffect">
                                  <p:stCondLst>
                                    <p:cond delay="0"/>
                                  </p:stCondLst>
                                  <p:childTnLst>
                                    <p:set>
                                      <p:cBhvr>
                                        <p:cTn id="398" dur="1" fill="hold">
                                          <p:stCondLst>
                                            <p:cond delay="0"/>
                                          </p:stCondLst>
                                        </p:cTn>
                                        <p:tgtEl>
                                          <p:spTgt spid="112"/>
                                        </p:tgtEl>
                                        <p:attrNameLst>
                                          <p:attrName>style.visibility</p:attrName>
                                        </p:attrNameLst>
                                      </p:cBhvr>
                                      <p:to>
                                        <p:strVal val="visible"/>
                                      </p:to>
                                    </p:set>
                                    <p:animEffect transition="in" filter="fade">
                                      <p:cBhvr>
                                        <p:cTn id="399" dur="1000"/>
                                        <p:tgtEl>
                                          <p:spTgt spid="112"/>
                                        </p:tgtEl>
                                      </p:cBhvr>
                                    </p:animEffect>
                                    <p:anim calcmode="lin" valueType="num">
                                      <p:cBhvr>
                                        <p:cTn id="400" dur="1000" fill="hold"/>
                                        <p:tgtEl>
                                          <p:spTgt spid="112"/>
                                        </p:tgtEl>
                                        <p:attrNameLst>
                                          <p:attrName>ppt_x</p:attrName>
                                        </p:attrNameLst>
                                      </p:cBhvr>
                                      <p:tavLst>
                                        <p:tav tm="0">
                                          <p:val>
                                            <p:strVal val="#ppt_x"/>
                                          </p:val>
                                        </p:tav>
                                        <p:tav tm="100000">
                                          <p:val>
                                            <p:strVal val="#ppt_x"/>
                                          </p:val>
                                        </p:tav>
                                      </p:tavLst>
                                    </p:anim>
                                    <p:anim calcmode="lin" valueType="num">
                                      <p:cBhvr>
                                        <p:cTn id="401" dur="1000" fill="hold"/>
                                        <p:tgtEl>
                                          <p:spTgt spid="112"/>
                                        </p:tgtEl>
                                        <p:attrNameLst>
                                          <p:attrName>ppt_y</p:attrName>
                                        </p:attrNameLst>
                                      </p:cBhvr>
                                      <p:tavLst>
                                        <p:tav tm="0">
                                          <p:val>
                                            <p:strVal val="#ppt_y+.1"/>
                                          </p:val>
                                        </p:tav>
                                        <p:tav tm="100000">
                                          <p:val>
                                            <p:strVal val="#ppt_y"/>
                                          </p:val>
                                        </p:tav>
                                      </p:tavLst>
                                    </p:anim>
                                  </p:childTnLst>
                                </p:cTn>
                              </p:par>
                              <p:par>
                                <p:cTn id="402" presetID="42" presetClass="entr" presetSubtype="0" fill="hold" nodeType="withEffect">
                                  <p:stCondLst>
                                    <p:cond delay="0"/>
                                  </p:stCondLst>
                                  <p:childTnLst>
                                    <p:set>
                                      <p:cBhvr>
                                        <p:cTn id="403" dur="1" fill="hold">
                                          <p:stCondLst>
                                            <p:cond delay="0"/>
                                          </p:stCondLst>
                                        </p:cTn>
                                        <p:tgtEl>
                                          <p:spTgt spid="111"/>
                                        </p:tgtEl>
                                        <p:attrNameLst>
                                          <p:attrName>style.visibility</p:attrName>
                                        </p:attrNameLst>
                                      </p:cBhvr>
                                      <p:to>
                                        <p:strVal val="visible"/>
                                      </p:to>
                                    </p:set>
                                    <p:animEffect transition="in" filter="fade">
                                      <p:cBhvr>
                                        <p:cTn id="404" dur="1000"/>
                                        <p:tgtEl>
                                          <p:spTgt spid="111"/>
                                        </p:tgtEl>
                                      </p:cBhvr>
                                    </p:animEffect>
                                    <p:anim calcmode="lin" valueType="num">
                                      <p:cBhvr>
                                        <p:cTn id="405" dur="1000" fill="hold"/>
                                        <p:tgtEl>
                                          <p:spTgt spid="111"/>
                                        </p:tgtEl>
                                        <p:attrNameLst>
                                          <p:attrName>ppt_x</p:attrName>
                                        </p:attrNameLst>
                                      </p:cBhvr>
                                      <p:tavLst>
                                        <p:tav tm="0">
                                          <p:val>
                                            <p:strVal val="#ppt_x"/>
                                          </p:val>
                                        </p:tav>
                                        <p:tav tm="100000">
                                          <p:val>
                                            <p:strVal val="#ppt_x"/>
                                          </p:val>
                                        </p:tav>
                                      </p:tavLst>
                                    </p:anim>
                                    <p:anim calcmode="lin" valueType="num">
                                      <p:cBhvr>
                                        <p:cTn id="406" dur="1000" fill="hold"/>
                                        <p:tgtEl>
                                          <p:spTgt spid="111"/>
                                        </p:tgtEl>
                                        <p:attrNameLst>
                                          <p:attrName>ppt_y</p:attrName>
                                        </p:attrNameLst>
                                      </p:cBhvr>
                                      <p:tavLst>
                                        <p:tav tm="0">
                                          <p:val>
                                            <p:strVal val="#ppt_y+.1"/>
                                          </p:val>
                                        </p:tav>
                                        <p:tav tm="100000">
                                          <p:val>
                                            <p:strVal val="#ppt_y"/>
                                          </p:val>
                                        </p:tav>
                                      </p:tavLst>
                                    </p:anim>
                                  </p:childTnLst>
                                </p:cTn>
                              </p:par>
                              <p:par>
                                <p:cTn id="407" presetID="42" presetClass="entr" presetSubtype="0" fill="hold" nodeType="withEffect">
                                  <p:stCondLst>
                                    <p:cond delay="0"/>
                                  </p:stCondLst>
                                  <p:childTnLst>
                                    <p:set>
                                      <p:cBhvr>
                                        <p:cTn id="408" dur="1" fill="hold">
                                          <p:stCondLst>
                                            <p:cond delay="0"/>
                                          </p:stCondLst>
                                        </p:cTn>
                                        <p:tgtEl>
                                          <p:spTgt spid="113"/>
                                        </p:tgtEl>
                                        <p:attrNameLst>
                                          <p:attrName>style.visibility</p:attrName>
                                        </p:attrNameLst>
                                      </p:cBhvr>
                                      <p:to>
                                        <p:strVal val="visible"/>
                                      </p:to>
                                    </p:set>
                                    <p:animEffect transition="in" filter="fade">
                                      <p:cBhvr>
                                        <p:cTn id="409" dur="1000"/>
                                        <p:tgtEl>
                                          <p:spTgt spid="113"/>
                                        </p:tgtEl>
                                      </p:cBhvr>
                                    </p:animEffect>
                                    <p:anim calcmode="lin" valueType="num">
                                      <p:cBhvr>
                                        <p:cTn id="410" dur="1000" fill="hold"/>
                                        <p:tgtEl>
                                          <p:spTgt spid="113"/>
                                        </p:tgtEl>
                                        <p:attrNameLst>
                                          <p:attrName>ppt_x</p:attrName>
                                        </p:attrNameLst>
                                      </p:cBhvr>
                                      <p:tavLst>
                                        <p:tav tm="0">
                                          <p:val>
                                            <p:strVal val="#ppt_x"/>
                                          </p:val>
                                        </p:tav>
                                        <p:tav tm="100000">
                                          <p:val>
                                            <p:strVal val="#ppt_x"/>
                                          </p:val>
                                        </p:tav>
                                      </p:tavLst>
                                    </p:anim>
                                    <p:anim calcmode="lin" valueType="num">
                                      <p:cBhvr>
                                        <p:cTn id="411"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412" fill="hold">
                      <p:stCondLst>
                        <p:cond delay="indefinite"/>
                      </p:stCondLst>
                      <p:childTnLst>
                        <p:par>
                          <p:cTn id="413" fill="hold">
                            <p:stCondLst>
                              <p:cond delay="0"/>
                            </p:stCondLst>
                            <p:childTnLst>
                              <p:par>
                                <p:cTn id="414" presetID="10" presetClass="exit" presetSubtype="0" fill="hold" nodeType="clickEffect">
                                  <p:stCondLst>
                                    <p:cond delay="0"/>
                                  </p:stCondLst>
                                  <p:childTnLst>
                                    <p:animEffect transition="out" filter="fade">
                                      <p:cBhvr>
                                        <p:cTn id="415" dur="250"/>
                                        <p:tgtEl>
                                          <p:spTgt spid="122"/>
                                        </p:tgtEl>
                                      </p:cBhvr>
                                    </p:animEffect>
                                    <p:set>
                                      <p:cBhvr>
                                        <p:cTn id="416" dur="1" fill="hold">
                                          <p:stCondLst>
                                            <p:cond delay="249"/>
                                          </p:stCondLst>
                                        </p:cTn>
                                        <p:tgtEl>
                                          <p:spTgt spid="122"/>
                                        </p:tgtEl>
                                        <p:attrNameLst>
                                          <p:attrName>style.visibility</p:attrName>
                                        </p:attrNameLst>
                                      </p:cBhvr>
                                      <p:to>
                                        <p:strVal val="hidden"/>
                                      </p:to>
                                    </p:set>
                                  </p:childTnLst>
                                </p:cTn>
                              </p:par>
                              <p:par>
                                <p:cTn id="417" presetID="10" presetClass="exit" presetSubtype="0" fill="hold" nodeType="withEffect">
                                  <p:stCondLst>
                                    <p:cond delay="0"/>
                                  </p:stCondLst>
                                  <p:childTnLst>
                                    <p:animEffect transition="out" filter="fade">
                                      <p:cBhvr>
                                        <p:cTn id="418" dur="250"/>
                                        <p:tgtEl>
                                          <p:spTgt spid="114"/>
                                        </p:tgtEl>
                                      </p:cBhvr>
                                    </p:animEffect>
                                    <p:set>
                                      <p:cBhvr>
                                        <p:cTn id="419" dur="1" fill="hold">
                                          <p:stCondLst>
                                            <p:cond delay="249"/>
                                          </p:stCondLst>
                                        </p:cTn>
                                        <p:tgtEl>
                                          <p:spTgt spid="114"/>
                                        </p:tgtEl>
                                        <p:attrNameLst>
                                          <p:attrName>style.visibility</p:attrName>
                                        </p:attrNameLst>
                                      </p:cBhvr>
                                      <p:to>
                                        <p:strVal val="hidden"/>
                                      </p:to>
                                    </p:set>
                                  </p:childTnLst>
                                </p:cTn>
                              </p:par>
                              <p:par>
                                <p:cTn id="420" presetID="10" presetClass="exit" presetSubtype="0" fill="hold" nodeType="withEffect">
                                  <p:stCondLst>
                                    <p:cond delay="0"/>
                                  </p:stCondLst>
                                  <p:childTnLst>
                                    <p:animEffect transition="out" filter="fade">
                                      <p:cBhvr>
                                        <p:cTn id="421" dur="250"/>
                                        <p:tgtEl>
                                          <p:spTgt spid="118"/>
                                        </p:tgtEl>
                                      </p:cBhvr>
                                    </p:animEffect>
                                    <p:set>
                                      <p:cBhvr>
                                        <p:cTn id="422" dur="1" fill="hold">
                                          <p:stCondLst>
                                            <p:cond delay="249"/>
                                          </p:stCondLst>
                                        </p:cTn>
                                        <p:tgtEl>
                                          <p:spTgt spid="118"/>
                                        </p:tgtEl>
                                        <p:attrNameLst>
                                          <p:attrName>style.visibility</p:attrName>
                                        </p:attrNameLst>
                                      </p:cBhvr>
                                      <p:to>
                                        <p:strVal val="hidden"/>
                                      </p:to>
                                    </p:set>
                                  </p:childTnLst>
                                </p:cTn>
                              </p:par>
                              <p:par>
                                <p:cTn id="423" presetID="10" presetClass="exit" presetSubtype="0" fill="hold" nodeType="withEffect">
                                  <p:stCondLst>
                                    <p:cond delay="0"/>
                                  </p:stCondLst>
                                  <p:childTnLst>
                                    <p:animEffect transition="out" filter="fade">
                                      <p:cBhvr>
                                        <p:cTn id="424" dur="250"/>
                                        <p:tgtEl>
                                          <p:spTgt spid="84"/>
                                        </p:tgtEl>
                                      </p:cBhvr>
                                    </p:animEffect>
                                    <p:set>
                                      <p:cBhvr>
                                        <p:cTn id="425" dur="1" fill="hold">
                                          <p:stCondLst>
                                            <p:cond delay="249"/>
                                          </p:stCondLst>
                                        </p:cTn>
                                        <p:tgtEl>
                                          <p:spTgt spid="84"/>
                                        </p:tgtEl>
                                        <p:attrNameLst>
                                          <p:attrName>style.visibility</p:attrName>
                                        </p:attrNameLst>
                                      </p:cBhvr>
                                      <p:to>
                                        <p:strVal val="hidden"/>
                                      </p:to>
                                    </p:set>
                                  </p:childTnLst>
                                </p:cTn>
                              </p:par>
                              <p:par>
                                <p:cTn id="426" presetID="10" presetClass="exit" presetSubtype="0" fill="hold" nodeType="withEffect">
                                  <p:stCondLst>
                                    <p:cond delay="0"/>
                                  </p:stCondLst>
                                  <p:childTnLst>
                                    <p:animEffect transition="out" filter="fade">
                                      <p:cBhvr>
                                        <p:cTn id="427" dur="250"/>
                                        <p:tgtEl>
                                          <p:spTgt spid="106"/>
                                        </p:tgtEl>
                                      </p:cBhvr>
                                    </p:animEffect>
                                    <p:set>
                                      <p:cBhvr>
                                        <p:cTn id="428" dur="1" fill="hold">
                                          <p:stCondLst>
                                            <p:cond delay="249"/>
                                          </p:stCondLst>
                                        </p:cTn>
                                        <p:tgtEl>
                                          <p:spTgt spid="106"/>
                                        </p:tgtEl>
                                        <p:attrNameLst>
                                          <p:attrName>style.visibility</p:attrName>
                                        </p:attrNameLst>
                                      </p:cBhvr>
                                      <p:to>
                                        <p:strVal val="hidden"/>
                                      </p:to>
                                    </p:set>
                                  </p:childTnLst>
                                </p:cTn>
                              </p:par>
                              <p:par>
                                <p:cTn id="429" presetID="10" presetClass="exit" presetSubtype="0" fill="hold" nodeType="withEffect">
                                  <p:stCondLst>
                                    <p:cond delay="0"/>
                                  </p:stCondLst>
                                  <p:childTnLst>
                                    <p:animEffect transition="out" filter="fade">
                                      <p:cBhvr>
                                        <p:cTn id="430" dur="250"/>
                                        <p:tgtEl>
                                          <p:spTgt spid="110"/>
                                        </p:tgtEl>
                                      </p:cBhvr>
                                    </p:animEffect>
                                    <p:set>
                                      <p:cBhvr>
                                        <p:cTn id="431" dur="1" fill="hold">
                                          <p:stCondLst>
                                            <p:cond delay="249"/>
                                          </p:stCondLst>
                                        </p:cTn>
                                        <p:tgtEl>
                                          <p:spTgt spid="110"/>
                                        </p:tgtEl>
                                        <p:attrNameLst>
                                          <p:attrName>style.visibility</p:attrName>
                                        </p:attrNameLst>
                                      </p:cBhvr>
                                      <p:to>
                                        <p:strVal val="hidden"/>
                                      </p:to>
                                    </p:set>
                                  </p:childTnLst>
                                </p:cTn>
                              </p:par>
                              <p:par>
                                <p:cTn id="432" presetID="10" presetClass="exit" presetSubtype="0" fill="hold" nodeType="withEffect">
                                  <p:stCondLst>
                                    <p:cond delay="0"/>
                                  </p:stCondLst>
                                  <p:childTnLst>
                                    <p:animEffect transition="out" filter="fade">
                                      <p:cBhvr>
                                        <p:cTn id="433" dur="250"/>
                                        <p:tgtEl>
                                          <p:spTgt spid="124"/>
                                        </p:tgtEl>
                                      </p:cBhvr>
                                    </p:animEffect>
                                    <p:set>
                                      <p:cBhvr>
                                        <p:cTn id="434" dur="1" fill="hold">
                                          <p:stCondLst>
                                            <p:cond delay="249"/>
                                          </p:stCondLst>
                                        </p:cTn>
                                        <p:tgtEl>
                                          <p:spTgt spid="124"/>
                                        </p:tgtEl>
                                        <p:attrNameLst>
                                          <p:attrName>style.visibility</p:attrName>
                                        </p:attrNameLst>
                                      </p:cBhvr>
                                      <p:to>
                                        <p:strVal val="hidden"/>
                                      </p:to>
                                    </p:set>
                                  </p:childTnLst>
                                </p:cTn>
                              </p:par>
                              <p:par>
                                <p:cTn id="435" presetID="10" presetClass="exit" presetSubtype="0" fill="hold" nodeType="withEffect">
                                  <p:stCondLst>
                                    <p:cond delay="0"/>
                                  </p:stCondLst>
                                  <p:childTnLst>
                                    <p:animEffect transition="out" filter="fade">
                                      <p:cBhvr>
                                        <p:cTn id="436" dur="250"/>
                                        <p:tgtEl>
                                          <p:spTgt spid="123"/>
                                        </p:tgtEl>
                                      </p:cBhvr>
                                    </p:animEffect>
                                    <p:set>
                                      <p:cBhvr>
                                        <p:cTn id="437" dur="1" fill="hold">
                                          <p:stCondLst>
                                            <p:cond delay="249"/>
                                          </p:stCondLst>
                                        </p:cTn>
                                        <p:tgtEl>
                                          <p:spTgt spid="123"/>
                                        </p:tgtEl>
                                        <p:attrNameLst>
                                          <p:attrName>style.visibility</p:attrName>
                                        </p:attrNameLst>
                                      </p:cBhvr>
                                      <p:to>
                                        <p:strVal val="hidden"/>
                                      </p:to>
                                    </p:set>
                                  </p:childTnLst>
                                </p:cTn>
                              </p:par>
                              <p:par>
                                <p:cTn id="438" presetID="10" presetClass="exit" presetSubtype="0" fill="hold" nodeType="withEffect">
                                  <p:stCondLst>
                                    <p:cond delay="0"/>
                                  </p:stCondLst>
                                  <p:childTnLst>
                                    <p:animEffect transition="out" filter="fade">
                                      <p:cBhvr>
                                        <p:cTn id="439" dur="250"/>
                                        <p:tgtEl>
                                          <p:spTgt spid="125"/>
                                        </p:tgtEl>
                                      </p:cBhvr>
                                    </p:animEffect>
                                    <p:set>
                                      <p:cBhvr>
                                        <p:cTn id="440" dur="1" fill="hold">
                                          <p:stCondLst>
                                            <p:cond delay="249"/>
                                          </p:stCondLst>
                                        </p:cTn>
                                        <p:tgtEl>
                                          <p:spTgt spid="125"/>
                                        </p:tgtEl>
                                        <p:attrNameLst>
                                          <p:attrName>style.visibility</p:attrName>
                                        </p:attrNameLst>
                                      </p:cBhvr>
                                      <p:to>
                                        <p:strVal val="hidden"/>
                                      </p:to>
                                    </p:set>
                                  </p:childTnLst>
                                </p:cTn>
                              </p:par>
                              <p:par>
                                <p:cTn id="441" presetID="10" presetClass="exit" presetSubtype="0" fill="hold" nodeType="withEffect">
                                  <p:stCondLst>
                                    <p:cond delay="0"/>
                                  </p:stCondLst>
                                  <p:childTnLst>
                                    <p:animEffect transition="out" filter="fade">
                                      <p:cBhvr>
                                        <p:cTn id="442" dur="250"/>
                                        <p:tgtEl>
                                          <p:spTgt spid="116"/>
                                        </p:tgtEl>
                                      </p:cBhvr>
                                    </p:animEffect>
                                    <p:set>
                                      <p:cBhvr>
                                        <p:cTn id="443" dur="1" fill="hold">
                                          <p:stCondLst>
                                            <p:cond delay="249"/>
                                          </p:stCondLst>
                                        </p:cTn>
                                        <p:tgtEl>
                                          <p:spTgt spid="116"/>
                                        </p:tgtEl>
                                        <p:attrNameLst>
                                          <p:attrName>style.visibility</p:attrName>
                                        </p:attrNameLst>
                                      </p:cBhvr>
                                      <p:to>
                                        <p:strVal val="hidden"/>
                                      </p:to>
                                    </p:set>
                                  </p:childTnLst>
                                </p:cTn>
                              </p:par>
                              <p:par>
                                <p:cTn id="444" presetID="10" presetClass="exit" presetSubtype="0" fill="hold" nodeType="withEffect">
                                  <p:stCondLst>
                                    <p:cond delay="0"/>
                                  </p:stCondLst>
                                  <p:childTnLst>
                                    <p:animEffect transition="out" filter="fade">
                                      <p:cBhvr>
                                        <p:cTn id="445" dur="250"/>
                                        <p:tgtEl>
                                          <p:spTgt spid="115"/>
                                        </p:tgtEl>
                                      </p:cBhvr>
                                    </p:animEffect>
                                    <p:set>
                                      <p:cBhvr>
                                        <p:cTn id="446" dur="1" fill="hold">
                                          <p:stCondLst>
                                            <p:cond delay="249"/>
                                          </p:stCondLst>
                                        </p:cTn>
                                        <p:tgtEl>
                                          <p:spTgt spid="115"/>
                                        </p:tgtEl>
                                        <p:attrNameLst>
                                          <p:attrName>style.visibility</p:attrName>
                                        </p:attrNameLst>
                                      </p:cBhvr>
                                      <p:to>
                                        <p:strVal val="hidden"/>
                                      </p:to>
                                    </p:set>
                                  </p:childTnLst>
                                </p:cTn>
                              </p:par>
                              <p:par>
                                <p:cTn id="447" presetID="10" presetClass="exit" presetSubtype="0" fill="hold" nodeType="withEffect">
                                  <p:stCondLst>
                                    <p:cond delay="0"/>
                                  </p:stCondLst>
                                  <p:childTnLst>
                                    <p:animEffect transition="out" filter="fade">
                                      <p:cBhvr>
                                        <p:cTn id="448" dur="250"/>
                                        <p:tgtEl>
                                          <p:spTgt spid="117"/>
                                        </p:tgtEl>
                                      </p:cBhvr>
                                    </p:animEffect>
                                    <p:set>
                                      <p:cBhvr>
                                        <p:cTn id="449" dur="1" fill="hold">
                                          <p:stCondLst>
                                            <p:cond delay="249"/>
                                          </p:stCondLst>
                                        </p:cTn>
                                        <p:tgtEl>
                                          <p:spTgt spid="117"/>
                                        </p:tgtEl>
                                        <p:attrNameLst>
                                          <p:attrName>style.visibility</p:attrName>
                                        </p:attrNameLst>
                                      </p:cBhvr>
                                      <p:to>
                                        <p:strVal val="hidden"/>
                                      </p:to>
                                    </p:set>
                                  </p:childTnLst>
                                </p:cTn>
                              </p:par>
                              <p:par>
                                <p:cTn id="450" presetID="10" presetClass="exit" presetSubtype="0" fill="hold" nodeType="withEffect">
                                  <p:stCondLst>
                                    <p:cond delay="0"/>
                                  </p:stCondLst>
                                  <p:childTnLst>
                                    <p:animEffect transition="out" filter="fade">
                                      <p:cBhvr>
                                        <p:cTn id="451" dur="250"/>
                                        <p:tgtEl>
                                          <p:spTgt spid="120"/>
                                        </p:tgtEl>
                                      </p:cBhvr>
                                    </p:animEffect>
                                    <p:set>
                                      <p:cBhvr>
                                        <p:cTn id="452" dur="1" fill="hold">
                                          <p:stCondLst>
                                            <p:cond delay="249"/>
                                          </p:stCondLst>
                                        </p:cTn>
                                        <p:tgtEl>
                                          <p:spTgt spid="120"/>
                                        </p:tgtEl>
                                        <p:attrNameLst>
                                          <p:attrName>style.visibility</p:attrName>
                                        </p:attrNameLst>
                                      </p:cBhvr>
                                      <p:to>
                                        <p:strVal val="hidden"/>
                                      </p:to>
                                    </p:set>
                                  </p:childTnLst>
                                </p:cTn>
                              </p:par>
                              <p:par>
                                <p:cTn id="453" presetID="10" presetClass="exit" presetSubtype="0" fill="hold" nodeType="withEffect">
                                  <p:stCondLst>
                                    <p:cond delay="0"/>
                                  </p:stCondLst>
                                  <p:childTnLst>
                                    <p:animEffect transition="out" filter="fade">
                                      <p:cBhvr>
                                        <p:cTn id="454" dur="250"/>
                                        <p:tgtEl>
                                          <p:spTgt spid="119"/>
                                        </p:tgtEl>
                                      </p:cBhvr>
                                    </p:animEffect>
                                    <p:set>
                                      <p:cBhvr>
                                        <p:cTn id="455" dur="1" fill="hold">
                                          <p:stCondLst>
                                            <p:cond delay="249"/>
                                          </p:stCondLst>
                                        </p:cTn>
                                        <p:tgtEl>
                                          <p:spTgt spid="119"/>
                                        </p:tgtEl>
                                        <p:attrNameLst>
                                          <p:attrName>style.visibility</p:attrName>
                                        </p:attrNameLst>
                                      </p:cBhvr>
                                      <p:to>
                                        <p:strVal val="hidden"/>
                                      </p:to>
                                    </p:set>
                                  </p:childTnLst>
                                </p:cTn>
                              </p:par>
                              <p:par>
                                <p:cTn id="456" presetID="10" presetClass="exit" presetSubtype="0" fill="hold" nodeType="withEffect">
                                  <p:stCondLst>
                                    <p:cond delay="0"/>
                                  </p:stCondLst>
                                  <p:childTnLst>
                                    <p:animEffect transition="out" filter="fade">
                                      <p:cBhvr>
                                        <p:cTn id="457" dur="250"/>
                                        <p:tgtEl>
                                          <p:spTgt spid="121"/>
                                        </p:tgtEl>
                                      </p:cBhvr>
                                    </p:animEffect>
                                    <p:set>
                                      <p:cBhvr>
                                        <p:cTn id="458" dur="1" fill="hold">
                                          <p:stCondLst>
                                            <p:cond delay="249"/>
                                          </p:stCondLst>
                                        </p:cTn>
                                        <p:tgtEl>
                                          <p:spTgt spid="121"/>
                                        </p:tgtEl>
                                        <p:attrNameLst>
                                          <p:attrName>style.visibility</p:attrName>
                                        </p:attrNameLst>
                                      </p:cBhvr>
                                      <p:to>
                                        <p:strVal val="hidden"/>
                                      </p:to>
                                    </p:set>
                                  </p:childTnLst>
                                </p:cTn>
                              </p:par>
                              <p:par>
                                <p:cTn id="459" presetID="10" presetClass="exit" presetSubtype="0" fill="hold" nodeType="withEffect">
                                  <p:stCondLst>
                                    <p:cond delay="0"/>
                                  </p:stCondLst>
                                  <p:childTnLst>
                                    <p:animEffect transition="out" filter="fade">
                                      <p:cBhvr>
                                        <p:cTn id="460" dur="250"/>
                                        <p:tgtEl>
                                          <p:spTgt spid="101"/>
                                        </p:tgtEl>
                                      </p:cBhvr>
                                    </p:animEffect>
                                    <p:set>
                                      <p:cBhvr>
                                        <p:cTn id="461" dur="1" fill="hold">
                                          <p:stCondLst>
                                            <p:cond delay="249"/>
                                          </p:stCondLst>
                                        </p:cTn>
                                        <p:tgtEl>
                                          <p:spTgt spid="101"/>
                                        </p:tgtEl>
                                        <p:attrNameLst>
                                          <p:attrName>style.visibility</p:attrName>
                                        </p:attrNameLst>
                                      </p:cBhvr>
                                      <p:to>
                                        <p:strVal val="hidden"/>
                                      </p:to>
                                    </p:set>
                                  </p:childTnLst>
                                </p:cTn>
                              </p:par>
                              <p:par>
                                <p:cTn id="462" presetID="10" presetClass="exit" presetSubtype="0" fill="hold" nodeType="withEffect">
                                  <p:stCondLst>
                                    <p:cond delay="0"/>
                                  </p:stCondLst>
                                  <p:childTnLst>
                                    <p:animEffect transition="out" filter="fade">
                                      <p:cBhvr>
                                        <p:cTn id="463" dur="250"/>
                                        <p:tgtEl>
                                          <p:spTgt spid="99"/>
                                        </p:tgtEl>
                                      </p:cBhvr>
                                    </p:animEffect>
                                    <p:set>
                                      <p:cBhvr>
                                        <p:cTn id="464" dur="1" fill="hold">
                                          <p:stCondLst>
                                            <p:cond delay="249"/>
                                          </p:stCondLst>
                                        </p:cTn>
                                        <p:tgtEl>
                                          <p:spTgt spid="99"/>
                                        </p:tgtEl>
                                        <p:attrNameLst>
                                          <p:attrName>style.visibility</p:attrName>
                                        </p:attrNameLst>
                                      </p:cBhvr>
                                      <p:to>
                                        <p:strVal val="hidden"/>
                                      </p:to>
                                    </p:set>
                                  </p:childTnLst>
                                </p:cTn>
                              </p:par>
                              <p:par>
                                <p:cTn id="465" presetID="10" presetClass="exit" presetSubtype="0" fill="hold" nodeType="withEffect">
                                  <p:stCondLst>
                                    <p:cond delay="0"/>
                                  </p:stCondLst>
                                  <p:childTnLst>
                                    <p:animEffect transition="out" filter="fade">
                                      <p:cBhvr>
                                        <p:cTn id="466" dur="250"/>
                                        <p:tgtEl>
                                          <p:spTgt spid="102"/>
                                        </p:tgtEl>
                                      </p:cBhvr>
                                    </p:animEffect>
                                    <p:set>
                                      <p:cBhvr>
                                        <p:cTn id="467" dur="1" fill="hold">
                                          <p:stCondLst>
                                            <p:cond delay="249"/>
                                          </p:stCondLst>
                                        </p:cTn>
                                        <p:tgtEl>
                                          <p:spTgt spid="102"/>
                                        </p:tgtEl>
                                        <p:attrNameLst>
                                          <p:attrName>style.visibility</p:attrName>
                                        </p:attrNameLst>
                                      </p:cBhvr>
                                      <p:to>
                                        <p:strVal val="hidden"/>
                                      </p:to>
                                    </p:set>
                                  </p:childTnLst>
                                </p:cTn>
                              </p:par>
                              <p:par>
                                <p:cTn id="468" presetID="10" presetClass="exit" presetSubtype="0" fill="hold" nodeType="withEffect">
                                  <p:stCondLst>
                                    <p:cond delay="0"/>
                                  </p:stCondLst>
                                  <p:childTnLst>
                                    <p:animEffect transition="out" filter="fade">
                                      <p:cBhvr>
                                        <p:cTn id="469" dur="250"/>
                                        <p:tgtEl>
                                          <p:spTgt spid="108"/>
                                        </p:tgtEl>
                                      </p:cBhvr>
                                    </p:animEffect>
                                    <p:set>
                                      <p:cBhvr>
                                        <p:cTn id="470" dur="1" fill="hold">
                                          <p:stCondLst>
                                            <p:cond delay="249"/>
                                          </p:stCondLst>
                                        </p:cTn>
                                        <p:tgtEl>
                                          <p:spTgt spid="108"/>
                                        </p:tgtEl>
                                        <p:attrNameLst>
                                          <p:attrName>style.visibility</p:attrName>
                                        </p:attrNameLst>
                                      </p:cBhvr>
                                      <p:to>
                                        <p:strVal val="hidden"/>
                                      </p:to>
                                    </p:set>
                                  </p:childTnLst>
                                </p:cTn>
                              </p:par>
                              <p:par>
                                <p:cTn id="471" presetID="10" presetClass="exit" presetSubtype="0" fill="hold" nodeType="withEffect">
                                  <p:stCondLst>
                                    <p:cond delay="0"/>
                                  </p:stCondLst>
                                  <p:childTnLst>
                                    <p:animEffect transition="out" filter="fade">
                                      <p:cBhvr>
                                        <p:cTn id="472" dur="250"/>
                                        <p:tgtEl>
                                          <p:spTgt spid="107"/>
                                        </p:tgtEl>
                                      </p:cBhvr>
                                    </p:animEffect>
                                    <p:set>
                                      <p:cBhvr>
                                        <p:cTn id="473" dur="1" fill="hold">
                                          <p:stCondLst>
                                            <p:cond delay="249"/>
                                          </p:stCondLst>
                                        </p:cTn>
                                        <p:tgtEl>
                                          <p:spTgt spid="107"/>
                                        </p:tgtEl>
                                        <p:attrNameLst>
                                          <p:attrName>style.visibility</p:attrName>
                                        </p:attrNameLst>
                                      </p:cBhvr>
                                      <p:to>
                                        <p:strVal val="hidden"/>
                                      </p:to>
                                    </p:set>
                                  </p:childTnLst>
                                </p:cTn>
                              </p:par>
                              <p:par>
                                <p:cTn id="474" presetID="10" presetClass="exit" presetSubtype="0" fill="hold" nodeType="withEffect">
                                  <p:stCondLst>
                                    <p:cond delay="0"/>
                                  </p:stCondLst>
                                  <p:childTnLst>
                                    <p:animEffect transition="out" filter="fade">
                                      <p:cBhvr>
                                        <p:cTn id="475" dur="250"/>
                                        <p:tgtEl>
                                          <p:spTgt spid="109"/>
                                        </p:tgtEl>
                                      </p:cBhvr>
                                    </p:animEffect>
                                    <p:set>
                                      <p:cBhvr>
                                        <p:cTn id="476" dur="1" fill="hold">
                                          <p:stCondLst>
                                            <p:cond delay="249"/>
                                          </p:stCondLst>
                                        </p:cTn>
                                        <p:tgtEl>
                                          <p:spTgt spid="109"/>
                                        </p:tgtEl>
                                        <p:attrNameLst>
                                          <p:attrName>style.visibility</p:attrName>
                                        </p:attrNameLst>
                                      </p:cBhvr>
                                      <p:to>
                                        <p:strVal val="hidden"/>
                                      </p:to>
                                    </p:set>
                                  </p:childTnLst>
                                </p:cTn>
                              </p:par>
                              <p:par>
                                <p:cTn id="477" presetID="10" presetClass="exit" presetSubtype="0" fill="hold" nodeType="withEffect">
                                  <p:stCondLst>
                                    <p:cond delay="0"/>
                                  </p:stCondLst>
                                  <p:childTnLst>
                                    <p:animEffect transition="out" filter="fade">
                                      <p:cBhvr>
                                        <p:cTn id="478" dur="250"/>
                                        <p:tgtEl>
                                          <p:spTgt spid="112"/>
                                        </p:tgtEl>
                                      </p:cBhvr>
                                    </p:animEffect>
                                    <p:set>
                                      <p:cBhvr>
                                        <p:cTn id="479" dur="1" fill="hold">
                                          <p:stCondLst>
                                            <p:cond delay="249"/>
                                          </p:stCondLst>
                                        </p:cTn>
                                        <p:tgtEl>
                                          <p:spTgt spid="112"/>
                                        </p:tgtEl>
                                        <p:attrNameLst>
                                          <p:attrName>style.visibility</p:attrName>
                                        </p:attrNameLst>
                                      </p:cBhvr>
                                      <p:to>
                                        <p:strVal val="hidden"/>
                                      </p:to>
                                    </p:set>
                                  </p:childTnLst>
                                </p:cTn>
                              </p:par>
                              <p:par>
                                <p:cTn id="480" presetID="10" presetClass="exit" presetSubtype="0" fill="hold" nodeType="withEffect">
                                  <p:stCondLst>
                                    <p:cond delay="0"/>
                                  </p:stCondLst>
                                  <p:childTnLst>
                                    <p:animEffect transition="out" filter="fade">
                                      <p:cBhvr>
                                        <p:cTn id="481" dur="250"/>
                                        <p:tgtEl>
                                          <p:spTgt spid="111"/>
                                        </p:tgtEl>
                                      </p:cBhvr>
                                    </p:animEffect>
                                    <p:set>
                                      <p:cBhvr>
                                        <p:cTn id="482" dur="1" fill="hold">
                                          <p:stCondLst>
                                            <p:cond delay="249"/>
                                          </p:stCondLst>
                                        </p:cTn>
                                        <p:tgtEl>
                                          <p:spTgt spid="111"/>
                                        </p:tgtEl>
                                        <p:attrNameLst>
                                          <p:attrName>style.visibility</p:attrName>
                                        </p:attrNameLst>
                                      </p:cBhvr>
                                      <p:to>
                                        <p:strVal val="hidden"/>
                                      </p:to>
                                    </p:set>
                                  </p:childTnLst>
                                </p:cTn>
                              </p:par>
                              <p:par>
                                <p:cTn id="483" presetID="10" presetClass="exit" presetSubtype="0" fill="hold" nodeType="withEffect">
                                  <p:stCondLst>
                                    <p:cond delay="0"/>
                                  </p:stCondLst>
                                  <p:childTnLst>
                                    <p:animEffect transition="out" filter="fade">
                                      <p:cBhvr>
                                        <p:cTn id="484" dur="250"/>
                                        <p:tgtEl>
                                          <p:spTgt spid="113"/>
                                        </p:tgtEl>
                                      </p:cBhvr>
                                    </p:animEffect>
                                    <p:set>
                                      <p:cBhvr>
                                        <p:cTn id="485" dur="1" fill="hold">
                                          <p:stCondLst>
                                            <p:cond delay="249"/>
                                          </p:stCondLst>
                                        </p:cTn>
                                        <p:tgtEl>
                                          <p:spTgt spid="113"/>
                                        </p:tgtEl>
                                        <p:attrNameLst>
                                          <p:attrName>style.visibility</p:attrName>
                                        </p:attrNameLst>
                                      </p:cBhvr>
                                      <p:to>
                                        <p:strVal val="hidden"/>
                                      </p:to>
                                    </p:set>
                                  </p:childTnLst>
                                </p:cTn>
                              </p:par>
                            </p:childTnLst>
                          </p:cTn>
                        </p:par>
                        <p:par>
                          <p:cTn id="486" fill="hold">
                            <p:stCondLst>
                              <p:cond delay="250"/>
                            </p:stCondLst>
                            <p:childTnLst>
                              <p:par>
                                <p:cTn id="487" presetID="10" presetClass="exit" presetSubtype="0" fill="hold" grpId="1" nodeType="afterEffect">
                                  <p:stCondLst>
                                    <p:cond delay="0"/>
                                  </p:stCondLst>
                                  <p:childTnLst>
                                    <p:animEffect transition="out" filter="fade">
                                      <p:cBhvr>
                                        <p:cTn id="488" dur="500"/>
                                        <p:tgtEl>
                                          <p:spTgt spid="161"/>
                                        </p:tgtEl>
                                      </p:cBhvr>
                                    </p:animEffect>
                                    <p:set>
                                      <p:cBhvr>
                                        <p:cTn id="489" dur="1" fill="hold">
                                          <p:stCondLst>
                                            <p:cond delay="499"/>
                                          </p:stCondLst>
                                        </p:cTn>
                                        <p:tgtEl>
                                          <p:spTgt spid="161"/>
                                        </p:tgtEl>
                                        <p:attrNameLst>
                                          <p:attrName>style.visibility</p:attrName>
                                        </p:attrNameLst>
                                      </p:cBhvr>
                                      <p:to>
                                        <p:strVal val="hidden"/>
                                      </p:to>
                                    </p:set>
                                  </p:childTnLst>
                                </p:cTn>
                              </p:par>
                            </p:childTnLst>
                          </p:cTn>
                        </p:par>
                        <p:par>
                          <p:cTn id="490" fill="hold">
                            <p:stCondLst>
                              <p:cond delay="750"/>
                            </p:stCondLst>
                            <p:childTnLst>
                              <p:par>
                                <p:cTn id="491" presetID="10" presetClass="entr" presetSubtype="0" fill="hold" grpId="0" nodeType="afterEffect">
                                  <p:stCondLst>
                                    <p:cond delay="0"/>
                                  </p:stCondLst>
                                  <p:childTnLst>
                                    <p:set>
                                      <p:cBhvr>
                                        <p:cTn id="492" dur="1" fill="hold">
                                          <p:stCondLst>
                                            <p:cond delay="0"/>
                                          </p:stCondLst>
                                        </p:cTn>
                                        <p:tgtEl>
                                          <p:spTgt spid="162"/>
                                        </p:tgtEl>
                                        <p:attrNameLst>
                                          <p:attrName>style.visibility</p:attrName>
                                        </p:attrNameLst>
                                      </p:cBhvr>
                                      <p:to>
                                        <p:strVal val="visible"/>
                                      </p:to>
                                    </p:set>
                                    <p:animEffect transition="in" filter="fade">
                                      <p:cBhvr>
                                        <p:cTn id="493" dur="500"/>
                                        <p:tgtEl>
                                          <p:spTgt spid="162"/>
                                        </p:tgtEl>
                                      </p:cBhvr>
                                    </p:animEffect>
                                  </p:childTnLst>
                                </p:cTn>
                              </p:par>
                            </p:childTnLst>
                          </p:cTn>
                        </p:par>
                        <p:par>
                          <p:cTn id="494" fill="hold">
                            <p:stCondLst>
                              <p:cond delay="1250"/>
                            </p:stCondLst>
                            <p:childTnLst>
                              <p:par>
                                <p:cTn id="495" presetID="22" presetClass="entr" presetSubtype="8" fill="hold" grpId="0" nodeType="afterEffect">
                                  <p:stCondLst>
                                    <p:cond delay="0"/>
                                  </p:stCondLst>
                                  <p:childTnLst>
                                    <p:set>
                                      <p:cBhvr>
                                        <p:cTn id="496" dur="1" fill="hold">
                                          <p:stCondLst>
                                            <p:cond delay="0"/>
                                          </p:stCondLst>
                                        </p:cTn>
                                        <p:tgtEl>
                                          <p:spTgt spid="96"/>
                                        </p:tgtEl>
                                        <p:attrNameLst>
                                          <p:attrName>style.visibility</p:attrName>
                                        </p:attrNameLst>
                                      </p:cBhvr>
                                      <p:to>
                                        <p:strVal val="visible"/>
                                      </p:to>
                                    </p:set>
                                    <p:animEffect transition="in" filter="wipe(left)">
                                      <p:cBhvr>
                                        <p:cTn id="497" dur="500"/>
                                        <p:tgtEl>
                                          <p:spTgt spid="96"/>
                                        </p:tgtEl>
                                      </p:cBhvr>
                                    </p:animEffect>
                                  </p:childTnLst>
                                </p:cTn>
                              </p:par>
                              <p:par>
                                <p:cTn id="498" presetID="22" presetClass="entr" presetSubtype="2" fill="hold" grpId="0" nodeType="withEffect">
                                  <p:stCondLst>
                                    <p:cond delay="0"/>
                                  </p:stCondLst>
                                  <p:childTnLst>
                                    <p:set>
                                      <p:cBhvr>
                                        <p:cTn id="499" dur="1" fill="hold">
                                          <p:stCondLst>
                                            <p:cond delay="0"/>
                                          </p:stCondLst>
                                        </p:cTn>
                                        <p:tgtEl>
                                          <p:spTgt spid="133"/>
                                        </p:tgtEl>
                                        <p:attrNameLst>
                                          <p:attrName>style.visibility</p:attrName>
                                        </p:attrNameLst>
                                      </p:cBhvr>
                                      <p:to>
                                        <p:strVal val="visible"/>
                                      </p:to>
                                    </p:set>
                                    <p:animEffect transition="in" filter="wipe(right)">
                                      <p:cBhvr>
                                        <p:cTn id="500" dur="500"/>
                                        <p:tgtEl>
                                          <p:spTgt spid="133"/>
                                        </p:tgtEl>
                                      </p:cBhvr>
                                    </p:animEffect>
                                  </p:childTnLst>
                                </p:cTn>
                              </p:par>
                            </p:childTnLst>
                          </p:cTn>
                        </p:par>
                        <p:par>
                          <p:cTn id="501" fill="hold">
                            <p:stCondLst>
                              <p:cond delay="1750"/>
                            </p:stCondLst>
                            <p:childTnLst>
                              <p:par>
                                <p:cTn id="502" presetID="22" presetClass="entr" presetSubtype="4" fill="hold" grpId="0" nodeType="afterEffect">
                                  <p:stCondLst>
                                    <p:cond delay="0"/>
                                  </p:stCondLst>
                                  <p:childTnLst>
                                    <p:set>
                                      <p:cBhvr>
                                        <p:cTn id="503" dur="1" fill="hold">
                                          <p:stCondLst>
                                            <p:cond delay="0"/>
                                          </p:stCondLst>
                                        </p:cTn>
                                        <p:tgtEl>
                                          <p:spTgt spid="1039"/>
                                        </p:tgtEl>
                                        <p:attrNameLst>
                                          <p:attrName>style.visibility</p:attrName>
                                        </p:attrNameLst>
                                      </p:cBhvr>
                                      <p:to>
                                        <p:strVal val="visible"/>
                                      </p:to>
                                    </p:set>
                                    <p:animEffect transition="in" filter="wipe(down)">
                                      <p:cBhvr>
                                        <p:cTn id="504"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8" grpId="0" animBg="1"/>
      <p:bldP spid="69" grpId="0" animBg="1"/>
      <p:bldP spid="70" grpId="0" animBg="1"/>
      <p:bldP spid="71" grpId="0" animBg="1"/>
      <p:bldP spid="72" grpId="0" animBg="1"/>
      <p:bldP spid="73" grpId="0" animBg="1"/>
      <p:bldP spid="75" grpId="0" animBg="1"/>
      <p:bldP spid="77" grpId="0" animBg="1"/>
      <p:bldP spid="78" grpId="0" animBg="1"/>
      <p:bldP spid="80" grpId="0" animBg="1"/>
      <p:bldP spid="64" grpId="0" animBg="1"/>
      <p:bldP spid="64" grpId="1" animBg="1"/>
      <p:bldP spid="65" grpId="0" animBg="1"/>
      <p:bldP spid="65" grpId="1" animBg="1"/>
      <p:bldP spid="66" grpId="0" animBg="1"/>
      <p:bldP spid="66" grpId="1" animBg="1"/>
      <p:bldP spid="67" grpId="0" animBg="1"/>
      <p:bldP spid="67" grpId="1" animBg="1"/>
      <p:bldP spid="81" grpId="0" animBg="1"/>
      <p:bldP spid="81" grpId="1" animBg="1"/>
      <p:bldP spid="82" grpId="0" animBg="1"/>
      <p:bldP spid="82" grpId="1" animBg="1"/>
      <p:bldP spid="96" grpId="0" animBg="1"/>
      <p:bldP spid="133" grpId="0" animBg="1"/>
      <p:bldP spid="145" grpId="0" animBg="1"/>
      <p:bldP spid="145" grpId="1" animBg="1"/>
      <p:bldP spid="145" grpId="2" animBg="1"/>
      <p:bldP spid="150" grpId="0" animBg="1"/>
      <p:bldP spid="150" grpId="1" animBg="1"/>
      <p:bldP spid="150" grpId="2" animBg="1"/>
      <p:bldP spid="1039" grpId="0" animBg="1"/>
      <p:bldP spid="1041" grpId="0"/>
      <p:bldP spid="1041" grpId="1"/>
      <p:bldP spid="159" grpId="0"/>
      <p:bldP spid="159" grpId="1"/>
      <p:bldP spid="160" grpId="0"/>
      <p:bldP spid="160" grpId="1"/>
      <p:bldP spid="161" grpId="0"/>
      <p:bldP spid="161" grpId="1"/>
      <p:bldP spid="162" grpId="0"/>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119"/>
            <a:ext cx="7851648" cy="990600"/>
          </a:xfrm>
        </p:spPr>
        <p:txBody>
          <a:bodyPr anchor="t"/>
          <a:lstStyle/>
          <a:p>
            <a:pPr algn="l"/>
            <a:r>
              <a:rPr lang="en-US" dirty="0" smtClean="0"/>
              <a:t>Potential Runoff Effects</a:t>
            </a:r>
            <a:endParaRPr lang="en-US" dirty="0"/>
          </a:p>
        </p:txBody>
      </p:sp>
      <p:sp>
        <p:nvSpPr>
          <p:cNvPr id="4" name="Subtitle 2"/>
          <p:cNvSpPr txBox="1">
            <a:spLocks/>
          </p:cNvSpPr>
          <p:nvPr/>
        </p:nvSpPr>
        <p:spPr>
          <a:xfrm>
            <a:off x="533400" y="1024718"/>
            <a:ext cx="7696200" cy="4842681"/>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r>
              <a:rPr lang="en-US" sz="3600" dirty="0" smtClean="0"/>
              <a:t>Quantity = Flooding</a:t>
            </a:r>
          </a:p>
          <a:p>
            <a:pPr algn="l"/>
            <a:endParaRPr lang="en-US" sz="3600" dirty="0"/>
          </a:p>
          <a:p>
            <a:pPr algn="l"/>
            <a:r>
              <a:rPr lang="en-US" sz="3600" dirty="0" smtClean="0"/>
              <a:t>Quality = Pollution</a:t>
            </a:r>
          </a:p>
          <a:p>
            <a:pPr algn="l"/>
            <a:endParaRPr lang="en-US" sz="2800" dirty="0" smtClean="0"/>
          </a:p>
          <a:p>
            <a:pPr algn="l"/>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596682"/>
            <a:ext cx="6934200" cy="4272691"/>
          </a:xfrm>
          <a:prstGeom prst="rect">
            <a:avLst/>
          </a:prstGeom>
        </p:spPr>
      </p:pic>
    </p:spTree>
    <p:extLst>
      <p:ext uri="{BB962C8B-B14F-4D97-AF65-F5344CB8AC3E}">
        <p14:creationId xmlns:p14="http://schemas.microsoft.com/office/powerpoint/2010/main" val="35580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7851648" cy="1828800"/>
          </a:xfrm>
        </p:spPr>
        <p:txBody>
          <a:bodyPr/>
          <a:lstStyle/>
          <a:p>
            <a:pPr algn="l"/>
            <a:r>
              <a:rPr lang="en-US" dirty="0" smtClean="0"/>
              <a:t>Quantity</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4275"/>
            <a:ext cx="2050949" cy="1538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52400"/>
            <a:ext cx="1981200" cy="2590800"/>
          </a:xfrm>
          <a:prstGeom prst="rect">
            <a:avLst/>
          </a:prstGeom>
        </p:spPr>
      </p:pic>
      <p:sp>
        <p:nvSpPr>
          <p:cNvPr id="14" name="TextBox 13"/>
          <p:cNvSpPr txBox="1"/>
          <p:nvPr/>
        </p:nvSpPr>
        <p:spPr>
          <a:xfrm>
            <a:off x="5138942" y="2743200"/>
            <a:ext cx="1502655" cy="461665"/>
          </a:xfrm>
          <a:prstGeom prst="rect">
            <a:avLst/>
          </a:prstGeom>
          <a:noFill/>
        </p:spPr>
        <p:txBody>
          <a:bodyPr wrap="none" rtlCol="0">
            <a:spAutoFit/>
          </a:bodyPr>
          <a:lstStyle/>
          <a:p>
            <a:r>
              <a:rPr lang="en-US" sz="2400" dirty="0" smtClean="0">
                <a:ln>
                  <a:solidFill>
                    <a:schemeClr val="tx1"/>
                  </a:solidFill>
                </a:ln>
              </a:rPr>
              <a:t>Big Storm</a:t>
            </a:r>
            <a:endParaRPr lang="en-US" sz="2400" dirty="0">
              <a:ln>
                <a:solidFill>
                  <a:schemeClr val="tx1"/>
                </a:solidFill>
              </a:ln>
            </a:endParaRPr>
          </a:p>
        </p:txBody>
      </p:sp>
      <p:sp>
        <p:nvSpPr>
          <p:cNvPr id="15" name="TextBox 14"/>
          <p:cNvSpPr txBox="1"/>
          <p:nvPr/>
        </p:nvSpPr>
        <p:spPr>
          <a:xfrm>
            <a:off x="6994714" y="662970"/>
            <a:ext cx="2177519" cy="1569660"/>
          </a:xfrm>
          <a:prstGeom prst="rect">
            <a:avLst/>
          </a:prstGeom>
          <a:noFill/>
        </p:spPr>
        <p:txBody>
          <a:bodyPr wrap="none" rtlCol="0">
            <a:spAutoFit/>
          </a:bodyPr>
          <a:lstStyle/>
          <a:p>
            <a:r>
              <a:rPr lang="en-US" sz="2400" dirty="0" smtClean="0">
                <a:ln>
                  <a:solidFill>
                    <a:schemeClr val="tx1"/>
                  </a:solidFill>
                </a:ln>
              </a:rPr>
              <a:t>Infrequent</a:t>
            </a:r>
          </a:p>
          <a:p>
            <a:r>
              <a:rPr lang="en-US" sz="2400" dirty="0" smtClean="0">
                <a:ln>
                  <a:solidFill>
                    <a:schemeClr val="tx1"/>
                  </a:solidFill>
                </a:ln>
              </a:rPr>
              <a:t>Lots Of Water</a:t>
            </a:r>
          </a:p>
          <a:p>
            <a:r>
              <a:rPr lang="en-US" sz="2400" dirty="0" smtClean="0">
                <a:ln>
                  <a:solidFill>
                    <a:schemeClr val="tx1"/>
                  </a:solidFill>
                </a:ln>
              </a:rPr>
              <a:t>Critical Storms</a:t>
            </a:r>
          </a:p>
          <a:p>
            <a:r>
              <a:rPr lang="en-US" sz="2400" dirty="0" smtClean="0">
                <a:ln>
                  <a:solidFill>
                    <a:schemeClr val="tx1"/>
                  </a:solidFill>
                </a:ln>
              </a:rPr>
              <a:t>Volume V Rate</a:t>
            </a:r>
            <a:endParaRPr lang="en-US" sz="2400" dirty="0">
              <a:ln>
                <a:solidFill>
                  <a:schemeClr val="tx1"/>
                </a:solidFill>
              </a:ln>
            </a:endParaRPr>
          </a:p>
        </p:txBody>
      </p:sp>
      <p:cxnSp>
        <p:nvCxnSpPr>
          <p:cNvPr id="17" name="Straight Connector 16"/>
          <p:cNvCxnSpPr/>
          <p:nvPr/>
        </p:nvCxnSpPr>
        <p:spPr>
          <a:xfrm>
            <a:off x="-304800" y="3352800"/>
            <a:ext cx="9677400" cy="0"/>
          </a:xfrm>
          <a:prstGeom prst="line">
            <a:avLst/>
          </a:prstGeom>
        </p:spPr>
        <p:style>
          <a:lnRef idx="3">
            <a:schemeClr val="dk1"/>
          </a:lnRef>
          <a:fillRef idx="0">
            <a:schemeClr val="dk1"/>
          </a:fillRef>
          <a:effectRef idx="2">
            <a:schemeClr val="dk1"/>
          </a:effectRef>
          <a:fontRef idx="minor">
            <a:schemeClr val="tx1"/>
          </a:fontRef>
        </p:style>
      </p:cxnSp>
      <p:sp>
        <p:nvSpPr>
          <p:cNvPr id="18" name="Title 1"/>
          <p:cNvSpPr txBox="1">
            <a:spLocks/>
          </p:cNvSpPr>
          <p:nvPr/>
        </p:nvSpPr>
        <p:spPr>
          <a:xfrm>
            <a:off x="0" y="2286000"/>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n-US" dirty="0" smtClean="0"/>
              <a:t>Quality</a:t>
            </a:r>
            <a:endParaRPr lang="en-US" dirty="0"/>
          </a:p>
        </p:txBody>
      </p:sp>
      <p:sp>
        <p:nvSpPr>
          <p:cNvPr id="19" name="TextBox 18"/>
          <p:cNvSpPr txBox="1"/>
          <p:nvPr/>
        </p:nvSpPr>
        <p:spPr>
          <a:xfrm>
            <a:off x="1764389" y="2521508"/>
            <a:ext cx="1369286" cy="461665"/>
          </a:xfrm>
          <a:prstGeom prst="rect">
            <a:avLst/>
          </a:prstGeom>
          <a:noFill/>
        </p:spPr>
        <p:txBody>
          <a:bodyPr wrap="none" rtlCol="0">
            <a:spAutoFit/>
          </a:bodyPr>
          <a:lstStyle/>
          <a:p>
            <a:r>
              <a:rPr lang="en-US" sz="2400" dirty="0" smtClean="0">
                <a:ln>
                  <a:solidFill>
                    <a:schemeClr val="tx1"/>
                  </a:solidFill>
                </a:ln>
              </a:rPr>
              <a:t>Flooding</a:t>
            </a:r>
            <a:endParaRPr lang="en-US" sz="2400" dirty="0">
              <a:ln>
                <a:solidFill>
                  <a:schemeClr val="tx1"/>
                </a:solidFill>
              </a:ln>
            </a:endParaRPr>
          </a:p>
        </p:txBody>
      </p:sp>
      <p:pic>
        <p:nvPicPr>
          <p:cNvPr id="6" name="Picture 5"/>
          <p:cNvPicPr>
            <a:picLocks noChangeAspect="1"/>
          </p:cNvPicPr>
          <p:nvPr/>
        </p:nvPicPr>
        <p:blipFill>
          <a:blip r:embed="rId5"/>
          <a:stretch>
            <a:fillRect/>
          </a:stretch>
        </p:blipFill>
        <p:spPr>
          <a:xfrm>
            <a:off x="2590800" y="778254"/>
            <a:ext cx="1974749" cy="1481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058" y="4325860"/>
            <a:ext cx="1518484" cy="1670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7076" y="4366935"/>
            <a:ext cx="2128473" cy="1596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3000" y="4395122"/>
            <a:ext cx="2212848" cy="1514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1371600" y="6207695"/>
            <a:ext cx="1411540" cy="461665"/>
          </a:xfrm>
          <a:prstGeom prst="rect">
            <a:avLst/>
          </a:prstGeom>
          <a:noFill/>
        </p:spPr>
        <p:txBody>
          <a:bodyPr wrap="none" rtlCol="0">
            <a:spAutoFit/>
          </a:bodyPr>
          <a:lstStyle/>
          <a:p>
            <a:r>
              <a:rPr lang="en-US" sz="2400" dirty="0" smtClean="0">
                <a:ln>
                  <a:solidFill>
                    <a:schemeClr val="tx1"/>
                  </a:solidFill>
                </a:ln>
              </a:rPr>
              <a:t>Pollution</a:t>
            </a:r>
            <a:endParaRPr lang="en-US" sz="2400" dirty="0">
              <a:ln>
                <a:solidFill>
                  <a:schemeClr val="tx1"/>
                </a:solidFill>
              </a:ln>
            </a:endParaRPr>
          </a:p>
        </p:txBody>
      </p:sp>
      <p:sp>
        <p:nvSpPr>
          <p:cNvPr id="21" name="TextBox 20"/>
          <p:cNvSpPr txBox="1"/>
          <p:nvPr/>
        </p:nvSpPr>
        <p:spPr>
          <a:xfrm>
            <a:off x="5111646" y="6162676"/>
            <a:ext cx="1943481" cy="461665"/>
          </a:xfrm>
          <a:prstGeom prst="rect">
            <a:avLst/>
          </a:prstGeom>
          <a:noFill/>
        </p:spPr>
        <p:txBody>
          <a:bodyPr wrap="none" rtlCol="0">
            <a:spAutoFit/>
          </a:bodyPr>
          <a:lstStyle/>
          <a:p>
            <a:r>
              <a:rPr lang="en-US" sz="2400" dirty="0" smtClean="0">
                <a:ln>
                  <a:solidFill>
                    <a:schemeClr val="tx1"/>
                  </a:solidFill>
                </a:ln>
              </a:rPr>
              <a:t>Small Storms</a:t>
            </a:r>
            <a:endParaRPr lang="en-US" sz="2400" dirty="0">
              <a:ln>
                <a:solidFill>
                  <a:schemeClr val="tx1"/>
                </a:solidFill>
              </a:ln>
            </a:endParaRPr>
          </a:p>
        </p:txBody>
      </p:sp>
      <p:sp>
        <p:nvSpPr>
          <p:cNvPr id="22" name="TextBox 21"/>
          <p:cNvSpPr txBox="1"/>
          <p:nvPr/>
        </p:nvSpPr>
        <p:spPr>
          <a:xfrm>
            <a:off x="7267672" y="4710272"/>
            <a:ext cx="1742208" cy="830997"/>
          </a:xfrm>
          <a:prstGeom prst="rect">
            <a:avLst/>
          </a:prstGeom>
          <a:noFill/>
        </p:spPr>
        <p:txBody>
          <a:bodyPr wrap="none" rtlCol="0">
            <a:spAutoFit/>
          </a:bodyPr>
          <a:lstStyle/>
          <a:p>
            <a:r>
              <a:rPr lang="en-US" sz="2400" dirty="0" smtClean="0">
                <a:ln>
                  <a:solidFill>
                    <a:schemeClr val="tx1"/>
                  </a:solidFill>
                </a:ln>
              </a:rPr>
              <a:t>Frequent</a:t>
            </a:r>
          </a:p>
          <a:p>
            <a:r>
              <a:rPr lang="en-US" sz="2400" dirty="0" smtClean="0">
                <a:ln>
                  <a:solidFill>
                    <a:schemeClr val="tx1"/>
                  </a:solidFill>
                </a:ln>
              </a:rPr>
              <a:t>&lt; 0.5” water</a:t>
            </a:r>
            <a:endParaRPr lang="en-US" sz="2400" dirty="0">
              <a:ln>
                <a:solidFill>
                  <a:schemeClr val="tx1"/>
                </a:solidFill>
              </a:ln>
            </a:endParaRPr>
          </a:p>
        </p:txBody>
      </p:sp>
    </p:spTree>
    <p:extLst>
      <p:ext uri="{BB962C8B-B14F-4D97-AF65-F5344CB8AC3E}">
        <p14:creationId xmlns:p14="http://schemas.microsoft.com/office/powerpoint/2010/main" val="24045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997" y="162868"/>
            <a:ext cx="7851648" cy="883812"/>
          </a:xfrm>
        </p:spPr>
        <p:txBody>
          <a:bodyPr>
            <a:noAutofit/>
          </a:bodyPr>
          <a:lstStyle/>
          <a:p>
            <a:pPr algn="l"/>
            <a:r>
              <a:rPr lang="en-US" sz="6600" dirty="0" smtClean="0"/>
              <a:t>Flooding</a:t>
            </a:r>
            <a:endParaRPr lang="en-US" sz="66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786" t="-1601" r="6786" b="73455"/>
          <a:stretch/>
        </p:blipFill>
        <p:spPr>
          <a:xfrm>
            <a:off x="-35168" y="2868362"/>
            <a:ext cx="9189720" cy="4108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8" y="1127607"/>
            <a:ext cx="9175309" cy="454617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566" t="50967"/>
          <a:stretch/>
        </p:blipFill>
        <p:spPr>
          <a:xfrm>
            <a:off x="576009" y="4648200"/>
            <a:ext cx="8415591" cy="232873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7148" t="31370" r="38721" b="41217"/>
          <a:stretch/>
        </p:blipFill>
        <p:spPr>
          <a:xfrm>
            <a:off x="1980905" y="2868362"/>
            <a:ext cx="547528" cy="532333"/>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32905" t="43782" r="53762" b="34327"/>
          <a:stretch/>
        </p:blipFill>
        <p:spPr>
          <a:xfrm>
            <a:off x="6621739" y="2222694"/>
            <a:ext cx="684410" cy="586014"/>
          </a:xfrm>
          <a:prstGeom prst="rect">
            <a:avLst/>
          </a:prstGeom>
        </p:spPr>
      </p:pic>
      <p:cxnSp>
        <p:nvCxnSpPr>
          <p:cNvPr id="21" name="Straight Arrow Connector 20"/>
          <p:cNvCxnSpPr/>
          <p:nvPr/>
        </p:nvCxnSpPr>
        <p:spPr>
          <a:xfrm flipV="1">
            <a:off x="1477374" y="2932992"/>
            <a:ext cx="122826" cy="7246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914400" y="3657600"/>
            <a:ext cx="1125949" cy="461665"/>
          </a:xfrm>
          <a:prstGeom prst="rect">
            <a:avLst/>
          </a:prstGeom>
          <a:noFill/>
        </p:spPr>
        <p:txBody>
          <a:bodyPr wrap="none" rtlCol="0">
            <a:spAutoFit/>
          </a:bodyPr>
          <a:lstStyle/>
          <a:p>
            <a:r>
              <a:rPr lang="en-US" sz="2400" dirty="0" smtClean="0">
                <a:ln>
                  <a:solidFill>
                    <a:sysClr val="windowText" lastClr="000000"/>
                  </a:solidFill>
                </a:ln>
                <a:solidFill>
                  <a:sysClr val="windowText" lastClr="000000"/>
                </a:solidFill>
              </a:rPr>
              <a:t>Stream</a:t>
            </a:r>
            <a:endParaRPr lang="en-US" sz="2400" dirty="0">
              <a:ln>
                <a:solidFill>
                  <a:sysClr val="windowText" lastClr="000000"/>
                </a:solidFill>
              </a:ln>
              <a:solidFill>
                <a:sysClr val="windowText" lastClr="000000"/>
              </a:solidFill>
            </a:endParaRPr>
          </a:p>
        </p:txBody>
      </p:sp>
      <p:sp>
        <p:nvSpPr>
          <p:cNvPr id="29" name="TextBox 28"/>
          <p:cNvSpPr txBox="1"/>
          <p:nvPr/>
        </p:nvSpPr>
        <p:spPr>
          <a:xfrm>
            <a:off x="1341729" y="6232187"/>
            <a:ext cx="2373407" cy="461665"/>
          </a:xfrm>
          <a:prstGeom prst="rect">
            <a:avLst/>
          </a:prstGeom>
          <a:noFill/>
        </p:spPr>
        <p:txBody>
          <a:bodyPr wrap="none" rtlCol="0">
            <a:spAutoFit/>
          </a:bodyPr>
          <a:lstStyle/>
          <a:p>
            <a:r>
              <a:rPr lang="en-US" sz="2400" dirty="0" smtClean="0">
                <a:ln>
                  <a:solidFill>
                    <a:sysClr val="windowText" lastClr="000000"/>
                  </a:solidFill>
                </a:ln>
                <a:solidFill>
                  <a:sysClr val="windowText" lastClr="000000"/>
                </a:solidFill>
              </a:rPr>
              <a:t>Channel Bottom</a:t>
            </a:r>
            <a:endParaRPr lang="en-US" sz="2400" dirty="0">
              <a:ln>
                <a:solidFill>
                  <a:sysClr val="windowText" lastClr="000000"/>
                </a:solidFill>
              </a:ln>
              <a:solidFill>
                <a:sysClr val="windowText" lastClr="000000"/>
              </a:solidFill>
            </a:endParaRPr>
          </a:p>
        </p:txBody>
      </p:sp>
      <p:cxnSp>
        <p:nvCxnSpPr>
          <p:cNvPr id="31" name="Straight Arrow Connector 30"/>
          <p:cNvCxnSpPr/>
          <p:nvPr/>
        </p:nvCxnSpPr>
        <p:spPr>
          <a:xfrm flipH="1" flipV="1">
            <a:off x="1143000" y="5586114"/>
            <a:ext cx="457200" cy="6166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V="1">
            <a:off x="3715136" y="6157849"/>
            <a:ext cx="1228030" cy="3051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H="1" flipV="1">
            <a:off x="6400801" y="2929116"/>
            <a:ext cx="1066799" cy="38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7543148" y="2719686"/>
            <a:ext cx="815544" cy="461665"/>
          </a:xfrm>
          <a:prstGeom prst="rect">
            <a:avLst/>
          </a:prstGeom>
          <a:noFill/>
        </p:spPr>
        <p:txBody>
          <a:bodyPr wrap="none" rtlCol="0">
            <a:spAutoFit/>
          </a:bodyPr>
          <a:lstStyle/>
          <a:p>
            <a:r>
              <a:rPr lang="en-US" sz="2400" dirty="0" smtClean="0">
                <a:ln>
                  <a:solidFill>
                    <a:sysClr val="windowText" lastClr="000000"/>
                  </a:solidFill>
                </a:ln>
                <a:solidFill>
                  <a:sysClr val="windowText" lastClr="000000"/>
                </a:solidFill>
              </a:rPr>
              <a:t>Lake</a:t>
            </a:r>
            <a:endParaRPr lang="en-US" sz="2400" dirty="0">
              <a:ln>
                <a:solidFill>
                  <a:sysClr val="windowText" lastClr="000000"/>
                </a:solidFill>
              </a:ln>
              <a:solidFill>
                <a:sysClr val="windowText" lastClr="000000"/>
              </a:solidFill>
            </a:endParaRPr>
          </a:p>
        </p:txBody>
      </p:sp>
      <p:cxnSp>
        <p:nvCxnSpPr>
          <p:cNvPr id="41" name="Straight Arrow Connector 40"/>
          <p:cNvCxnSpPr/>
          <p:nvPr/>
        </p:nvCxnSpPr>
        <p:spPr>
          <a:xfrm flipH="1">
            <a:off x="3567567" y="4740251"/>
            <a:ext cx="41111" cy="8048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p:cNvCxnSpPr>
            <a:stCxn id="29" idx="0"/>
          </p:cNvCxnSpPr>
          <p:nvPr/>
        </p:nvCxnSpPr>
        <p:spPr>
          <a:xfrm flipV="1">
            <a:off x="2528433" y="5894416"/>
            <a:ext cx="290967" cy="3377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Straight Arrow Connector 52"/>
          <p:cNvCxnSpPr>
            <a:stCxn id="24" idx="3"/>
          </p:cNvCxnSpPr>
          <p:nvPr/>
        </p:nvCxnSpPr>
        <p:spPr>
          <a:xfrm flipV="1">
            <a:off x="2040349" y="3477760"/>
            <a:ext cx="779051" cy="4106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Straight Arrow Connector 55"/>
          <p:cNvCxnSpPr/>
          <p:nvPr/>
        </p:nvCxnSpPr>
        <p:spPr>
          <a:xfrm flipH="1">
            <a:off x="6400801" y="3241005"/>
            <a:ext cx="1355497" cy="30694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60" name="Picture 59"/>
          <p:cNvPicPr>
            <a:picLocks noChangeAspect="1"/>
          </p:cNvPicPr>
          <p:nvPr/>
        </p:nvPicPr>
        <p:blipFill rotWithShape="1">
          <a:blip r:embed="rId8">
            <a:extLst>
              <a:ext uri="{28A0092B-C50C-407E-A947-70E740481C1C}">
                <a14:useLocalDpi xmlns:a14="http://schemas.microsoft.com/office/drawing/2010/main" val="0"/>
              </a:ext>
            </a:extLst>
          </a:blip>
          <a:srcRect t="46784" b="46198"/>
          <a:stretch/>
        </p:blipFill>
        <p:spPr>
          <a:xfrm rot="5400000">
            <a:off x="1276350" y="3905250"/>
            <a:ext cx="6591300" cy="457200"/>
          </a:xfrm>
          <a:prstGeom prst="rect">
            <a:avLst/>
          </a:prstGeom>
        </p:spPr>
      </p:pic>
      <p:sp>
        <p:nvSpPr>
          <p:cNvPr id="65" name="TextBox 64"/>
          <p:cNvSpPr txBox="1"/>
          <p:nvPr/>
        </p:nvSpPr>
        <p:spPr>
          <a:xfrm>
            <a:off x="33997" y="1219200"/>
            <a:ext cx="2925560" cy="461665"/>
          </a:xfrm>
          <a:prstGeom prst="rect">
            <a:avLst/>
          </a:prstGeom>
          <a:noFill/>
        </p:spPr>
        <p:txBody>
          <a:bodyPr wrap="square" rtlCol="0">
            <a:spAutoFit/>
          </a:bodyPr>
          <a:lstStyle/>
          <a:p>
            <a:r>
              <a:rPr lang="en-US" sz="2400" dirty="0" smtClean="0">
                <a:ln>
                  <a:solidFill>
                    <a:sysClr val="windowText" lastClr="000000"/>
                  </a:solidFill>
                </a:ln>
                <a:solidFill>
                  <a:sysClr val="windowText" lastClr="000000"/>
                </a:solidFill>
              </a:rPr>
              <a:t>Dendritic (</a:t>
            </a:r>
            <a:r>
              <a:rPr lang="en-US" sz="2400" dirty="0">
                <a:ln>
                  <a:solidFill>
                    <a:sysClr val="windowText" lastClr="000000"/>
                  </a:solidFill>
                </a:ln>
                <a:solidFill>
                  <a:sysClr val="windowText" lastClr="000000"/>
                </a:solidFill>
              </a:rPr>
              <a:t>T</a:t>
            </a:r>
            <a:r>
              <a:rPr lang="en-US" sz="2400" dirty="0" smtClean="0">
                <a:ln>
                  <a:solidFill>
                    <a:sysClr val="windowText" lastClr="000000"/>
                  </a:solidFill>
                </a:ln>
                <a:solidFill>
                  <a:sysClr val="windowText" lastClr="000000"/>
                </a:solidFill>
              </a:rPr>
              <a:t>ree like)</a:t>
            </a:r>
            <a:endParaRPr lang="en-US" sz="2400" dirty="0">
              <a:ln>
                <a:solidFill>
                  <a:sysClr val="windowText" lastClr="000000"/>
                </a:solidFill>
              </a:ln>
              <a:solidFill>
                <a:sysClr val="windowText" lastClr="000000"/>
              </a:solidFill>
            </a:endParaRPr>
          </a:p>
        </p:txBody>
      </p:sp>
      <p:sp>
        <p:nvSpPr>
          <p:cNvPr id="67" name="TextBox 66"/>
          <p:cNvSpPr txBox="1"/>
          <p:nvPr/>
        </p:nvSpPr>
        <p:spPr>
          <a:xfrm>
            <a:off x="4770640" y="1219200"/>
            <a:ext cx="2925560" cy="461665"/>
          </a:xfrm>
          <a:prstGeom prst="rect">
            <a:avLst/>
          </a:prstGeom>
          <a:noFill/>
        </p:spPr>
        <p:txBody>
          <a:bodyPr wrap="square" rtlCol="0">
            <a:spAutoFit/>
          </a:bodyPr>
          <a:lstStyle/>
          <a:p>
            <a:r>
              <a:rPr lang="en-US" sz="2400" dirty="0" smtClean="0">
                <a:ln>
                  <a:solidFill>
                    <a:sysClr val="windowText" lastClr="000000"/>
                  </a:solidFill>
                </a:ln>
                <a:solidFill>
                  <a:sysClr val="windowText" lastClr="000000"/>
                </a:solidFill>
              </a:rPr>
              <a:t>Bowl</a:t>
            </a:r>
            <a:endParaRPr lang="en-US" dirty="0">
              <a:ln>
                <a:solidFill>
                  <a:sysClr val="windowText" lastClr="000000"/>
                </a:solidFill>
              </a:ln>
              <a:solidFill>
                <a:sysClr val="windowText" lastClr="000000"/>
              </a:solidFill>
            </a:endParaRPr>
          </a:p>
        </p:txBody>
      </p:sp>
      <p:sp>
        <p:nvSpPr>
          <p:cNvPr id="69" name="TextBox 68"/>
          <p:cNvSpPr txBox="1"/>
          <p:nvPr/>
        </p:nvSpPr>
        <p:spPr>
          <a:xfrm>
            <a:off x="33997" y="1535668"/>
            <a:ext cx="2925560" cy="461665"/>
          </a:xfrm>
          <a:prstGeom prst="rect">
            <a:avLst/>
          </a:prstGeom>
          <a:noFill/>
        </p:spPr>
        <p:txBody>
          <a:bodyPr wrap="square" rtlCol="0">
            <a:spAutoFit/>
          </a:bodyPr>
          <a:lstStyle/>
          <a:p>
            <a:r>
              <a:rPr lang="en-US" sz="2400" dirty="0" smtClean="0">
                <a:ln>
                  <a:solidFill>
                    <a:sysClr val="windowText" lastClr="000000"/>
                  </a:solidFill>
                </a:ln>
                <a:solidFill>
                  <a:sysClr val="windowText" lastClr="000000"/>
                </a:solidFill>
              </a:rPr>
              <a:t>Rate</a:t>
            </a:r>
            <a:endParaRPr lang="en-US" sz="2400" dirty="0">
              <a:ln>
                <a:solidFill>
                  <a:sysClr val="windowText" lastClr="000000"/>
                </a:solidFill>
              </a:ln>
              <a:solidFill>
                <a:sysClr val="windowText" lastClr="000000"/>
              </a:solidFill>
            </a:endParaRPr>
          </a:p>
        </p:txBody>
      </p:sp>
      <p:sp>
        <p:nvSpPr>
          <p:cNvPr id="70" name="TextBox 69"/>
          <p:cNvSpPr txBox="1"/>
          <p:nvPr/>
        </p:nvSpPr>
        <p:spPr>
          <a:xfrm>
            <a:off x="46240" y="1824335"/>
            <a:ext cx="2925560" cy="461665"/>
          </a:xfrm>
          <a:prstGeom prst="rect">
            <a:avLst/>
          </a:prstGeom>
          <a:noFill/>
        </p:spPr>
        <p:txBody>
          <a:bodyPr wrap="square" rtlCol="0">
            <a:spAutoFit/>
          </a:bodyPr>
          <a:lstStyle/>
          <a:p>
            <a:r>
              <a:rPr lang="en-US" sz="2400" dirty="0" smtClean="0">
                <a:ln>
                  <a:solidFill>
                    <a:sysClr val="windowText" lastClr="000000"/>
                  </a:solidFill>
                </a:ln>
                <a:solidFill>
                  <a:sysClr val="windowText" lastClr="000000"/>
                </a:solidFill>
              </a:rPr>
              <a:t>Rainfall Intensity</a:t>
            </a:r>
            <a:endParaRPr lang="en-US" sz="2400" dirty="0">
              <a:ln>
                <a:solidFill>
                  <a:sysClr val="windowText" lastClr="000000"/>
                </a:solidFill>
              </a:ln>
              <a:solidFill>
                <a:sysClr val="windowText" lastClr="000000"/>
              </a:solidFill>
            </a:endParaRPr>
          </a:p>
        </p:txBody>
      </p:sp>
      <p:sp>
        <p:nvSpPr>
          <p:cNvPr id="71" name="TextBox 70"/>
          <p:cNvSpPr txBox="1"/>
          <p:nvPr/>
        </p:nvSpPr>
        <p:spPr>
          <a:xfrm>
            <a:off x="4770640" y="1588391"/>
            <a:ext cx="2925560" cy="461665"/>
          </a:xfrm>
          <a:prstGeom prst="rect">
            <a:avLst/>
          </a:prstGeom>
          <a:noFill/>
        </p:spPr>
        <p:txBody>
          <a:bodyPr wrap="square" rtlCol="0">
            <a:spAutoFit/>
          </a:bodyPr>
          <a:lstStyle/>
          <a:p>
            <a:r>
              <a:rPr lang="en-US" sz="2400" dirty="0" smtClean="0">
                <a:ln>
                  <a:solidFill>
                    <a:sysClr val="windowText" lastClr="000000"/>
                  </a:solidFill>
                </a:ln>
                <a:solidFill>
                  <a:sysClr val="windowText" lastClr="000000"/>
                </a:solidFill>
              </a:rPr>
              <a:t>Volume</a:t>
            </a:r>
            <a:endParaRPr lang="en-US" dirty="0">
              <a:ln>
                <a:solidFill>
                  <a:sysClr val="windowText" lastClr="000000"/>
                </a:solidFill>
              </a:ln>
              <a:solidFill>
                <a:sysClr val="windowText" lastClr="000000"/>
              </a:solidFill>
            </a:endParaRPr>
          </a:p>
        </p:txBody>
      </p:sp>
      <p:grpSp>
        <p:nvGrpSpPr>
          <p:cNvPr id="93" name="Group 92"/>
          <p:cNvGrpSpPr/>
          <p:nvPr/>
        </p:nvGrpSpPr>
        <p:grpSpPr>
          <a:xfrm>
            <a:off x="3200400" y="1384451"/>
            <a:ext cx="914400" cy="1199651"/>
            <a:chOff x="3200400" y="1384451"/>
            <a:chExt cx="914400" cy="1199651"/>
          </a:xfrm>
        </p:grpSpPr>
        <p:cxnSp>
          <p:nvCxnSpPr>
            <p:cNvPr id="73" name="Straight Connector 72"/>
            <p:cNvCxnSpPr/>
            <p:nvPr/>
          </p:nvCxnSpPr>
          <p:spPr>
            <a:xfrm flipH="1">
              <a:off x="3588122" y="2037447"/>
              <a:ext cx="20556" cy="546655"/>
            </a:xfrm>
            <a:prstGeom prst="line">
              <a:avLst/>
            </a:prstGeom>
          </p:spPr>
          <p:style>
            <a:lnRef idx="3">
              <a:schemeClr val="dk1"/>
            </a:lnRef>
            <a:fillRef idx="0">
              <a:schemeClr val="dk1"/>
            </a:fillRef>
            <a:effectRef idx="2">
              <a:schemeClr val="dk1"/>
            </a:effectRef>
            <a:fontRef idx="minor">
              <a:schemeClr val="tx1"/>
            </a:fontRef>
          </p:style>
        </p:cxnSp>
        <p:cxnSp>
          <p:nvCxnSpPr>
            <p:cNvPr id="75" name="Straight Connector 74"/>
            <p:cNvCxnSpPr/>
            <p:nvPr/>
          </p:nvCxnSpPr>
          <p:spPr>
            <a:xfrm flipH="1" flipV="1">
              <a:off x="3200400" y="1750367"/>
              <a:ext cx="408278" cy="304800"/>
            </a:xfrm>
            <a:prstGeom prst="line">
              <a:avLst/>
            </a:prstGeom>
          </p:spPr>
          <p:style>
            <a:lnRef idx="2">
              <a:schemeClr val="dk1"/>
            </a:lnRef>
            <a:fillRef idx="0">
              <a:schemeClr val="dk1"/>
            </a:fillRef>
            <a:effectRef idx="1">
              <a:schemeClr val="dk1"/>
            </a:effectRef>
            <a:fontRef idx="minor">
              <a:schemeClr val="tx1"/>
            </a:fontRef>
          </p:style>
        </p:cxnSp>
        <p:cxnSp>
          <p:nvCxnSpPr>
            <p:cNvPr id="77" name="Straight Connector 76"/>
            <p:cNvCxnSpPr/>
            <p:nvPr/>
          </p:nvCxnSpPr>
          <p:spPr>
            <a:xfrm flipV="1">
              <a:off x="3294438" y="1685329"/>
              <a:ext cx="134562" cy="143471"/>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flipV="1">
              <a:off x="3608678" y="1384451"/>
              <a:ext cx="0" cy="670716"/>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flipV="1">
              <a:off x="3608678" y="1450032"/>
              <a:ext cx="106458" cy="85636"/>
            </a:xfrm>
            <a:prstGeom prst="line">
              <a:avLst/>
            </a:prstGeom>
          </p:spPr>
          <p:style>
            <a:lnRef idx="2">
              <a:schemeClr val="dk1"/>
            </a:lnRef>
            <a:fillRef idx="0">
              <a:schemeClr val="dk1"/>
            </a:fillRef>
            <a:effectRef idx="1">
              <a:schemeClr val="dk1"/>
            </a:effectRef>
            <a:fontRef idx="minor">
              <a:schemeClr val="tx1"/>
            </a:fontRef>
          </p:style>
        </p:cxnSp>
        <p:cxnSp>
          <p:nvCxnSpPr>
            <p:cNvPr id="86" name="Straight Connector 85"/>
            <p:cNvCxnSpPr/>
            <p:nvPr/>
          </p:nvCxnSpPr>
          <p:spPr>
            <a:xfrm flipV="1">
              <a:off x="3608678" y="1733752"/>
              <a:ext cx="506122" cy="321415"/>
            </a:xfrm>
            <a:prstGeom prst="line">
              <a:avLst/>
            </a:prstGeom>
          </p:spPr>
          <p:style>
            <a:lnRef idx="2">
              <a:schemeClr val="dk1"/>
            </a:lnRef>
            <a:fillRef idx="0">
              <a:schemeClr val="dk1"/>
            </a:fillRef>
            <a:effectRef idx="1">
              <a:schemeClr val="dk1"/>
            </a:effectRef>
            <a:fontRef idx="minor">
              <a:schemeClr val="tx1"/>
            </a:fontRef>
          </p:style>
        </p:cxnSp>
        <p:cxnSp>
          <p:nvCxnSpPr>
            <p:cNvPr id="88" name="Straight Connector 87"/>
            <p:cNvCxnSpPr/>
            <p:nvPr/>
          </p:nvCxnSpPr>
          <p:spPr>
            <a:xfrm flipV="1">
              <a:off x="3957612" y="1654163"/>
              <a:ext cx="0" cy="162650"/>
            </a:xfrm>
            <a:prstGeom prst="line">
              <a:avLst/>
            </a:prstGeom>
          </p:spPr>
          <p:style>
            <a:lnRef idx="2">
              <a:schemeClr val="dk1"/>
            </a:lnRef>
            <a:fillRef idx="0">
              <a:schemeClr val="dk1"/>
            </a:fillRef>
            <a:effectRef idx="1">
              <a:schemeClr val="dk1"/>
            </a:effectRef>
            <a:fontRef idx="minor">
              <a:schemeClr val="tx1"/>
            </a:fontRef>
          </p:style>
        </p:cxnSp>
      </p:grpSp>
      <p:sp>
        <p:nvSpPr>
          <p:cNvPr id="91" name="Arc 90"/>
          <p:cNvSpPr/>
          <p:nvPr/>
        </p:nvSpPr>
        <p:spPr>
          <a:xfrm rot="5642125">
            <a:off x="6363641" y="902902"/>
            <a:ext cx="900730" cy="1128651"/>
          </a:xfrm>
          <a:prstGeom prst="arc">
            <a:avLst>
              <a:gd name="adj1" fmla="val 16200000"/>
              <a:gd name="adj2" fmla="val 4984209"/>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2" name="TextBox 91"/>
          <p:cNvSpPr txBox="1"/>
          <p:nvPr/>
        </p:nvSpPr>
        <p:spPr>
          <a:xfrm>
            <a:off x="7518664" y="1229603"/>
            <a:ext cx="1801155" cy="1200329"/>
          </a:xfrm>
          <a:prstGeom prst="rect">
            <a:avLst/>
          </a:prstGeom>
          <a:noFill/>
        </p:spPr>
        <p:txBody>
          <a:bodyPr wrap="square" rtlCol="0">
            <a:spAutoFit/>
          </a:bodyPr>
          <a:lstStyle/>
          <a:p>
            <a:r>
              <a:rPr lang="en-US" sz="2400" dirty="0" smtClean="0">
                <a:ln>
                  <a:solidFill>
                    <a:sysClr val="windowText" lastClr="000000"/>
                  </a:solidFill>
                </a:ln>
                <a:solidFill>
                  <a:sysClr val="windowText" lastClr="000000"/>
                </a:solidFill>
              </a:rPr>
              <a:t>Rainfall </a:t>
            </a:r>
          </a:p>
          <a:p>
            <a:r>
              <a:rPr lang="en-US" sz="2400" dirty="0" smtClean="0">
                <a:ln>
                  <a:solidFill>
                    <a:sysClr val="windowText" lastClr="000000"/>
                  </a:solidFill>
                </a:ln>
                <a:solidFill>
                  <a:sysClr val="windowText" lastClr="000000"/>
                </a:solidFill>
              </a:rPr>
              <a:t>Intensity</a:t>
            </a:r>
          </a:p>
          <a:p>
            <a:r>
              <a:rPr lang="en-US" sz="2400" dirty="0" smtClean="0">
                <a:ln>
                  <a:solidFill>
                    <a:sysClr val="windowText" lastClr="000000"/>
                  </a:solidFill>
                </a:ln>
                <a:solidFill>
                  <a:sysClr val="windowText" lastClr="000000"/>
                </a:solidFill>
              </a:rPr>
              <a:t>&amp;</a:t>
            </a:r>
            <a:r>
              <a:rPr lang="en-US" sz="2400" dirty="0">
                <a:ln>
                  <a:solidFill>
                    <a:sysClr val="windowText" lastClr="000000"/>
                  </a:solidFill>
                </a:ln>
                <a:solidFill>
                  <a:sysClr val="windowText" lastClr="000000"/>
                </a:solidFill>
              </a:rPr>
              <a:t> </a:t>
            </a:r>
            <a:r>
              <a:rPr lang="en-US" sz="2400" dirty="0" smtClean="0">
                <a:ln>
                  <a:solidFill>
                    <a:sysClr val="windowText" lastClr="000000"/>
                  </a:solidFill>
                </a:ln>
                <a:solidFill>
                  <a:sysClr val="windowText" lastClr="000000"/>
                </a:solidFill>
              </a:rPr>
              <a:t>Duration</a:t>
            </a:r>
            <a:endParaRPr lang="en-US" sz="2400" dirty="0">
              <a:ln>
                <a:solidFill>
                  <a:sysClr val="windowText" lastClr="000000"/>
                </a:solidFill>
              </a:ln>
              <a:solidFill>
                <a:sysClr val="windowText" lastClr="000000"/>
              </a:solidFill>
            </a:endParaRPr>
          </a:p>
        </p:txBody>
      </p:sp>
      <p:sp>
        <p:nvSpPr>
          <p:cNvPr id="2" name="TextBox 1"/>
          <p:cNvSpPr txBox="1"/>
          <p:nvPr/>
        </p:nvSpPr>
        <p:spPr>
          <a:xfrm>
            <a:off x="-49579" y="2438400"/>
            <a:ext cx="553998" cy="1393843"/>
          </a:xfrm>
          <a:prstGeom prst="rect">
            <a:avLst/>
          </a:prstGeom>
          <a:noFill/>
        </p:spPr>
        <p:txBody>
          <a:bodyPr vert="vert270" wrap="none" rtlCol="0">
            <a:spAutoFit/>
          </a:bodyPr>
          <a:lstStyle/>
          <a:p>
            <a:r>
              <a:rPr lang="en-US" sz="2400" b="1" dirty="0" smtClean="0">
                <a:solidFill>
                  <a:srgbClr val="C00000"/>
                </a:solidFill>
              </a:rPr>
              <a:t>Top View</a:t>
            </a:r>
            <a:endParaRPr lang="en-US" sz="2400" b="1" dirty="0">
              <a:solidFill>
                <a:srgbClr val="C00000"/>
              </a:solidFill>
            </a:endParaRPr>
          </a:p>
        </p:txBody>
      </p:sp>
      <p:sp>
        <p:nvSpPr>
          <p:cNvPr id="40" name="TextBox 39"/>
          <p:cNvSpPr txBox="1"/>
          <p:nvPr/>
        </p:nvSpPr>
        <p:spPr>
          <a:xfrm>
            <a:off x="-51993" y="5029200"/>
            <a:ext cx="553998" cy="1478610"/>
          </a:xfrm>
          <a:prstGeom prst="rect">
            <a:avLst/>
          </a:prstGeom>
          <a:noFill/>
        </p:spPr>
        <p:txBody>
          <a:bodyPr vert="vert270" wrap="none" rtlCol="0">
            <a:spAutoFit/>
          </a:bodyPr>
          <a:lstStyle/>
          <a:p>
            <a:r>
              <a:rPr lang="en-US" sz="2400" b="1" dirty="0" smtClean="0">
                <a:solidFill>
                  <a:srgbClr val="C00000"/>
                </a:solidFill>
              </a:rPr>
              <a:t>Side View</a:t>
            </a:r>
            <a:endParaRPr lang="en-US" sz="2400" b="1" dirty="0">
              <a:solidFill>
                <a:srgbClr val="C00000"/>
              </a:solidFill>
            </a:endParaRPr>
          </a:p>
        </p:txBody>
      </p:sp>
      <p:cxnSp>
        <p:nvCxnSpPr>
          <p:cNvPr id="10" name="Straight Connector 9"/>
          <p:cNvCxnSpPr/>
          <p:nvPr/>
        </p:nvCxnSpPr>
        <p:spPr>
          <a:xfrm>
            <a:off x="0" y="4419600"/>
            <a:ext cx="91401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371600" y="4119265"/>
            <a:ext cx="374828" cy="14071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TextBox 38"/>
          <p:cNvSpPr txBox="1"/>
          <p:nvPr/>
        </p:nvSpPr>
        <p:spPr>
          <a:xfrm>
            <a:off x="2487322" y="3890188"/>
            <a:ext cx="2056973" cy="830997"/>
          </a:xfrm>
          <a:prstGeom prst="rect">
            <a:avLst/>
          </a:prstGeom>
          <a:solidFill>
            <a:schemeClr val="tx1"/>
          </a:solidFill>
        </p:spPr>
        <p:txBody>
          <a:bodyPr wrap="none" rtlCol="0">
            <a:spAutoFit/>
          </a:bodyPr>
          <a:lstStyle/>
          <a:p>
            <a:r>
              <a:rPr lang="en-US" sz="2400" dirty="0" smtClean="0">
                <a:ln>
                  <a:solidFill>
                    <a:sysClr val="windowText" lastClr="000000"/>
                  </a:solidFill>
                </a:ln>
                <a:solidFill>
                  <a:sysClr val="windowText" lastClr="000000"/>
                </a:solidFill>
              </a:rPr>
              <a:t>Top of </a:t>
            </a:r>
          </a:p>
          <a:p>
            <a:r>
              <a:rPr lang="en-US" sz="2400" dirty="0" smtClean="0">
                <a:ln>
                  <a:solidFill>
                    <a:sysClr val="windowText" lastClr="000000"/>
                  </a:solidFill>
                </a:ln>
                <a:solidFill>
                  <a:sysClr val="windowText" lastClr="000000"/>
                </a:solidFill>
              </a:rPr>
              <a:t>Channel Bank</a:t>
            </a:r>
            <a:endParaRPr lang="en-US" sz="24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53562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8"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par>
                                <p:cTn id="14" presetID="22" presetClass="entr" presetSubtype="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22" presetClass="entr" presetSubtype="4"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par>
                                <p:cTn id="28" presetID="22" presetClass="entr" presetSubtype="4"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22" presetClass="entr" presetSubtype="1"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up)">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22" presetClass="entr" presetSubtype="1"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up)">
                                      <p:cBhvr>
                                        <p:cTn id="46" dur="500"/>
                                        <p:tgtEl>
                                          <p:spTgt spid="56"/>
                                        </p:tgtEl>
                                      </p:cBhvr>
                                    </p:animEffect>
                                  </p:childTnLst>
                                </p:cTn>
                              </p:par>
                              <p:par>
                                <p:cTn id="47" presetID="22" presetClass="entr" presetSubtype="2"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right)">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3"/>
                                        </p:tgtEl>
                                      </p:cBhvr>
                                    </p:animEffect>
                                    <p:set>
                                      <p:cBhvr>
                                        <p:cTn id="60" dur="1" fill="hold">
                                          <p:stCondLst>
                                            <p:cond delay="499"/>
                                          </p:stCondLst>
                                        </p:cTn>
                                        <p:tgtEl>
                                          <p:spTgt spid="53"/>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1"/>
                                        </p:tgtEl>
                                      </p:cBhvr>
                                    </p:animEffect>
                                    <p:set>
                                      <p:cBhvr>
                                        <p:cTn id="69" dur="1" fill="hold">
                                          <p:stCondLst>
                                            <p:cond delay="499"/>
                                          </p:stCondLst>
                                        </p:cTn>
                                        <p:tgtEl>
                                          <p:spTgt spid="3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2"/>
                                        </p:tgtEl>
                                      </p:cBhvr>
                                    </p:animEffect>
                                    <p:set>
                                      <p:cBhvr>
                                        <p:cTn id="75" dur="1" fill="hold">
                                          <p:stCondLst>
                                            <p:cond delay="499"/>
                                          </p:stCondLst>
                                        </p:cTn>
                                        <p:tgtEl>
                                          <p:spTgt spid="3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9"/>
                                        </p:tgtEl>
                                      </p:cBhvr>
                                    </p:animEffect>
                                    <p:set>
                                      <p:cBhvr>
                                        <p:cTn id="78" dur="1" fill="hold">
                                          <p:stCondLst>
                                            <p:cond delay="499"/>
                                          </p:stCondLst>
                                        </p:cTn>
                                        <p:tgtEl>
                                          <p:spTgt spid="3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41"/>
                                        </p:tgtEl>
                                      </p:cBhvr>
                                    </p:animEffect>
                                    <p:set>
                                      <p:cBhvr>
                                        <p:cTn id="81" dur="1" fill="hold">
                                          <p:stCondLst>
                                            <p:cond delay="499"/>
                                          </p:stCondLst>
                                        </p:cTn>
                                        <p:tgtEl>
                                          <p:spTgt spid="4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8"/>
                                        </p:tgtEl>
                                      </p:cBhvr>
                                    </p:animEffect>
                                    <p:set>
                                      <p:cBhvr>
                                        <p:cTn id="84" dur="1" fill="hold">
                                          <p:stCondLst>
                                            <p:cond delay="499"/>
                                          </p:stCondLst>
                                        </p:cTn>
                                        <p:tgtEl>
                                          <p:spTgt spid="38"/>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56"/>
                                        </p:tgtEl>
                                      </p:cBhvr>
                                    </p:animEffect>
                                    <p:set>
                                      <p:cBhvr>
                                        <p:cTn id="87" dur="1" fill="hold">
                                          <p:stCondLst>
                                            <p:cond delay="499"/>
                                          </p:stCondLst>
                                        </p:cTn>
                                        <p:tgtEl>
                                          <p:spTgt spid="5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childTnLst>
                          </p:cTn>
                        </p:par>
                        <p:par>
                          <p:cTn id="91" fill="hold">
                            <p:stCondLst>
                              <p:cond delay="500"/>
                            </p:stCondLst>
                            <p:childTnLst>
                              <p:par>
                                <p:cTn id="92" presetID="22" presetClass="entr" presetSubtype="1" fill="hold" nodeType="after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wipe(up)">
                                      <p:cBhvr>
                                        <p:cTn id="94" dur="1000"/>
                                        <p:tgtEl>
                                          <p:spTgt spid="60"/>
                                        </p:tgtEl>
                                      </p:cBhvr>
                                    </p:animEffect>
                                  </p:childTnLst>
                                </p:cTn>
                              </p:par>
                            </p:childTnLst>
                          </p:cTn>
                        </p:par>
                        <p:par>
                          <p:cTn id="95" fill="hold">
                            <p:stCondLst>
                              <p:cond delay="1500"/>
                            </p:stCondLst>
                            <p:childTnLst>
                              <p:par>
                                <p:cTn id="96" presetID="10" presetClass="entr" presetSubtype="0"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fade">
                                      <p:cBhvr>
                                        <p:cTn id="101" dur="500"/>
                                        <p:tgtEl>
                                          <p:spTgt spid="6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93"/>
                                        </p:tgtEl>
                                        <p:attrNameLst>
                                          <p:attrName>style.visibility</p:attrName>
                                        </p:attrNameLst>
                                      </p:cBhvr>
                                      <p:to>
                                        <p:strVal val="visible"/>
                                      </p:to>
                                    </p:set>
                                    <p:animEffect transition="in" filter="wipe(up)">
                                      <p:cBhvr>
                                        <p:cTn id="106" dur="800"/>
                                        <p:tgtEl>
                                          <p:spTgt spid="9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fade">
                                      <p:cBhvr>
                                        <p:cTn id="111" dur="500"/>
                                        <p:tgtEl>
                                          <p:spTgt spid="7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500"/>
                                        <p:tgtEl>
                                          <p:spTgt spid="69"/>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wipe(down)">
                                      <p:cBhvr>
                                        <p:cTn id="119" dur="500"/>
                                        <p:tgtEl>
                                          <p:spTgt spid="9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fade">
                                      <p:cBhvr>
                                        <p:cTn id="124" dur="500"/>
                                        <p:tgtEl>
                                          <p:spTgt spid="7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fade">
                                      <p:cBhvr>
                                        <p:cTn id="12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9" grpId="0"/>
      <p:bldP spid="29" grpId="1"/>
      <p:bldP spid="38" grpId="0"/>
      <p:bldP spid="38" grpId="1"/>
      <p:bldP spid="65" grpId="0"/>
      <p:bldP spid="67" grpId="0"/>
      <p:bldP spid="69" grpId="0"/>
      <p:bldP spid="70" grpId="0"/>
      <p:bldP spid="71" grpId="0"/>
      <p:bldP spid="91" grpId="0" animBg="1"/>
      <p:bldP spid="92" grpId="0"/>
      <p:bldP spid="39" grpId="0" animBg="1"/>
      <p:bldP spid="3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997" y="162868"/>
            <a:ext cx="7851648" cy="883812"/>
          </a:xfrm>
        </p:spPr>
        <p:txBody>
          <a:bodyPr>
            <a:noAutofit/>
          </a:bodyPr>
          <a:lstStyle/>
          <a:p>
            <a:pPr algn="l"/>
            <a:r>
              <a:rPr lang="en-US" sz="6600" dirty="0" smtClean="0"/>
              <a:t>Flooding</a:t>
            </a:r>
            <a:endParaRPr lang="en-US" sz="66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786" t="-1601" r="6786" b="73455"/>
          <a:stretch/>
        </p:blipFill>
        <p:spPr>
          <a:xfrm>
            <a:off x="-35168" y="2868362"/>
            <a:ext cx="9189720" cy="4108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8" y="1127607"/>
            <a:ext cx="9175309" cy="454617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566" t="50967"/>
          <a:stretch/>
        </p:blipFill>
        <p:spPr>
          <a:xfrm>
            <a:off x="576009" y="4681667"/>
            <a:ext cx="8415591" cy="232873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7148" t="31370" r="38721" b="41217"/>
          <a:stretch/>
        </p:blipFill>
        <p:spPr>
          <a:xfrm>
            <a:off x="1980905" y="2868362"/>
            <a:ext cx="547528" cy="532333"/>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32905" t="43782" r="53762" b="34327"/>
          <a:stretch/>
        </p:blipFill>
        <p:spPr>
          <a:xfrm>
            <a:off x="6621739" y="2222694"/>
            <a:ext cx="684410" cy="586014"/>
          </a:xfrm>
          <a:prstGeom prst="rect">
            <a:avLst/>
          </a:prstGeom>
        </p:spPr>
      </p:pic>
      <p:sp>
        <p:nvSpPr>
          <p:cNvPr id="2" name="TextBox 1"/>
          <p:cNvSpPr txBox="1"/>
          <p:nvPr/>
        </p:nvSpPr>
        <p:spPr>
          <a:xfrm>
            <a:off x="50456" y="1162085"/>
            <a:ext cx="3317768" cy="461665"/>
          </a:xfrm>
          <a:prstGeom prst="rect">
            <a:avLst/>
          </a:prstGeom>
          <a:noFill/>
        </p:spPr>
        <p:txBody>
          <a:bodyPr wrap="none" rtlCol="0">
            <a:spAutoFit/>
          </a:bodyPr>
          <a:lstStyle/>
          <a:p>
            <a:r>
              <a:rPr lang="en-US" sz="2400" dirty="0" smtClean="0">
                <a:ln>
                  <a:solidFill>
                    <a:srgbClr val="7030A0"/>
                  </a:solidFill>
                </a:ln>
                <a:solidFill>
                  <a:srgbClr val="7030A0"/>
                </a:solidFill>
              </a:rPr>
              <a:t>Frequent (</a:t>
            </a:r>
            <a:r>
              <a:rPr lang="en-US" sz="2400" dirty="0">
                <a:ln>
                  <a:solidFill>
                    <a:srgbClr val="7030A0"/>
                  </a:solidFill>
                </a:ln>
                <a:solidFill>
                  <a:srgbClr val="7030A0"/>
                </a:solidFill>
              </a:rPr>
              <a:t>S</a:t>
            </a:r>
            <a:r>
              <a:rPr lang="en-US" sz="2400" dirty="0" smtClean="0">
                <a:ln>
                  <a:solidFill>
                    <a:srgbClr val="7030A0"/>
                  </a:solidFill>
                </a:ln>
                <a:solidFill>
                  <a:srgbClr val="7030A0"/>
                </a:solidFill>
              </a:rPr>
              <a:t>mall Storm)</a:t>
            </a:r>
            <a:endParaRPr lang="en-US" sz="2400" dirty="0">
              <a:ln>
                <a:solidFill>
                  <a:srgbClr val="7030A0"/>
                </a:solidFill>
              </a:ln>
              <a:solidFill>
                <a:srgbClr val="7030A0"/>
              </a:solidFill>
            </a:endParaRPr>
          </a:p>
        </p:txBody>
      </p:sp>
      <p:cxnSp>
        <p:nvCxnSpPr>
          <p:cNvPr id="15" name="Curved Connector 14"/>
          <p:cNvCxnSpPr/>
          <p:nvPr/>
        </p:nvCxnSpPr>
        <p:spPr>
          <a:xfrm rot="16200000" flipH="1">
            <a:off x="495759" y="2140193"/>
            <a:ext cx="727491" cy="566991"/>
          </a:xfrm>
          <a:prstGeom prst="curvedConnector3">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rot="5400000">
            <a:off x="2455601" y="2224801"/>
            <a:ext cx="598619" cy="452956"/>
          </a:xfrm>
          <a:prstGeom prst="curvedConnector3">
            <a:avLst>
              <a:gd name="adj1" fmla="val 47720"/>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Curved Connector 49"/>
          <p:cNvCxnSpPr/>
          <p:nvPr/>
        </p:nvCxnSpPr>
        <p:spPr>
          <a:xfrm>
            <a:off x="3781195" y="2640820"/>
            <a:ext cx="538116" cy="528488"/>
          </a:xfrm>
          <a:prstGeom prst="curvedConnector3">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54" name="Curved Connector 53"/>
          <p:cNvCxnSpPr/>
          <p:nvPr/>
        </p:nvCxnSpPr>
        <p:spPr>
          <a:xfrm rot="10800000">
            <a:off x="1328624" y="3221130"/>
            <a:ext cx="502140" cy="333626"/>
          </a:xfrm>
          <a:prstGeom prst="curvedConnector3">
            <a:avLst>
              <a:gd name="adj1" fmla="val 50000"/>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rot="16200000" flipV="1">
            <a:off x="3419762" y="3971639"/>
            <a:ext cx="475151" cy="304273"/>
          </a:xfrm>
          <a:prstGeom prst="curvedConnector3">
            <a:avLst>
              <a:gd name="adj1" fmla="val 50000"/>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52" name="Freeform 51"/>
          <p:cNvSpPr/>
          <p:nvPr/>
        </p:nvSpPr>
        <p:spPr>
          <a:xfrm>
            <a:off x="541056" y="5396879"/>
            <a:ext cx="4827981" cy="1037230"/>
          </a:xfrm>
          <a:custGeom>
            <a:avLst/>
            <a:gdLst>
              <a:gd name="connsiteX0" fmla="*/ 0 w 6837529"/>
              <a:gd name="connsiteY0" fmla="*/ 0 h 1064525"/>
              <a:gd name="connsiteX1" fmla="*/ 586854 w 6837529"/>
              <a:gd name="connsiteY1" fmla="*/ 177421 h 1064525"/>
              <a:gd name="connsiteX2" fmla="*/ 3016156 w 6837529"/>
              <a:gd name="connsiteY2" fmla="*/ 518615 h 1064525"/>
              <a:gd name="connsiteX3" fmla="*/ 4435523 w 6837529"/>
              <a:gd name="connsiteY3" fmla="*/ 655093 h 1064525"/>
              <a:gd name="connsiteX4" fmla="*/ 4804012 w 6837529"/>
              <a:gd name="connsiteY4" fmla="*/ 1037230 h 1064525"/>
              <a:gd name="connsiteX5" fmla="*/ 6837529 w 6837529"/>
              <a:gd name="connsiteY5" fmla="*/ 1064525 h 1064525"/>
              <a:gd name="connsiteX0" fmla="*/ 0 w 4827981"/>
              <a:gd name="connsiteY0" fmla="*/ 0 h 1037230"/>
              <a:gd name="connsiteX1" fmla="*/ 586854 w 4827981"/>
              <a:gd name="connsiteY1" fmla="*/ 177421 h 1037230"/>
              <a:gd name="connsiteX2" fmla="*/ 3016156 w 4827981"/>
              <a:gd name="connsiteY2" fmla="*/ 518615 h 1037230"/>
              <a:gd name="connsiteX3" fmla="*/ 4435523 w 4827981"/>
              <a:gd name="connsiteY3" fmla="*/ 655093 h 1037230"/>
              <a:gd name="connsiteX4" fmla="*/ 4804012 w 4827981"/>
              <a:gd name="connsiteY4" fmla="*/ 1037230 h 1037230"/>
              <a:gd name="connsiteX5" fmla="*/ 4827981 w 4827981"/>
              <a:gd name="connsiteY5" fmla="*/ 1022322 h 10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7981" h="1037230">
                <a:moveTo>
                  <a:pt x="0" y="0"/>
                </a:moveTo>
                <a:lnTo>
                  <a:pt x="586854" y="177421"/>
                </a:lnTo>
                <a:lnTo>
                  <a:pt x="3016156" y="518615"/>
                </a:lnTo>
                <a:lnTo>
                  <a:pt x="4435523" y="655093"/>
                </a:lnTo>
                <a:lnTo>
                  <a:pt x="4804012" y="1037230"/>
                </a:lnTo>
                <a:lnTo>
                  <a:pt x="4827981" y="1022322"/>
                </a:lnTo>
              </a:path>
            </a:pathLst>
          </a:cu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627796" y="2736317"/>
            <a:ext cx="4155553" cy="975875"/>
          </a:xfrm>
          <a:custGeom>
            <a:avLst/>
            <a:gdLst>
              <a:gd name="connsiteX0" fmla="*/ 0 w 4135272"/>
              <a:gd name="connsiteY0" fmla="*/ 818866 h 968991"/>
              <a:gd name="connsiteX1" fmla="*/ 368490 w 4135272"/>
              <a:gd name="connsiteY1" fmla="*/ 491319 h 968991"/>
              <a:gd name="connsiteX2" fmla="*/ 641445 w 4135272"/>
              <a:gd name="connsiteY2" fmla="*/ 232012 h 968991"/>
              <a:gd name="connsiteX3" fmla="*/ 873457 w 4135272"/>
              <a:gd name="connsiteY3" fmla="*/ 81887 h 968991"/>
              <a:gd name="connsiteX4" fmla="*/ 1160060 w 4135272"/>
              <a:gd name="connsiteY4" fmla="*/ 0 h 968991"/>
              <a:gd name="connsiteX5" fmla="*/ 1460310 w 4135272"/>
              <a:gd name="connsiteY5" fmla="*/ 13648 h 968991"/>
              <a:gd name="connsiteX6" fmla="*/ 1719618 w 4135272"/>
              <a:gd name="connsiteY6" fmla="*/ 95534 h 968991"/>
              <a:gd name="connsiteX7" fmla="*/ 1937982 w 4135272"/>
              <a:gd name="connsiteY7" fmla="*/ 286603 h 968991"/>
              <a:gd name="connsiteX8" fmla="*/ 2169994 w 4135272"/>
              <a:gd name="connsiteY8" fmla="*/ 600501 h 968991"/>
              <a:gd name="connsiteX9" fmla="*/ 2497540 w 4135272"/>
              <a:gd name="connsiteY9" fmla="*/ 791570 h 968991"/>
              <a:gd name="connsiteX10" fmla="*/ 2661313 w 4135272"/>
              <a:gd name="connsiteY10" fmla="*/ 928048 h 968991"/>
              <a:gd name="connsiteX11" fmla="*/ 2838734 w 4135272"/>
              <a:gd name="connsiteY11" fmla="*/ 968991 h 968991"/>
              <a:gd name="connsiteX12" fmla="*/ 3248167 w 4135272"/>
              <a:gd name="connsiteY12" fmla="*/ 941696 h 968991"/>
              <a:gd name="connsiteX13" fmla="*/ 3439236 w 4135272"/>
              <a:gd name="connsiteY13" fmla="*/ 873457 h 968991"/>
              <a:gd name="connsiteX14" fmla="*/ 3862316 w 4135272"/>
              <a:gd name="connsiteY14" fmla="*/ 545910 h 968991"/>
              <a:gd name="connsiteX15" fmla="*/ 4135272 w 4135272"/>
              <a:gd name="connsiteY15" fmla="*/ 327546 h 96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5272" h="968991">
                <a:moveTo>
                  <a:pt x="0" y="818866"/>
                </a:moveTo>
                <a:lnTo>
                  <a:pt x="368490" y="491319"/>
                </a:lnTo>
                <a:lnTo>
                  <a:pt x="641445" y="232012"/>
                </a:lnTo>
                <a:lnTo>
                  <a:pt x="873457" y="81887"/>
                </a:lnTo>
                <a:lnTo>
                  <a:pt x="1160060" y="0"/>
                </a:lnTo>
                <a:lnTo>
                  <a:pt x="1460310" y="13648"/>
                </a:lnTo>
                <a:lnTo>
                  <a:pt x="1719618" y="95534"/>
                </a:lnTo>
                <a:lnTo>
                  <a:pt x="1937982" y="286603"/>
                </a:lnTo>
                <a:lnTo>
                  <a:pt x="2169994" y="600501"/>
                </a:lnTo>
                <a:lnTo>
                  <a:pt x="2497540" y="791570"/>
                </a:lnTo>
                <a:lnTo>
                  <a:pt x="2661313" y="928048"/>
                </a:lnTo>
                <a:lnTo>
                  <a:pt x="2838734" y="968991"/>
                </a:lnTo>
                <a:lnTo>
                  <a:pt x="3248167" y="941696"/>
                </a:lnTo>
                <a:lnTo>
                  <a:pt x="3439236" y="873457"/>
                </a:lnTo>
                <a:lnTo>
                  <a:pt x="3862316" y="545910"/>
                </a:lnTo>
                <a:lnTo>
                  <a:pt x="4135272" y="327546"/>
                </a:lnTo>
              </a:path>
            </a:pathLst>
          </a:custGeom>
          <a:ln w="76200">
            <a:solidFill>
              <a:srgbClr val="7030A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8" name="Freeform 57"/>
          <p:cNvSpPr/>
          <p:nvPr/>
        </p:nvSpPr>
        <p:spPr>
          <a:xfrm>
            <a:off x="4762313" y="2424810"/>
            <a:ext cx="1562288" cy="887104"/>
          </a:xfrm>
          <a:custGeom>
            <a:avLst/>
            <a:gdLst>
              <a:gd name="connsiteX0" fmla="*/ 0 w 1555844"/>
              <a:gd name="connsiteY0" fmla="*/ 600502 h 887104"/>
              <a:gd name="connsiteX1" fmla="*/ 27295 w 1555844"/>
              <a:gd name="connsiteY1" fmla="*/ 450376 h 887104"/>
              <a:gd name="connsiteX2" fmla="*/ 450376 w 1555844"/>
              <a:gd name="connsiteY2" fmla="*/ 68239 h 887104"/>
              <a:gd name="connsiteX3" fmla="*/ 655092 w 1555844"/>
              <a:gd name="connsiteY3" fmla="*/ 0 h 887104"/>
              <a:gd name="connsiteX4" fmla="*/ 1132764 w 1555844"/>
              <a:gd name="connsiteY4" fmla="*/ 0 h 887104"/>
              <a:gd name="connsiteX5" fmla="*/ 1473958 w 1555844"/>
              <a:gd name="connsiteY5" fmla="*/ 191069 h 887104"/>
              <a:gd name="connsiteX6" fmla="*/ 1555844 w 1555844"/>
              <a:gd name="connsiteY6" fmla="*/ 477672 h 887104"/>
              <a:gd name="connsiteX7" fmla="*/ 1473958 w 1555844"/>
              <a:gd name="connsiteY7" fmla="*/ 641445 h 887104"/>
              <a:gd name="connsiteX8" fmla="*/ 1364776 w 1555844"/>
              <a:gd name="connsiteY8" fmla="*/ 750627 h 887104"/>
              <a:gd name="connsiteX9" fmla="*/ 1105468 w 1555844"/>
              <a:gd name="connsiteY9" fmla="*/ 859809 h 887104"/>
              <a:gd name="connsiteX10" fmla="*/ 627797 w 1555844"/>
              <a:gd name="connsiteY10" fmla="*/ 887104 h 887104"/>
              <a:gd name="connsiteX11" fmla="*/ 354841 w 1555844"/>
              <a:gd name="connsiteY11" fmla="*/ 846161 h 887104"/>
              <a:gd name="connsiteX12" fmla="*/ 109182 w 1555844"/>
              <a:gd name="connsiteY12" fmla="*/ 736979 h 887104"/>
              <a:gd name="connsiteX13" fmla="*/ 68238 w 1555844"/>
              <a:gd name="connsiteY13" fmla="*/ 682388 h 88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844" h="887104">
                <a:moveTo>
                  <a:pt x="0" y="600502"/>
                </a:moveTo>
                <a:lnTo>
                  <a:pt x="27295" y="450376"/>
                </a:lnTo>
                <a:lnTo>
                  <a:pt x="450376" y="68239"/>
                </a:lnTo>
                <a:lnTo>
                  <a:pt x="655092" y="0"/>
                </a:lnTo>
                <a:lnTo>
                  <a:pt x="1132764" y="0"/>
                </a:lnTo>
                <a:lnTo>
                  <a:pt x="1473958" y="191069"/>
                </a:lnTo>
                <a:lnTo>
                  <a:pt x="1555844" y="477672"/>
                </a:lnTo>
                <a:lnTo>
                  <a:pt x="1473958" y="641445"/>
                </a:lnTo>
                <a:lnTo>
                  <a:pt x="1364776" y="750627"/>
                </a:lnTo>
                <a:lnTo>
                  <a:pt x="1105468" y="859809"/>
                </a:lnTo>
                <a:lnTo>
                  <a:pt x="627797" y="887104"/>
                </a:lnTo>
                <a:lnTo>
                  <a:pt x="354841" y="846161"/>
                </a:lnTo>
                <a:lnTo>
                  <a:pt x="109182" y="736979"/>
                </a:lnTo>
                <a:lnTo>
                  <a:pt x="68238" y="682388"/>
                </a:lnTo>
              </a:path>
            </a:pathLst>
          </a:cu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5357883" y="6400800"/>
            <a:ext cx="2033517" cy="81886"/>
          </a:xfrm>
          <a:custGeom>
            <a:avLst/>
            <a:gdLst>
              <a:gd name="connsiteX0" fmla="*/ 0 w 6837529"/>
              <a:gd name="connsiteY0" fmla="*/ 0 h 1064525"/>
              <a:gd name="connsiteX1" fmla="*/ 586854 w 6837529"/>
              <a:gd name="connsiteY1" fmla="*/ 177421 h 1064525"/>
              <a:gd name="connsiteX2" fmla="*/ 3016156 w 6837529"/>
              <a:gd name="connsiteY2" fmla="*/ 518615 h 1064525"/>
              <a:gd name="connsiteX3" fmla="*/ 4435523 w 6837529"/>
              <a:gd name="connsiteY3" fmla="*/ 655093 h 1064525"/>
              <a:gd name="connsiteX4" fmla="*/ 4804012 w 6837529"/>
              <a:gd name="connsiteY4" fmla="*/ 1037230 h 1064525"/>
              <a:gd name="connsiteX5" fmla="*/ 6837529 w 6837529"/>
              <a:gd name="connsiteY5" fmla="*/ 1064525 h 1064525"/>
              <a:gd name="connsiteX0" fmla="*/ 4067032 w 6250675"/>
              <a:gd name="connsiteY0" fmla="*/ 232012 h 887104"/>
              <a:gd name="connsiteX1" fmla="*/ 0 w 6250675"/>
              <a:gd name="connsiteY1" fmla="*/ 0 h 887104"/>
              <a:gd name="connsiteX2" fmla="*/ 2429302 w 6250675"/>
              <a:gd name="connsiteY2" fmla="*/ 341194 h 887104"/>
              <a:gd name="connsiteX3" fmla="*/ 3848669 w 6250675"/>
              <a:gd name="connsiteY3" fmla="*/ 477672 h 887104"/>
              <a:gd name="connsiteX4" fmla="*/ 4217158 w 6250675"/>
              <a:gd name="connsiteY4" fmla="*/ 859809 h 887104"/>
              <a:gd name="connsiteX5" fmla="*/ 6250675 w 6250675"/>
              <a:gd name="connsiteY5" fmla="*/ 887104 h 887104"/>
              <a:gd name="connsiteX0" fmla="*/ 3848668 w 6250675"/>
              <a:gd name="connsiteY0" fmla="*/ 518615 h 887104"/>
              <a:gd name="connsiteX1" fmla="*/ 0 w 6250675"/>
              <a:gd name="connsiteY1" fmla="*/ 0 h 887104"/>
              <a:gd name="connsiteX2" fmla="*/ 2429302 w 6250675"/>
              <a:gd name="connsiteY2" fmla="*/ 341194 h 887104"/>
              <a:gd name="connsiteX3" fmla="*/ 3848669 w 6250675"/>
              <a:gd name="connsiteY3" fmla="*/ 477672 h 887104"/>
              <a:gd name="connsiteX4" fmla="*/ 4217158 w 6250675"/>
              <a:gd name="connsiteY4" fmla="*/ 859809 h 887104"/>
              <a:gd name="connsiteX5" fmla="*/ 6250675 w 6250675"/>
              <a:gd name="connsiteY5" fmla="*/ 887104 h 887104"/>
              <a:gd name="connsiteX0" fmla="*/ 1419366 w 3821373"/>
              <a:gd name="connsiteY0" fmla="*/ 177421 h 545910"/>
              <a:gd name="connsiteX1" fmla="*/ 1419366 w 3821373"/>
              <a:gd name="connsiteY1" fmla="*/ 163773 h 545910"/>
              <a:gd name="connsiteX2" fmla="*/ 0 w 3821373"/>
              <a:gd name="connsiteY2" fmla="*/ 0 h 545910"/>
              <a:gd name="connsiteX3" fmla="*/ 1419367 w 3821373"/>
              <a:gd name="connsiteY3" fmla="*/ 136478 h 545910"/>
              <a:gd name="connsiteX4" fmla="*/ 1787856 w 3821373"/>
              <a:gd name="connsiteY4" fmla="*/ 518615 h 545910"/>
              <a:gd name="connsiteX5" fmla="*/ 3821373 w 3821373"/>
              <a:gd name="connsiteY5" fmla="*/ 545910 h 545910"/>
              <a:gd name="connsiteX0" fmla="*/ 0 w 2402007"/>
              <a:gd name="connsiteY0" fmla="*/ 40943 h 409432"/>
              <a:gd name="connsiteX1" fmla="*/ 0 w 2402007"/>
              <a:gd name="connsiteY1" fmla="*/ 27295 h 409432"/>
              <a:gd name="connsiteX2" fmla="*/ 13649 w 2402007"/>
              <a:gd name="connsiteY2" fmla="*/ 27295 h 409432"/>
              <a:gd name="connsiteX3" fmla="*/ 1 w 2402007"/>
              <a:gd name="connsiteY3" fmla="*/ 0 h 409432"/>
              <a:gd name="connsiteX4" fmla="*/ 368490 w 2402007"/>
              <a:gd name="connsiteY4" fmla="*/ 382137 h 409432"/>
              <a:gd name="connsiteX5" fmla="*/ 2402007 w 2402007"/>
              <a:gd name="connsiteY5" fmla="*/ 409432 h 409432"/>
              <a:gd name="connsiteX0" fmla="*/ 0 w 2402007"/>
              <a:gd name="connsiteY0" fmla="*/ 13648 h 382137"/>
              <a:gd name="connsiteX1" fmla="*/ 0 w 2402007"/>
              <a:gd name="connsiteY1" fmla="*/ 0 h 382137"/>
              <a:gd name="connsiteX2" fmla="*/ 13649 w 2402007"/>
              <a:gd name="connsiteY2" fmla="*/ 0 h 382137"/>
              <a:gd name="connsiteX3" fmla="*/ 368490 w 2402007"/>
              <a:gd name="connsiteY3" fmla="*/ 354842 h 382137"/>
              <a:gd name="connsiteX4" fmla="*/ 368490 w 2402007"/>
              <a:gd name="connsiteY4" fmla="*/ 354842 h 382137"/>
              <a:gd name="connsiteX5" fmla="*/ 2402007 w 2402007"/>
              <a:gd name="connsiteY5" fmla="*/ 382137 h 382137"/>
              <a:gd name="connsiteX0" fmla="*/ 0 w 2402007"/>
              <a:gd name="connsiteY0" fmla="*/ 13648 h 423081"/>
              <a:gd name="connsiteX1" fmla="*/ 0 w 2402007"/>
              <a:gd name="connsiteY1" fmla="*/ 0 h 423081"/>
              <a:gd name="connsiteX2" fmla="*/ 395786 w 2402007"/>
              <a:gd name="connsiteY2" fmla="*/ 423081 h 423081"/>
              <a:gd name="connsiteX3" fmla="*/ 368490 w 2402007"/>
              <a:gd name="connsiteY3" fmla="*/ 354842 h 423081"/>
              <a:gd name="connsiteX4" fmla="*/ 368490 w 2402007"/>
              <a:gd name="connsiteY4" fmla="*/ 354842 h 423081"/>
              <a:gd name="connsiteX5" fmla="*/ 2402007 w 2402007"/>
              <a:gd name="connsiteY5" fmla="*/ 382137 h 423081"/>
              <a:gd name="connsiteX0" fmla="*/ 0 w 2402007"/>
              <a:gd name="connsiteY0" fmla="*/ 0 h 423080"/>
              <a:gd name="connsiteX1" fmla="*/ 409433 w 2402007"/>
              <a:gd name="connsiteY1" fmla="*/ 423080 h 423080"/>
              <a:gd name="connsiteX2" fmla="*/ 395786 w 2402007"/>
              <a:gd name="connsiteY2" fmla="*/ 409433 h 423080"/>
              <a:gd name="connsiteX3" fmla="*/ 368490 w 2402007"/>
              <a:gd name="connsiteY3" fmla="*/ 341194 h 423080"/>
              <a:gd name="connsiteX4" fmla="*/ 368490 w 2402007"/>
              <a:gd name="connsiteY4" fmla="*/ 341194 h 423080"/>
              <a:gd name="connsiteX5" fmla="*/ 2402007 w 2402007"/>
              <a:gd name="connsiteY5" fmla="*/ 368489 h 423080"/>
              <a:gd name="connsiteX0" fmla="*/ 27295 w 2033517"/>
              <a:gd name="connsiteY0" fmla="*/ 0 h 81886"/>
              <a:gd name="connsiteX1" fmla="*/ 40943 w 2033517"/>
              <a:gd name="connsiteY1" fmla="*/ 81886 h 81886"/>
              <a:gd name="connsiteX2" fmla="*/ 27296 w 2033517"/>
              <a:gd name="connsiteY2" fmla="*/ 68239 h 81886"/>
              <a:gd name="connsiteX3" fmla="*/ 0 w 2033517"/>
              <a:gd name="connsiteY3" fmla="*/ 0 h 81886"/>
              <a:gd name="connsiteX4" fmla="*/ 0 w 2033517"/>
              <a:gd name="connsiteY4" fmla="*/ 0 h 81886"/>
              <a:gd name="connsiteX5" fmla="*/ 2033517 w 2033517"/>
              <a:gd name="connsiteY5" fmla="*/ 27295 h 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517" h="81886">
                <a:moveTo>
                  <a:pt x="27295" y="0"/>
                </a:moveTo>
                <a:lnTo>
                  <a:pt x="40943" y="81886"/>
                </a:lnTo>
                <a:lnTo>
                  <a:pt x="27296" y="68239"/>
                </a:lnTo>
                <a:lnTo>
                  <a:pt x="0" y="0"/>
                </a:lnTo>
                <a:lnTo>
                  <a:pt x="0" y="0"/>
                </a:lnTo>
                <a:lnTo>
                  <a:pt x="2033517" y="27295"/>
                </a:lnTo>
              </a:path>
            </a:pathLst>
          </a:custGeom>
          <a:noFill/>
          <a:ln w="1270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35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right)">
                                      <p:cBhvr>
                                        <p:cTn id="12" dur="500"/>
                                        <p:tgtEl>
                                          <p:spTgt spid="54"/>
                                        </p:tgtEl>
                                      </p:cBhvr>
                                    </p:animEffect>
                                  </p:childTnLst>
                                </p:cTn>
                              </p:par>
                              <p:par>
                                <p:cTn id="13" presetID="22" presetClass="entr" presetSubtype="4"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down)">
                                      <p:cBhvr>
                                        <p:cTn id="15" dur="500"/>
                                        <p:tgtEl>
                                          <p:spTgt spid="61"/>
                                        </p:tgtEl>
                                      </p:cBhvr>
                                    </p:animEffect>
                                  </p:childTnLst>
                                </p:cTn>
                              </p:par>
                              <p:par>
                                <p:cTn id="16" presetID="22" presetClass="entr" presetSubtype="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par>
                                <p:cTn id="19" presetID="22" presetClass="entr" presetSubtype="1"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22" presetClass="entr" presetSubtype="1"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up)">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left)">
                                      <p:cBhvr>
                                        <p:cTn id="29" dur="2000"/>
                                        <p:tgtEl>
                                          <p:spTgt spid="51"/>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randombar(horizontal)">
                                      <p:cBhvr>
                                        <p:cTn id="33" dur="20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2000"/>
                                        <p:tgtEl>
                                          <p:spTgt spid="52"/>
                                        </p:tgtEl>
                                      </p:cBhvr>
                                    </p:animEffect>
                                  </p:childTnLst>
                                </p:cTn>
                              </p:par>
                            </p:childTnLst>
                          </p:cTn>
                        </p:par>
                        <p:par>
                          <p:cTn id="39" fill="hold">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down)">
                                      <p:cBhvr>
                                        <p:cTn id="42"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2" grpId="0" animBg="1"/>
      <p:bldP spid="51" grpId="0" animBg="1"/>
      <p:bldP spid="58" grpId="0" animBg="1"/>
      <p:bldP spid="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997" y="162868"/>
            <a:ext cx="7851648" cy="883812"/>
          </a:xfrm>
        </p:spPr>
        <p:txBody>
          <a:bodyPr>
            <a:noAutofit/>
          </a:bodyPr>
          <a:lstStyle/>
          <a:p>
            <a:pPr algn="l"/>
            <a:r>
              <a:rPr lang="en-US" sz="6600" dirty="0" smtClean="0"/>
              <a:t>Flooding</a:t>
            </a:r>
            <a:endParaRPr lang="en-US" sz="66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786" t="-1601" r="6786" b="73455"/>
          <a:stretch/>
        </p:blipFill>
        <p:spPr>
          <a:xfrm>
            <a:off x="-35168" y="2868362"/>
            <a:ext cx="9189720" cy="4108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8" y="1127607"/>
            <a:ext cx="9175309" cy="454617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566" t="50967"/>
          <a:stretch/>
        </p:blipFill>
        <p:spPr>
          <a:xfrm>
            <a:off x="576009" y="4681667"/>
            <a:ext cx="8415591" cy="232873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7148" t="31370" r="38721" b="41217"/>
          <a:stretch/>
        </p:blipFill>
        <p:spPr>
          <a:xfrm>
            <a:off x="1980905" y="2868362"/>
            <a:ext cx="547528" cy="532333"/>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32905" t="43782" r="53762" b="34327"/>
          <a:stretch/>
        </p:blipFill>
        <p:spPr>
          <a:xfrm>
            <a:off x="6621739" y="2222694"/>
            <a:ext cx="684410" cy="586014"/>
          </a:xfrm>
          <a:prstGeom prst="rect">
            <a:avLst/>
          </a:prstGeom>
        </p:spPr>
      </p:pic>
      <p:sp>
        <p:nvSpPr>
          <p:cNvPr id="2" name="TextBox 1"/>
          <p:cNvSpPr txBox="1"/>
          <p:nvPr/>
        </p:nvSpPr>
        <p:spPr>
          <a:xfrm>
            <a:off x="50456" y="1162085"/>
            <a:ext cx="3220305" cy="461665"/>
          </a:xfrm>
          <a:prstGeom prst="rect">
            <a:avLst/>
          </a:prstGeom>
          <a:noFill/>
        </p:spPr>
        <p:txBody>
          <a:bodyPr wrap="none" rtlCol="0">
            <a:spAutoFit/>
          </a:bodyPr>
          <a:lstStyle/>
          <a:p>
            <a:r>
              <a:rPr lang="en-US" sz="2400" dirty="0" smtClean="0">
                <a:ln>
                  <a:solidFill>
                    <a:srgbClr val="FFC000"/>
                  </a:solidFill>
                </a:ln>
                <a:solidFill>
                  <a:srgbClr val="FFC000"/>
                </a:solidFill>
              </a:rPr>
              <a:t>Infrequent (Big Storm)</a:t>
            </a:r>
            <a:endParaRPr lang="en-US" sz="2400" dirty="0">
              <a:ln>
                <a:solidFill>
                  <a:srgbClr val="FFC000"/>
                </a:solidFill>
              </a:ln>
              <a:solidFill>
                <a:srgbClr val="FFC000"/>
              </a:solidFill>
            </a:endParaRPr>
          </a:p>
        </p:txBody>
      </p:sp>
      <p:cxnSp>
        <p:nvCxnSpPr>
          <p:cNvPr id="15" name="Curved Connector 14"/>
          <p:cNvCxnSpPr/>
          <p:nvPr/>
        </p:nvCxnSpPr>
        <p:spPr>
          <a:xfrm rot="16200000" flipH="1">
            <a:off x="495759" y="2140193"/>
            <a:ext cx="727491" cy="566991"/>
          </a:xfrm>
          <a:prstGeom prst="curvedConnector3">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rot="5400000">
            <a:off x="2455601" y="2224801"/>
            <a:ext cx="598619" cy="452956"/>
          </a:xfrm>
          <a:prstGeom prst="curvedConnector3">
            <a:avLst>
              <a:gd name="adj1" fmla="val 47720"/>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Curved Connector 49"/>
          <p:cNvCxnSpPr/>
          <p:nvPr/>
        </p:nvCxnSpPr>
        <p:spPr>
          <a:xfrm>
            <a:off x="3781195" y="2640820"/>
            <a:ext cx="538116" cy="528488"/>
          </a:xfrm>
          <a:prstGeom prst="curvedConnector3">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54" name="Curved Connector 53"/>
          <p:cNvCxnSpPr/>
          <p:nvPr/>
        </p:nvCxnSpPr>
        <p:spPr>
          <a:xfrm rot="10800000">
            <a:off x="1328624" y="3221130"/>
            <a:ext cx="502140" cy="333626"/>
          </a:xfrm>
          <a:prstGeom prst="curvedConnector3">
            <a:avLst>
              <a:gd name="adj1" fmla="val 50000"/>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rot="16200000" flipV="1">
            <a:off x="3419762" y="3971639"/>
            <a:ext cx="475151" cy="304273"/>
          </a:xfrm>
          <a:prstGeom prst="curvedConnector3">
            <a:avLst>
              <a:gd name="adj1" fmla="val 50000"/>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51" name="Freeform 50"/>
          <p:cNvSpPr/>
          <p:nvPr/>
        </p:nvSpPr>
        <p:spPr>
          <a:xfrm>
            <a:off x="627796" y="2736317"/>
            <a:ext cx="4155553" cy="975875"/>
          </a:xfrm>
          <a:custGeom>
            <a:avLst/>
            <a:gdLst>
              <a:gd name="connsiteX0" fmla="*/ 0 w 4135272"/>
              <a:gd name="connsiteY0" fmla="*/ 818866 h 968991"/>
              <a:gd name="connsiteX1" fmla="*/ 368490 w 4135272"/>
              <a:gd name="connsiteY1" fmla="*/ 491319 h 968991"/>
              <a:gd name="connsiteX2" fmla="*/ 641445 w 4135272"/>
              <a:gd name="connsiteY2" fmla="*/ 232012 h 968991"/>
              <a:gd name="connsiteX3" fmla="*/ 873457 w 4135272"/>
              <a:gd name="connsiteY3" fmla="*/ 81887 h 968991"/>
              <a:gd name="connsiteX4" fmla="*/ 1160060 w 4135272"/>
              <a:gd name="connsiteY4" fmla="*/ 0 h 968991"/>
              <a:gd name="connsiteX5" fmla="*/ 1460310 w 4135272"/>
              <a:gd name="connsiteY5" fmla="*/ 13648 h 968991"/>
              <a:gd name="connsiteX6" fmla="*/ 1719618 w 4135272"/>
              <a:gd name="connsiteY6" fmla="*/ 95534 h 968991"/>
              <a:gd name="connsiteX7" fmla="*/ 1937982 w 4135272"/>
              <a:gd name="connsiteY7" fmla="*/ 286603 h 968991"/>
              <a:gd name="connsiteX8" fmla="*/ 2169994 w 4135272"/>
              <a:gd name="connsiteY8" fmla="*/ 600501 h 968991"/>
              <a:gd name="connsiteX9" fmla="*/ 2497540 w 4135272"/>
              <a:gd name="connsiteY9" fmla="*/ 791570 h 968991"/>
              <a:gd name="connsiteX10" fmla="*/ 2661313 w 4135272"/>
              <a:gd name="connsiteY10" fmla="*/ 928048 h 968991"/>
              <a:gd name="connsiteX11" fmla="*/ 2838734 w 4135272"/>
              <a:gd name="connsiteY11" fmla="*/ 968991 h 968991"/>
              <a:gd name="connsiteX12" fmla="*/ 3248167 w 4135272"/>
              <a:gd name="connsiteY12" fmla="*/ 941696 h 968991"/>
              <a:gd name="connsiteX13" fmla="*/ 3439236 w 4135272"/>
              <a:gd name="connsiteY13" fmla="*/ 873457 h 968991"/>
              <a:gd name="connsiteX14" fmla="*/ 3862316 w 4135272"/>
              <a:gd name="connsiteY14" fmla="*/ 545910 h 968991"/>
              <a:gd name="connsiteX15" fmla="*/ 4135272 w 4135272"/>
              <a:gd name="connsiteY15" fmla="*/ 327546 h 96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5272" h="968991">
                <a:moveTo>
                  <a:pt x="0" y="818866"/>
                </a:moveTo>
                <a:lnTo>
                  <a:pt x="368490" y="491319"/>
                </a:lnTo>
                <a:lnTo>
                  <a:pt x="641445" y="232012"/>
                </a:lnTo>
                <a:lnTo>
                  <a:pt x="873457" y="81887"/>
                </a:lnTo>
                <a:lnTo>
                  <a:pt x="1160060" y="0"/>
                </a:lnTo>
                <a:lnTo>
                  <a:pt x="1460310" y="13648"/>
                </a:lnTo>
                <a:lnTo>
                  <a:pt x="1719618" y="95534"/>
                </a:lnTo>
                <a:lnTo>
                  <a:pt x="1937982" y="286603"/>
                </a:lnTo>
                <a:lnTo>
                  <a:pt x="2169994" y="600501"/>
                </a:lnTo>
                <a:lnTo>
                  <a:pt x="2497540" y="791570"/>
                </a:lnTo>
                <a:lnTo>
                  <a:pt x="2661313" y="928048"/>
                </a:lnTo>
                <a:lnTo>
                  <a:pt x="2838734" y="968991"/>
                </a:lnTo>
                <a:lnTo>
                  <a:pt x="3248167" y="941696"/>
                </a:lnTo>
                <a:lnTo>
                  <a:pt x="3439236" y="873457"/>
                </a:lnTo>
                <a:lnTo>
                  <a:pt x="3862316" y="545910"/>
                </a:lnTo>
                <a:lnTo>
                  <a:pt x="4135272" y="327546"/>
                </a:lnTo>
              </a:path>
            </a:pathLst>
          </a:custGeom>
          <a:noFill/>
          <a:ln w="127000">
            <a:solidFill>
              <a:srgbClr val="FFC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ln>
                <a:solidFill>
                  <a:srgbClr val="FFC000"/>
                </a:solidFill>
              </a:ln>
              <a:solidFill>
                <a:srgbClr val="FFC000"/>
              </a:solidFill>
            </a:endParaRPr>
          </a:p>
        </p:txBody>
      </p:sp>
      <p:sp>
        <p:nvSpPr>
          <p:cNvPr id="10" name="Freeform 9"/>
          <p:cNvSpPr/>
          <p:nvPr/>
        </p:nvSpPr>
        <p:spPr>
          <a:xfrm>
            <a:off x="627797" y="5240740"/>
            <a:ext cx="4367284" cy="764275"/>
          </a:xfrm>
          <a:custGeom>
            <a:avLst/>
            <a:gdLst>
              <a:gd name="connsiteX0" fmla="*/ 0 w 4367284"/>
              <a:gd name="connsiteY0" fmla="*/ 122830 h 764275"/>
              <a:gd name="connsiteX1" fmla="*/ 109182 w 4367284"/>
              <a:gd name="connsiteY1" fmla="*/ 0 h 764275"/>
              <a:gd name="connsiteX2" fmla="*/ 1801504 w 4367284"/>
              <a:gd name="connsiteY2" fmla="*/ 327547 h 764275"/>
              <a:gd name="connsiteX3" fmla="*/ 2265528 w 4367284"/>
              <a:gd name="connsiteY3" fmla="*/ 395785 h 764275"/>
              <a:gd name="connsiteX4" fmla="*/ 2538484 w 4367284"/>
              <a:gd name="connsiteY4" fmla="*/ 423081 h 764275"/>
              <a:gd name="connsiteX5" fmla="*/ 2961564 w 4367284"/>
              <a:gd name="connsiteY5" fmla="*/ 423081 h 764275"/>
              <a:gd name="connsiteX6" fmla="*/ 4353636 w 4367284"/>
              <a:gd name="connsiteY6" fmla="*/ 518615 h 764275"/>
              <a:gd name="connsiteX7" fmla="*/ 4367284 w 4367284"/>
              <a:gd name="connsiteY7" fmla="*/ 764275 h 764275"/>
              <a:gd name="connsiteX8" fmla="*/ 2797791 w 4367284"/>
              <a:gd name="connsiteY8" fmla="*/ 627797 h 764275"/>
              <a:gd name="connsiteX9" fmla="*/ 2442949 w 4367284"/>
              <a:gd name="connsiteY9" fmla="*/ 573206 h 764275"/>
              <a:gd name="connsiteX10" fmla="*/ 2074460 w 4367284"/>
              <a:gd name="connsiteY10" fmla="*/ 545911 h 764275"/>
              <a:gd name="connsiteX11" fmla="*/ 1419367 w 4367284"/>
              <a:gd name="connsiteY11" fmla="*/ 436729 h 764275"/>
              <a:gd name="connsiteX12" fmla="*/ 504967 w 4367284"/>
              <a:gd name="connsiteY12" fmla="*/ 313899 h 764275"/>
              <a:gd name="connsiteX13" fmla="*/ 0 w 4367284"/>
              <a:gd name="connsiteY13" fmla="*/ 122830 h 7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7284" h="764275">
                <a:moveTo>
                  <a:pt x="0" y="122830"/>
                </a:moveTo>
                <a:lnTo>
                  <a:pt x="109182" y="0"/>
                </a:lnTo>
                <a:lnTo>
                  <a:pt x="1801504" y="327547"/>
                </a:lnTo>
                <a:lnTo>
                  <a:pt x="2265528" y="395785"/>
                </a:lnTo>
                <a:lnTo>
                  <a:pt x="2538484" y="423081"/>
                </a:lnTo>
                <a:lnTo>
                  <a:pt x="2961564" y="423081"/>
                </a:lnTo>
                <a:lnTo>
                  <a:pt x="4353636" y="518615"/>
                </a:lnTo>
                <a:lnTo>
                  <a:pt x="4367284" y="764275"/>
                </a:lnTo>
                <a:lnTo>
                  <a:pt x="2797791" y="627797"/>
                </a:lnTo>
                <a:lnTo>
                  <a:pt x="2442949" y="573206"/>
                </a:lnTo>
                <a:lnTo>
                  <a:pt x="2074460" y="545911"/>
                </a:lnTo>
                <a:lnTo>
                  <a:pt x="1419367" y="436729"/>
                </a:lnTo>
                <a:lnTo>
                  <a:pt x="504967" y="313899"/>
                </a:lnTo>
                <a:lnTo>
                  <a:pt x="0" y="12283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4749420" y="1981200"/>
            <a:ext cx="1910686" cy="1637731"/>
          </a:xfrm>
          <a:custGeom>
            <a:avLst/>
            <a:gdLst>
              <a:gd name="connsiteX0" fmla="*/ 13648 w 2047164"/>
              <a:gd name="connsiteY0" fmla="*/ 996287 h 1637731"/>
              <a:gd name="connsiteX1" fmla="*/ 0 w 2047164"/>
              <a:gd name="connsiteY1" fmla="*/ 941695 h 1637731"/>
              <a:gd name="connsiteX2" fmla="*/ 27295 w 2047164"/>
              <a:gd name="connsiteY2" fmla="*/ 600501 h 1637731"/>
              <a:gd name="connsiteX3" fmla="*/ 191069 w 2047164"/>
              <a:gd name="connsiteY3" fmla="*/ 232012 h 1637731"/>
              <a:gd name="connsiteX4" fmla="*/ 641445 w 2047164"/>
              <a:gd name="connsiteY4" fmla="*/ 13648 h 1637731"/>
              <a:gd name="connsiteX5" fmla="*/ 1091821 w 2047164"/>
              <a:gd name="connsiteY5" fmla="*/ 0 h 1637731"/>
              <a:gd name="connsiteX6" fmla="*/ 1610436 w 2047164"/>
              <a:gd name="connsiteY6" fmla="*/ 259307 h 1637731"/>
              <a:gd name="connsiteX7" fmla="*/ 1842448 w 2047164"/>
              <a:gd name="connsiteY7" fmla="*/ 586854 h 1637731"/>
              <a:gd name="connsiteX8" fmla="*/ 2047164 w 2047164"/>
              <a:gd name="connsiteY8" fmla="*/ 1037230 h 1637731"/>
              <a:gd name="connsiteX9" fmla="*/ 1815152 w 2047164"/>
              <a:gd name="connsiteY9" fmla="*/ 1241946 h 1637731"/>
              <a:gd name="connsiteX10" fmla="*/ 1501254 w 2047164"/>
              <a:gd name="connsiteY10" fmla="*/ 1473958 h 1637731"/>
              <a:gd name="connsiteX11" fmla="*/ 1009934 w 2047164"/>
              <a:gd name="connsiteY11" fmla="*/ 1637731 h 1637731"/>
              <a:gd name="connsiteX12" fmla="*/ 272955 w 2047164"/>
              <a:gd name="connsiteY12" fmla="*/ 1501254 h 1637731"/>
              <a:gd name="connsiteX13" fmla="*/ 95534 w 2047164"/>
              <a:gd name="connsiteY13" fmla="*/ 1323833 h 1637731"/>
              <a:gd name="connsiteX14" fmla="*/ 54591 w 2047164"/>
              <a:gd name="connsiteY14" fmla="*/ 1050878 h 1637731"/>
              <a:gd name="connsiteX15" fmla="*/ 13648 w 2047164"/>
              <a:gd name="connsiteY15" fmla="*/ 996287 h 1637731"/>
              <a:gd name="connsiteX0" fmla="*/ 13648 w 1978925"/>
              <a:gd name="connsiteY0" fmla="*/ 996287 h 1637731"/>
              <a:gd name="connsiteX1" fmla="*/ 0 w 1978925"/>
              <a:gd name="connsiteY1" fmla="*/ 941695 h 1637731"/>
              <a:gd name="connsiteX2" fmla="*/ 27295 w 1978925"/>
              <a:gd name="connsiteY2" fmla="*/ 600501 h 1637731"/>
              <a:gd name="connsiteX3" fmla="*/ 191069 w 1978925"/>
              <a:gd name="connsiteY3" fmla="*/ 232012 h 1637731"/>
              <a:gd name="connsiteX4" fmla="*/ 641445 w 1978925"/>
              <a:gd name="connsiteY4" fmla="*/ 13648 h 1637731"/>
              <a:gd name="connsiteX5" fmla="*/ 1091821 w 1978925"/>
              <a:gd name="connsiteY5" fmla="*/ 0 h 1637731"/>
              <a:gd name="connsiteX6" fmla="*/ 1610436 w 1978925"/>
              <a:gd name="connsiteY6" fmla="*/ 259307 h 1637731"/>
              <a:gd name="connsiteX7" fmla="*/ 1842448 w 1978925"/>
              <a:gd name="connsiteY7" fmla="*/ 586854 h 1637731"/>
              <a:gd name="connsiteX8" fmla="*/ 1978925 w 1978925"/>
              <a:gd name="connsiteY8" fmla="*/ 955343 h 1637731"/>
              <a:gd name="connsiteX9" fmla="*/ 1815152 w 1978925"/>
              <a:gd name="connsiteY9" fmla="*/ 1241946 h 1637731"/>
              <a:gd name="connsiteX10" fmla="*/ 1501254 w 1978925"/>
              <a:gd name="connsiteY10" fmla="*/ 1473958 h 1637731"/>
              <a:gd name="connsiteX11" fmla="*/ 1009934 w 1978925"/>
              <a:gd name="connsiteY11" fmla="*/ 1637731 h 1637731"/>
              <a:gd name="connsiteX12" fmla="*/ 272955 w 1978925"/>
              <a:gd name="connsiteY12" fmla="*/ 1501254 h 1637731"/>
              <a:gd name="connsiteX13" fmla="*/ 95534 w 1978925"/>
              <a:gd name="connsiteY13" fmla="*/ 1323833 h 1637731"/>
              <a:gd name="connsiteX14" fmla="*/ 54591 w 1978925"/>
              <a:gd name="connsiteY14" fmla="*/ 1050878 h 1637731"/>
              <a:gd name="connsiteX15" fmla="*/ 13648 w 1978925"/>
              <a:gd name="connsiteY15" fmla="*/ 996287 h 1637731"/>
              <a:gd name="connsiteX0" fmla="*/ 13648 w 1978925"/>
              <a:gd name="connsiteY0" fmla="*/ 996287 h 1637731"/>
              <a:gd name="connsiteX1" fmla="*/ 0 w 1978925"/>
              <a:gd name="connsiteY1" fmla="*/ 941695 h 1637731"/>
              <a:gd name="connsiteX2" fmla="*/ 27295 w 1978925"/>
              <a:gd name="connsiteY2" fmla="*/ 600501 h 1637731"/>
              <a:gd name="connsiteX3" fmla="*/ 191069 w 1978925"/>
              <a:gd name="connsiteY3" fmla="*/ 232012 h 1637731"/>
              <a:gd name="connsiteX4" fmla="*/ 641445 w 1978925"/>
              <a:gd name="connsiteY4" fmla="*/ 13648 h 1637731"/>
              <a:gd name="connsiteX5" fmla="*/ 1091821 w 1978925"/>
              <a:gd name="connsiteY5" fmla="*/ 0 h 1637731"/>
              <a:gd name="connsiteX6" fmla="*/ 1610436 w 1978925"/>
              <a:gd name="connsiteY6" fmla="*/ 259307 h 1637731"/>
              <a:gd name="connsiteX7" fmla="*/ 1842448 w 1978925"/>
              <a:gd name="connsiteY7" fmla="*/ 586854 h 1637731"/>
              <a:gd name="connsiteX8" fmla="*/ 1978925 w 1978925"/>
              <a:gd name="connsiteY8" fmla="*/ 955343 h 1637731"/>
              <a:gd name="connsiteX9" fmla="*/ 1815152 w 1978925"/>
              <a:gd name="connsiteY9" fmla="*/ 1241946 h 1637731"/>
              <a:gd name="connsiteX10" fmla="*/ 1501254 w 1978925"/>
              <a:gd name="connsiteY10" fmla="*/ 1473958 h 1637731"/>
              <a:gd name="connsiteX11" fmla="*/ 1009934 w 1978925"/>
              <a:gd name="connsiteY11" fmla="*/ 1637731 h 1637731"/>
              <a:gd name="connsiteX12" fmla="*/ 272955 w 1978925"/>
              <a:gd name="connsiteY12" fmla="*/ 1501254 h 1637731"/>
              <a:gd name="connsiteX13" fmla="*/ 95534 w 1978925"/>
              <a:gd name="connsiteY13" fmla="*/ 1323833 h 1637731"/>
              <a:gd name="connsiteX14" fmla="*/ 13648 w 1978925"/>
              <a:gd name="connsiteY14" fmla="*/ 1132764 h 1637731"/>
              <a:gd name="connsiteX15" fmla="*/ 13648 w 1978925"/>
              <a:gd name="connsiteY15" fmla="*/ 996287 h 1637731"/>
              <a:gd name="connsiteX0" fmla="*/ 13648 w 1910686"/>
              <a:gd name="connsiteY0" fmla="*/ 996287 h 1637731"/>
              <a:gd name="connsiteX1" fmla="*/ 0 w 1910686"/>
              <a:gd name="connsiteY1" fmla="*/ 941695 h 1637731"/>
              <a:gd name="connsiteX2" fmla="*/ 27295 w 1910686"/>
              <a:gd name="connsiteY2" fmla="*/ 600501 h 1637731"/>
              <a:gd name="connsiteX3" fmla="*/ 191069 w 1910686"/>
              <a:gd name="connsiteY3" fmla="*/ 232012 h 1637731"/>
              <a:gd name="connsiteX4" fmla="*/ 641445 w 1910686"/>
              <a:gd name="connsiteY4" fmla="*/ 13648 h 1637731"/>
              <a:gd name="connsiteX5" fmla="*/ 1091821 w 1910686"/>
              <a:gd name="connsiteY5" fmla="*/ 0 h 1637731"/>
              <a:gd name="connsiteX6" fmla="*/ 1610436 w 1910686"/>
              <a:gd name="connsiteY6" fmla="*/ 259307 h 1637731"/>
              <a:gd name="connsiteX7" fmla="*/ 1842448 w 1910686"/>
              <a:gd name="connsiteY7" fmla="*/ 586854 h 1637731"/>
              <a:gd name="connsiteX8" fmla="*/ 1910686 w 1910686"/>
              <a:gd name="connsiteY8" fmla="*/ 900752 h 1637731"/>
              <a:gd name="connsiteX9" fmla="*/ 1815152 w 1910686"/>
              <a:gd name="connsiteY9" fmla="*/ 1241946 h 1637731"/>
              <a:gd name="connsiteX10" fmla="*/ 1501254 w 1910686"/>
              <a:gd name="connsiteY10" fmla="*/ 1473958 h 1637731"/>
              <a:gd name="connsiteX11" fmla="*/ 1009934 w 1910686"/>
              <a:gd name="connsiteY11" fmla="*/ 1637731 h 1637731"/>
              <a:gd name="connsiteX12" fmla="*/ 272955 w 1910686"/>
              <a:gd name="connsiteY12" fmla="*/ 1501254 h 1637731"/>
              <a:gd name="connsiteX13" fmla="*/ 95534 w 1910686"/>
              <a:gd name="connsiteY13" fmla="*/ 1323833 h 1637731"/>
              <a:gd name="connsiteX14" fmla="*/ 13648 w 1910686"/>
              <a:gd name="connsiteY14" fmla="*/ 1132764 h 1637731"/>
              <a:gd name="connsiteX15" fmla="*/ 13648 w 1910686"/>
              <a:gd name="connsiteY15" fmla="*/ 996287 h 16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0686" h="1637731">
                <a:moveTo>
                  <a:pt x="13648" y="996287"/>
                </a:moveTo>
                <a:lnTo>
                  <a:pt x="0" y="941695"/>
                </a:lnTo>
                <a:lnTo>
                  <a:pt x="27295" y="600501"/>
                </a:lnTo>
                <a:lnTo>
                  <a:pt x="191069" y="232012"/>
                </a:lnTo>
                <a:lnTo>
                  <a:pt x="641445" y="13648"/>
                </a:lnTo>
                <a:lnTo>
                  <a:pt x="1091821" y="0"/>
                </a:lnTo>
                <a:lnTo>
                  <a:pt x="1610436" y="259307"/>
                </a:lnTo>
                <a:lnTo>
                  <a:pt x="1842448" y="586854"/>
                </a:lnTo>
                <a:lnTo>
                  <a:pt x="1910686" y="900752"/>
                </a:lnTo>
                <a:lnTo>
                  <a:pt x="1815152" y="1241946"/>
                </a:lnTo>
                <a:lnTo>
                  <a:pt x="1501254" y="1473958"/>
                </a:lnTo>
                <a:lnTo>
                  <a:pt x="1009934" y="1637731"/>
                </a:lnTo>
                <a:lnTo>
                  <a:pt x="272955" y="1501254"/>
                </a:lnTo>
                <a:lnTo>
                  <a:pt x="95534" y="1323833"/>
                </a:lnTo>
                <a:lnTo>
                  <a:pt x="13648" y="1132764"/>
                </a:lnTo>
                <a:lnTo>
                  <a:pt x="13648" y="996287"/>
                </a:lnTo>
                <a:close/>
              </a:path>
            </a:pathLst>
          </a:custGeom>
          <a:solidFill>
            <a:srgbClr val="FFC000">
              <a:alpha val="69804"/>
            </a:srgbClr>
          </a:solidFill>
          <a:ln>
            <a:solidFill>
              <a:srgbClr val="FFC000">
                <a:alpha val="7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585854" y="5769279"/>
            <a:ext cx="1364780" cy="715927"/>
          </a:xfrm>
          <a:custGeom>
            <a:avLst/>
            <a:gdLst>
              <a:gd name="connsiteX0" fmla="*/ 365760 w 1322363"/>
              <a:gd name="connsiteY0" fmla="*/ 14068 h 773723"/>
              <a:gd name="connsiteX1" fmla="*/ 1322363 w 1322363"/>
              <a:gd name="connsiteY1" fmla="*/ 745588 h 773723"/>
              <a:gd name="connsiteX2" fmla="*/ 703384 w 1322363"/>
              <a:gd name="connsiteY2" fmla="*/ 773723 h 773723"/>
              <a:gd name="connsiteX3" fmla="*/ 562707 w 1322363"/>
              <a:gd name="connsiteY3" fmla="*/ 590843 h 773723"/>
              <a:gd name="connsiteX4" fmla="*/ 548640 w 1322363"/>
              <a:gd name="connsiteY4" fmla="*/ 520505 h 773723"/>
              <a:gd name="connsiteX5" fmla="*/ 548640 w 1322363"/>
              <a:gd name="connsiteY5" fmla="*/ 520505 h 773723"/>
              <a:gd name="connsiteX6" fmla="*/ 464234 w 1322363"/>
              <a:gd name="connsiteY6" fmla="*/ 436099 h 773723"/>
              <a:gd name="connsiteX7" fmla="*/ 393895 w 1322363"/>
              <a:gd name="connsiteY7" fmla="*/ 407963 h 773723"/>
              <a:gd name="connsiteX8" fmla="*/ 337624 w 1322363"/>
              <a:gd name="connsiteY8" fmla="*/ 337625 h 773723"/>
              <a:gd name="connsiteX9" fmla="*/ 253218 w 1322363"/>
              <a:gd name="connsiteY9" fmla="*/ 337625 h 773723"/>
              <a:gd name="connsiteX10" fmla="*/ 0 w 1322363"/>
              <a:gd name="connsiteY10" fmla="*/ 295422 h 773723"/>
              <a:gd name="connsiteX11" fmla="*/ 0 w 1322363"/>
              <a:gd name="connsiteY11" fmla="*/ 0 h 773723"/>
              <a:gd name="connsiteX12" fmla="*/ 365760 w 1322363"/>
              <a:gd name="connsiteY12" fmla="*/ 14068 h 773723"/>
              <a:gd name="connsiteX0" fmla="*/ 422457 w 1379060"/>
              <a:gd name="connsiteY0" fmla="*/ 14068 h 773723"/>
              <a:gd name="connsiteX1" fmla="*/ 1379060 w 1379060"/>
              <a:gd name="connsiteY1" fmla="*/ 745588 h 773723"/>
              <a:gd name="connsiteX2" fmla="*/ 760081 w 1379060"/>
              <a:gd name="connsiteY2" fmla="*/ 773723 h 773723"/>
              <a:gd name="connsiteX3" fmla="*/ 619404 w 1379060"/>
              <a:gd name="connsiteY3" fmla="*/ 590843 h 773723"/>
              <a:gd name="connsiteX4" fmla="*/ 605337 w 1379060"/>
              <a:gd name="connsiteY4" fmla="*/ 520505 h 773723"/>
              <a:gd name="connsiteX5" fmla="*/ 605337 w 1379060"/>
              <a:gd name="connsiteY5" fmla="*/ 520505 h 773723"/>
              <a:gd name="connsiteX6" fmla="*/ 520931 w 1379060"/>
              <a:gd name="connsiteY6" fmla="*/ 436099 h 773723"/>
              <a:gd name="connsiteX7" fmla="*/ 450592 w 1379060"/>
              <a:gd name="connsiteY7" fmla="*/ 407963 h 773723"/>
              <a:gd name="connsiteX8" fmla="*/ 394321 w 1379060"/>
              <a:gd name="connsiteY8" fmla="*/ 337625 h 773723"/>
              <a:gd name="connsiteX9" fmla="*/ 309915 w 1379060"/>
              <a:gd name="connsiteY9" fmla="*/ 337625 h 773723"/>
              <a:gd name="connsiteX10" fmla="*/ 0 w 1379060"/>
              <a:gd name="connsiteY10" fmla="*/ 255801 h 773723"/>
              <a:gd name="connsiteX11" fmla="*/ 56697 w 1379060"/>
              <a:gd name="connsiteY11" fmla="*/ 0 h 773723"/>
              <a:gd name="connsiteX12" fmla="*/ 422457 w 1379060"/>
              <a:gd name="connsiteY12" fmla="*/ 14068 h 773723"/>
              <a:gd name="connsiteX0" fmla="*/ 408177 w 1364780"/>
              <a:gd name="connsiteY0" fmla="*/ 14068 h 773723"/>
              <a:gd name="connsiteX1" fmla="*/ 1364780 w 1364780"/>
              <a:gd name="connsiteY1" fmla="*/ 745588 h 773723"/>
              <a:gd name="connsiteX2" fmla="*/ 745801 w 1364780"/>
              <a:gd name="connsiteY2" fmla="*/ 773723 h 773723"/>
              <a:gd name="connsiteX3" fmla="*/ 605124 w 1364780"/>
              <a:gd name="connsiteY3" fmla="*/ 590843 h 773723"/>
              <a:gd name="connsiteX4" fmla="*/ 591057 w 1364780"/>
              <a:gd name="connsiteY4" fmla="*/ 520505 h 773723"/>
              <a:gd name="connsiteX5" fmla="*/ 591057 w 1364780"/>
              <a:gd name="connsiteY5" fmla="*/ 520505 h 773723"/>
              <a:gd name="connsiteX6" fmla="*/ 506651 w 1364780"/>
              <a:gd name="connsiteY6" fmla="*/ 436099 h 773723"/>
              <a:gd name="connsiteX7" fmla="*/ 436312 w 1364780"/>
              <a:gd name="connsiteY7" fmla="*/ 407963 h 773723"/>
              <a:gd name="connsiteX8" fmla="*/ 380041 w 1364780"/>
              <a:gd name="connsiteY8" fmla="*/ 337625 h 773723"/>
              <a:gd name="connsiteX9" fmla="*/ 295635 w 1364780"/>
              <a:gd name="connsiteY9" fmla="*/ 337625 h 773723"/>
              <a:gd name="connsiteX10" fmla="*/ 0 w 1364780"/>
              <a:gd name="connsiteY10" fmla="*/ 216641 h 773723"/>
              <a:gd name="connsiteX11" fmla="*/ 42417 w 1364780"/>
              <a:gd name="connsiteY11" fmla="*/ 0 h 773723"/>
              <a:gd name="connsiteX12" fmla="*/ 408177 w 1364780"/>
              <a:gd name="connsiteY12" fmla="*/ 14068 h 773723"/>
              <a:gd name="connsiteX0" fmla="*/ 408177 w 1364780"/>
              <a:gd name="connsiteY0" fmla="*/ 14068 h 773723"/>
              <a:gd name="connsiteX1" fmla="*/ 1364780 w 1364780"/>
              <a:gd name="connsiteY1" fmla="*/ 745588 h 773723"/>
              <a:gd name="connsiteX2" fmla="*/ 745801 w 1364780"/>
              <a:gd name="connsiteY2" fmla="*/ 773723 h 773723"/>
              <a:gd name="connsiteX3" fmla="*/ 605124 w 1364780"/>
              <a:gd name="connsiteY3" fmla="*/ 590843 h 773723"/>
              <a:gd name="connsiteX4" fmla="*/ 591057 w 1364780"/>
              <a:gd name="connsiteY4" fmla="*/ 520505 h 773723"/>
              <a:gd name="connsiteX5" fmla="*/ 591057 w 1364780"/>
              <a:gd name="connsiteY5" fmla="*/ 520505 h 773723"/>
              <a:gd name="connsiteX6" fmla="*/ 506651 w 1364780"/>
              <a:gd name="connsiteY6" fmla="*/ 436099 h 773723"/>
              <a:gd name="connsiteX7" fmla="*/ 436312 w 1364780"/>
              <a:gd name="connsiteY7" fmla="*/ 407963 h 773723"/>
              <a:gd name="connsiteX8" fmla="*/ 380041 w 1364780"/>
              <a:gd name="connsiteY8" fmla="*/ 337625 h 773723"/>
              <a:gd name="connsiteX9" fmla="*/ 318868 w 1364780"/>
              <a:gd name="connsiteY9" fmla="*/ 298005 h 773723"/>
              <a:gd name="connsiteX10" fmla="*/ 0 w 1364780"/>
              <a:gd name="connsiteY10" fmla="*/ 216641 h 773723"/>
              <a:gd name="connsiteX11" fmla="*/ 42417 w 1364780"/>
              <a:gd name="connsiteY11" fmla="*/ 0 h 773723"/>
              <a:gd name="connsiteX12" fmla="*/ 408177 w 1364780"/>
              <a:gd name="connsiteY12" fmla="*/ 14068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4780" h="773723">
                <a:moveTo>
                  <a:pt x="408177" y="14068"/>
                </a:moveTo>
                <a:lnTo>
                  <a:pt x="1364780" y="745588"/>
                </a:lnTo>
                <a:lnTo>
                  <a:pt x="745801" y="773723"/>
                </a:lnTo>
                <a:lnTo>
                  <a:pt x="605124" y="590843"/>
                </a:lnTo>
                <a:lnTo>
                  <a:pt x="591057" y="520505"/>
                </a:lnTo>
                <a:lnTo>
                  <a:pt x="591057" y="520505"/>
                </a:lnTo>
                <a:lnTo>
                  <a:pt x="506651" y="436099"/>
                </a:lnTo>
                <a:lnTo>
                  <a:pt x="436312" y="407963"/>
                </a:lnTo>
                <a:lnTo>
                  <a:pt x="380041" y="337625"/>
                </a:lnTo>
                <a:lnTo>
                  <a:pt x="318868" y="298005"/>
                </a:lnTo>
                <a:lnTo>
                  <a:pt x="0" y="216641"/>
                </a:lnTo>
                <a:lnTo>
                  <a:pt x="42417" y="0"/>
                </a:lnTo>
                <a:lnTo>
                  <a:pt x="408177" y="14068"/>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172501" y="6196084"/>
            <a:ext cx="2238233" cy="285644"/>
          </a:xfrm>
          <a:custGeom>
            <a:avLst/>
            <a:gdLst>
              <a:gd name="connsiteX0" fmla="*/ 2238233 w 2238233"/>
              <a:gd name="connsiteY0" fmla="*/ 27295 h 232012"/>
              <a:gd name="connsiteX1" fmla="*/ 0 w 2238233"/>
              <a:gd name="connsiteY1" fmla="*/ 0 h 232012"/>
              <a:gd name="connsiteX2" fmla="*/ 163774 w 2238233"/>
              <a:gd name="connsiteY2" fmla="*/ 191068 h 232012"/>
              <a:gd name="connsiteX3" fmla="*/ 2224586 w 2238233"/>
              <a:gd name="connsiteY3" fmla="*/ 232012 h 232012"/>
              <a:gd name="connsiteX4" fmla="*/ 2238233 w 2238233"/>
              <a:gd name="connsiteY4" fmla="*/ 27295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233" h="232012">
                <a:moveTo>
                  <a:pt x="2238233" y="27295"/>
                </a:moveTo>
                <a:lnTo>
                  <a:pt x="0" y="0"/>
                </a:lnTo>
                <a:lnTo>
                  <a:pt x="163774" y="191068"/>
                </a:lnTo>
                <a:lnTo>
                  <a:pt x="2224586" y="232012"/>
                </a:lnTo>
                <a:lnTo>
                  <a:pt x="2238233" y="27295"/>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54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right)">
                                      <p:cBhvr>
                                        <p:cTn id="7" dur="500"/>
                                        <p:tgtEl>
                                          <p:spTgt spid="54"/>
                                        </p:tgtEl>
                                      </p:cBhvr>
                                    </p:animEffect>
                                  </p:childTnLst>
                                </p:cTn>
                              </p:par>
                              <p:par>
                                <p:cTn id="8" presetID="22" presetClass="entr" presetSubtype="4"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500"/>
                                        <p:tgtEl>
                                          <p:spTgt spid="61"/>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1"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cTn>
                              </p:par>
                              <p:par>
                                <p:cTn id="17" presetID="22" presetClass="entr" presetSubtype="1"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up)">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2000"/>
                                        <p:tgtEl>
                                          <p:spTgt spid="51"/>
                                        </p:tgtEl>
                                      </p:cBhvr>
                                    </p:animEffect>
                                  </p:childTnLst>
                                </p:cTn>
                              </p:par>
                            </p:childTnLst>
                          </p:cTn>
                        </p:par>
                        <p:par>
                          <p:cTn id="25" fill="hold">
                            <p:stCondLst>
                              <p:cond delay="2000"/>
                            </p:stCondLst>
                            <p:childTnLst>
                              <p:par>
                                <p:cTn id="26" presetID="6" presetClass="entr" presetSubtype="32"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out)">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2000"/>
                                        <p:tgtEl>
                                          <p:spTgt spid="10"/>
                                        </p:tgtEl>
                                      </p:cBhvr>
                                    </p:animEffect>
                                  </p:childTnLst>
                                </p:cTn>
                              </p:par>
                              <p:par>
                                <p:cTn id="34" presetID="22" presetClass="entr" presetSubtype="8" fill="hold" grpId="0" nodeType="withEffect">
                                  <p:stCondLst>
                                    <p:cond delay="180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23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0" grpId="0" animBg="1"/>
      <p:bldP spid="4" grpId="0" animBg="1"/>
      <p:bldP spid="14"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33997" y="162868"/>
            <a:ext cx="7851648" cy="883812"/>
          </a:xfrm>
        </p:spPr>
        <p:txBody>
          <a:bodyPr>
            <a:noAutofit/>
          </a:bodyPr>
          <a:lstStyle/>
          <a:p>
            <a:pPr algn="l"/>
            <a:r>
              <a:rPr lang="en-US" sz="6600" dirty="0" smtClean="0"/>
              <a:t>Flooding</a:t>
            </a:r>
            <a:endParaRPr lang="en-US" sz="6600"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6786" t="-1601" r="6786" b="73455"/>
          <a:stretch/>
        </p:blipFill>
        <p:spPr>
          <a:xfrm>
            <a:off x="-35168" y="2868362"/>
            <a:ext cx="9189720" cy="410857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8" y="1127607"/>
            <a:ext cx="9175309" cy="4546175"/>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5566" t="50967"/>
          <a:stretch/>
        </p:blipFill>
        <p:spPr>
          <a:xfrm>
            <a:off x="228600" y="4681667"/>
            <a:ext cx="8415591" cy="2328733"/>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7148" t="31370" r="38721" b="41217"/>
          <a:stretch/>
        </p:blipFill>
        <p:spPr>
          <a:xfrm>
            <a:off x="1980905" y="2868362"/>
            <a:ext cx="547528" cy="532333"/>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32905" t="43782" r="53762" b="34327"/>
          <a:stretch/>
        </p:blipFill>
        <p:spPr>
          <a:xfrm>
            <a:off x="6621739" y="2222694"/>
            <a:ext cx="684410" cy="586014"/>
          </a:xfrm>
          <a:prstGeom prst="rect">
            <a:avLst/>
          </a:prstGeom>
        </p:spPr>
      </p:pic>
      <p:sp>
        <p:nvSpPr>
          <p:cNvPr id="14" name="TextBox 13"/>
          <p:cNvSpPr txBox="1"/>
          <p:nvPr/>
        </p:nvSpPr>
        <p:spPr>
          <a:xfrm>
            <a:off x="50456" y="1162085"/>
            <a:ext cx="2709268" cy="461665"/>
          </a:xfrm>
          <a:prstGeom prst="rect">
            <a:avLst/>
          </a:prstGeom>
          <a:noFill/>
        </p:spPr>
        <p:txBody>
          <a:bodyPr wrap="none" rtlCol="0">
            <a:spAutoFit/>
          </a:bodyPr>
          <a:lstStyle/>
          <a:p>
            <a:r>
              <a:rPr lang="en-US" sz="2400" dirty="0" smtClean="0">
                <a:ln>
                  <a:solidFill>
                    <a:srgbClr val="FF0000"/>
                  </a:solidFill>
                </a:ln>
                <a:solidFill>
                  <a:srgbClr val="FF0000"/>
                </a:solidFill>
              </a:rPr>
              <a:t>Rare (Storm Giant)</a:t>
            </a:r>
            <a:endParaRPr lang="en-US" sz="2400" dirty="0">
              <a:ln>
                <a:solidFill>
                  <a:srgbClr val="FF0000"/>
                </a:solidFill>
              </a:ln>
              <a:solidFill>
                <a:srgbClr val="FF0000"/>
              </a:solidFill>
            </a:endParaRPr>
          </a:p>
        </p:txBody>
      </p:sp>
      <p:cxnSp>
        <p:nvCxnSpPr>
          <p:cNvPr id="15" name="Curved Connector 14"/>
          <p:cNvCxnSpPr/>
          <p:nvPr/>
        </p:nvCxnSpPr>
        <p:spPr>
          <a:xfrm rot="16200000" flipH="1">
            <a:off x="495759" y="2140193"/>
            <a:ext cx="727491" cy="566991"/>
          </a:xfrm>
          <a:prstGeom prst="curvedConnector3">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rot="5400000">
            <a:off x="2455601" y="2224801"/>
            <a:ext cx="598619" cy="452956"/>
          </a:xfrm>
          <a:prstGeom prst="curvedConnector3">
            <a:avLst>
              <a:gd name="adj1" fmla="val 47720"/>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Curved Connector 22"/>
          <p:cNvCxnSpPr/>
          <p:nvPr/>
        </p:nvCxnSpPr>
        <p:spPr>
          <a:xfrm>
            <a:off x="3781195" y="2640820"/>
            <a:ext cx="538116" cy="528488"/>
          </a:xfrm>
          <a:prstGeom prst="curvedConnector3">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0800000">
            <a:off x="1328624" y="3221130"/>
            <a:ext cx="502140" cy="333626"/>
          </a:xfrm>
          <a:prstGeom prst="curvedConnector3">
            <a:avLst>
              <a:gd name="adj1" fmla="val 50000"/>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Curved Connector 24"/>
          <p:cNvCxnSpPr/>
          <p:nvPr/>
        </p:nvCxnSpPr>
        <p:spPr>
          <a:xfrm rot="16200000" flipV="1">
            <a:off x="3419762" y="3971639"/>
            <a:ext cx="475151" cy="304273"/>
          </a:xfrm>
          <a:prstGeom prst="curvedConnector3">
            <a:avLst>
              <a:gd name="adj1" fmla="val 50000"/>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57200" y="2559039"/>
            <a:ext cx="4343400" cy="1318462"/>
          </a:xfrm>
          <a:prstGeom prst="rect">
            <a:avLst/>
          </a:prstGeom>
          <a:solidFill>
            <a:srgbClr val="FF0000">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800600" y="1841125"/>
            <a:ext cx="2902527" cy="2426076"/>
          </a:xfrm>
          <a:custGeom>
            <a:avLst/>
            <a:gdLst>
              <a:gd name="connsiteX0" fmla="*/ 0 w 2840182"/>
              <a:gd name="connsiteY0" fmla="*/ 623455 h 2350069"/>
              <a:gd name="connsiteX1" fmla="*/ 0 w 2840182"/>
              <a:gd name="connsiteY1" fmla="*/ 623455 h 2350069"/>
              <a:gd name="connsiteX2" fmla="*/ 69273 w 2840182"/>
              <a:gd name="connsiteY2" fmla="*/ 526473 h 2350069"/>
              <a:gd name="connsiteX3" fmla="*/ 83128 w 2840182"/>
              <a:gd name="connsiteY3" fmla="*/ 484909 h 2350069"/>
              <a:gd name="connsiteX4" fmla="*/ 207818 w 2840182"/>
              <a:gd name="connsiteY4" fmla="*/ 332509 h 2350069"/>
              <a:gd name="connsiteX5" fmla="*/ 263237 w 2840182"/>
              <a:gd name="connsiteY5" fmla="*/ 304800 h 2350069"/>
              <a:gd name="connsiteX6" fmla="*/ 304800 w 2840182"/>
              <a:gd name="connsiteY6" fmla="*/ 277091 h 2350069"/>
              <a:gd name="connsiteX7" fmla="*/ 401782 w 2840182"/>
              <a:gd name="connsiteY7" fmla="*/ 249382 h 2350069"/>
              <a:gd name="connsiteX8" fmla="*/ 443346 w 2840182"/>
              <a:gd name="connsiteY8" fmla="*/ 221673 h 2350069"/>
              <a:gd name="connsiteX9" fmla="*/ 540328 w 2840182"/>
              <a:gd name="connsiteY9" fmla="*/ 180109 h 2350069"/>
              <a:gd name="connsiteX10" fmla="*/ 623455 w 2840182"/>
              <a:gd name="connsiteY10" fmla="*/ 124691 h 2350069"/>
              <a:gd name="connsiteX11" fmla="*/ 706582 w 2840182"/>
              <a:gd name="connsiteY11" fmla="*/ 96982 h 2350069"/>
              <a:gd name="connsiteX12" fmla="*/ 858982 w 2840182"/>
              <a:gd name="connsiteY12" fmla="*/ 69273 h 2350069"/>
              <a:gd name="connsiteX13" fmla="*/ 928255 w 2840182"/>
              <a:gd name="connsiteY13" fmla="*/ 41564 h 2350069"/>
              <a:gd name="connsiteX14" fmla="*/ 1260764 w 2840182"/>
              <a:gd name="connsiteY14" fmla="*/ 13855 h 2350069"/>
              <a:gd name="connsiteX15" fmla="*/ 1371600 w 2840182"/>
              <a:gd name="connsiteY15" fmla="*/ 0 h 2350069"/>
              <a:gd name="connsiteX16" fmla="*/ 1579418 w 2840182"/>
              <a:gd name="connsiteY16" fmla="*/ 13855 h 2350069"/>
              <a:gd name="connsiteX17" fmla="*/ 1884218 w 2840182"/>
              <a:gd name="connsiteY17" fmla="*/ 41564 h 2350069"/>
              <a:gd name="connsiteX18" fmla="*/ 2022764 w 2840182"/>
              <a:gd name="connsiteY18" fmla="*/ 69273 h 2350069"/>
              <a:gd name="connsiteX19" fmla="*/ 2064328 w 2840182"/>
              <a:gd name="connsiteY19" fmla="*/ 83128 h 2350069"/>
              <a:gd name="connsiteX20" fmla="*/ 2202873 w 2840182"/>
              <a:gd name="connsiteY20" fmla="*/ 96982 h 2350069"/>
              <a:gd name="connsiteX21" fmla="*/ 2327564 w 2840182"/>
              <a:gd name="connsiteY21" fmla="*/ 138546 h 2350069"/>
              <a:gd name="connsiteX22" fmla="*/ 2369128 w 2840182"/>
              <a:gd name="connsiteY22" fmla="*/ 180109 h 2350069"/>
              <a:gd name="connsiteX23" fmla="*/ 2479964 w 2840182"/>
              <a:gd name="connsiteY23" fmla="*/ 263237 h 2350069"/>
              <a:gd name="connsiteX24" fmla="*/ 2521528 w 2840182"/>
              <a:gd name="connsiteY24" fmla="*/ 318655 h 2350069"/>
              <a:gd name="connsiteX25" fmla="*/ 2563091 w 2840182"/>
              <a:gd name="connsiteY25" fmla="*/ 346364 h 2350069"/>
              <a:gd name="connsiteX26" fmla="*/ 2618509 w 2840182"/>
              <a:gd name="connsiteY26" fmla="*/ 387928 h 2350069"/>
              <a:gd name="connsiteX27" fmla="*/ 2660073 w 2840182"/>
              <a:gd name="connsiteY27" fmla="*/ 415637 h 2350069"/>
              <a:gd name="connsiteX28" fmla="*/ 2701637 w 2840182"/>
              <a:gd name="connsiteY28" fmla="*/ 457200 h 2350069"/>
              <a:gd name="connsiteX29" fmla="*/ 2715491 w 2840182"/>
              <a:gd name="connsiteY29" fmla="*/ 498764 h 2350069"/>
              <a:gd name="connsiteX30" fmla="*/ 2784764 w 2840182"/>
              <a:gd name="connsiteY30" fmla="*/ 595746 h 2350069"/>
              <a:gd name="connsiteX31" fmla="*/ 2812473 w 2840182"/>
              <a:gd name="connsiteY31" fmla="*/ 678873 h 2350069"/>
              <a:gd name="connsiteX32" fmla="*/ 2840182 w 2840182"/>
              <a:gd name="connsiteY32" fmla="*/ 1011382 h 2350069"/>
              <a:gd name="connsiteX33" fmla="*/ 2826328 w 2840182"/>
              <a:gd name="connsiteY33" fmla="*/ 1510146 h 2350069"/>
              <a:gd name="connsiteX34" fmla="*/ 2798618 w 2840182"/>
              <a:gd name="connsiteY34" fmla="*/ 1620982 h 2350069"/>
              <a:gd name="connsiteX35" fmla="*/ 2701637 w 2840182"/>
              <a:gd name="connsiteY35" fmla="*/ 1759528 h 2350069"/>
              <a:gd name="connsiteX36" fmla="*/ 2660073 w 2840182"/>
              <a:gd name="connsiteY36" fmla="*/ 1787237 h 2350069"/>
              <a:gd name="connsiteX37" fmla="*/ 2563091 w 2840182"/>
              <a:gd name="connsiteY37" fmla="*/ 1870364 h 2350069"/>
              <a:gd name="connsiteX38" fmla="*/ 2479964 w 2840182"/>
              <a:gd name="connsiteY38" fmla="*/ 1939637 h 2350069"/>
              <a:gd name="connsiteX39" fmla="*/ 2396837 w 2840182"/>
              <a:gd name="connsiteY39" fmla="*/ 1953491 h 2350069"/>
              <a:gd name="connsiteX40" fmla="*/ 2258291 w 2840182"/>
              <a:gd name="connsiteY40" fmla="*/ 2008909 h 2350069"/>
              <a:gd name="connsiteX41" fmla="*/ 2216728 w 2840182"/>
              <a:gd name="connsiteY41" fmla="*/ 2036619 h 2350069"/>
              <a:gd name="connsiteX42" fmla="*/ 2105891 w 2840182"/>
              <a:gd name="connsiteY42" fmla="*/ 2064328 h 2350069"/>
              <a:gd name="connsiteX43" fmla="*/ 2008909 w 2840182"/>
              <a:gd name="connsiteY43" fmla="*/ 2092037 h 2350069"/>
              <a:gd name="connsiteX44" fmla="*/ 1939637 w 2840182"/>
              <a:gd name="connsiteY44" fmla="*/ 2147455 h 2350069"/>
              <a:gd name="connsiteX45" fmla="*/ 1814946 w 2840182"/>
              <a:gd name="connsiteY45" fmla="*/ 2216728 h 2350069"/>
              <a:gd name="connsiteX46" fmla="*/ 1717964 w 2840182"/>
              <a:gd name="connsiteY46" fmla="*/ 2230582 h 2350069"/>
              <a:gd name="connsiteX47" fmla="*/ 1579418 w 2840182"/>
              <a:gd name="connsiteY47" fmla="*/ 2258291 h 2350069"/>
              <a:gd name="connsiteX48" fmla="*/ 1537855 w 2840182"/>
              <a:gd name="connsiteY48" fmla="*/ 2272146 h 2350069"/>
              <a:gd name="connsiteX49" fmla="*/ 1316182 w 2840182"/>
              <a:gd name="connsiteY49" fmla="*/ 2286000 h 2350069"/>
              <a:gd name="connsiteX50" fmla="*/ 1080655 w 2840182"/>
              <a:gd name="connsiteY50" fmla="*/ 2313709 h 2350069"/>
              <a:gd name="connsiteX51" fmla="*/ 831273 w 2840182"/>
              <a:gd name="connsiteY51" fmla="*/ 2327564 h 2350069"/>
              <a:gd name="connsiteX52" fmla="*/ 471055 w 2840182"/>
              <a:gd name="connsiteY52" fmla="*/ 2327564 h 2350069"/>
              <a:gd name="connsiteX53" fmla="*/ 401782 w 2840182"/>
              <a:gd name="connsiteY53" fmla="*/ 2313709 h 2350069"/>
              <a:gd name="connsiteX54" fmla="*/ 263237 w 2840182"/>
              <a:gd name="connsiteY54" fmla="*/ 2258291 h 2350069"/>
              <a:gd name="connsiteX55" fmla="*/ 207818 w 2840182"/>
              <a:gd name="connsiteY55" fmla="*/ 2244437 h 2350069"/>
              <a:gd name="connsiteX56" fmla="*/ 166255 w 2840182"/>
              <a:gd name="connsiteY56" fmla="*/ 2202873 h 2350069"/>
              <a:gd name="connsiteX57" fmla="*/ 69273 w 2840182"/>
              <a:gd name="connsiteY57" fmla="*/ 2105891 h 2350069"/>
              <a:gd name="connsiteX58" fmla="*/ 27709 w 2840182"/>
              <a:gd name="connsiteY58" fmla="*/ 1981200 h 2350069"/>
              <a:gd name="connsiteX59" fmla="*/ 13855 w 2840182"/>
              <a:gd name="connsiteY59" fmla="*/ 1939637 h 2350069"/>
              <a:gd name="connsiteX60" fmla="*/ 0 w 2840182"/>
              <a:gd name="connsiteY60" fmla="*/ 623455 h 2350069"/>
              <a:gd name="connsiteX0" fmla="*/ 0 w 2840182"/>
              <a:gd name="connsiteY0" fmla="*/ 623455 h 2350069"/>
              <a:gd name="connsiteX1" fmla="*/ 0 w 2840182"/>
              <a:gd name="connsiteY1" fmla="*/ 623455 h 2350069"/>
              <a:gd name="connsiteX2" fmla="*/ 69273 w 2840182"/>
              <a:gd name="connsiteY2" fmla="*/ 526473 h 2350069"/>
              <a:gd name="connsiteX3" fmla="*/ 83128 w 2840182"/>
              <a:gd name="connsiteY3" fmla="*/ 484909 h 2350069"/>
              <a:gd name="connsiteX4" fmla="*/ 207818 w 2840182"/>
              <a:gd name="connsiteY4" fmla="*/ 332509 h 2350069"/>
              <a:gd name="connsiteX5" fmla="*/ 263237 w 2840182"/>
              <a:gd name="connsiteY5" fmla="*/ 304800 h 2350069"/>
              <a:gd name="connsiteX6" fmla="*/ 304800 w 2840182"/>
              <a:gd name="connsiteY6" fmla="*/ 277091 h 2350069"/>
              <a:gd name="connsiteX7" fmla="*/ 401782 w 2840182"/>
              <a:gd name="connsiteY7" fmla="*/ 249382 h 2350069"/>
              <a:gd name="connsiteX8" fmla="*/ 443346 w 2840182"/>
              <a:gd name="connsiteY8" fmla="*/ 221673 h 2350069"/>
              <a:gd name="connsiteX9" fmla="*/ 540328 w 2840182"/>
              <a:gd name="connsiteY9" fmla="*/ 180109 h 2350069"/>
              <a:gd name="connsiteX10" fmla="*/ 623455 w 2840182"/>
              <a:gd name="connsiteY10" fmla="*/ 124691 h 2350069"/>
              <a:gd name="connsiteX11" fmla="*/ 706582 w 2840182"/>
              <a:gd name="connsiteY11" fmla="*/ 96982 h 2350069"/>
              <a:gd name="connsiteX12" fmla="*/ 858982 w 2840182"/>
              <a:gd name="connsiteY12" fmla="*/ 69273 h 2350069"/>
              <a:gd name="connsiteX13" fmla="*/ 928255 w 2840182"/>
              <a:gd name="connsiteY13" fmla="*/ 41564 h 2350069"/>
              <a:gd name="connsiteX14" fmla="*/ 1260764 w 2840182"/>
              <a:gd name="connsiteY14" fmla="*/ 13855 h 2350069"/>
              <a:gd name="connsiteX15" fmla="*/ 1371600 w 2840182"/>
              <a:gd name="connsiteY15" fmla="*/ 0 h 2350069"/>
              <a:gd name="connsiteX16" fmla="*/ 1579418 w 2840182"/>
              <a:gd name="connsiteY16" fmla="*/ 13855 h 2350069"/>
              <a:gd name="connsiteX17" fmla="*/ 1884218 w 2840182"/>
              <a:gd name="connsiteY17" fmla="*/ 41564 h 2350069"/>
              <a:gd name="connsiteX18" fmla="*/ 2022764 w 2840182"/>
              <a:gd name="connsiteY18" fmla="*/ 69273 h 2350069"/>
              <a:gd name="connsiteX19" fmla="*/ 2064328 w 2840182"/>
              <a:gd name="connsiteY19" fmla="*/ 83128 h 2350069"/>
              <a:gd name="connsiteX20" fmla="*/ 2202873 w 2840182"/>
              <a:gd name="connsiteY20" fmla="*/ 96982 h 2350069"/>
              <a:gd name="connsiteX21" fmla="*/ 2327564 w 2840182"/>
              <a:gd name="connsiteY21" fmla="*/ 138546 h 2350069"/>
              <a:gd name="connsiteX22" fmla="*/ 2369128 w 2840182"/>
              <a:gd name="connsiteY22" fmla="*/ 180109 h 2350069"/>
              <a:gd name="connsiteX23" fmla="*/ 2479964 w 2840182"/>
              <a:gd name="connsiteY23" fmla="*/ 263237 h 2350069"/>
              <a:gd name="connsiteX24" fmla="*/ 2521528 w 2840182"/>
              <a:gd name="connsiteY24" fmla="*/ 318655 h 2350069"/>
              <a:gd name="connsiteX25" fmla="*/ 2563091 w 2840182"/>
              <a:gd name="connsiteY25" fmla="*/ 346364 h 2350069"/>
              <a:gd name="connsiteX26" fmla="*/ 2618509 w 2840182"/>
              <a:gd name="connsiteY26" fmla="*/ 387928 h 2350069"/>
              <a:gd name="connsiteX27" fmla="*/ 2660073 w 2840182"/>
              <a:gd name="connsiteY27" fmla="*/ 415637 h 2350069"/>
              <a:gd name="connsiteX28" fmla="*/ 2701637 w 2840182"/>
              <a:gd name="connsiteY28" fmla="*/ 457200 h 2350069"/>
              <a:gd name="connsiteX29" fmla="*/ 2715491 w 2840182"/>
              <a:gd name="connsiteY29" fmla="*/ 498764 h 2350069"/>
              <a:gd name="connsiteX30" fmla="*/ 2784764 w 2840182"/>
              <a:gd name="connsiteY30" fmla="*/ 595746 h 2350069"/>
              <a:gd name="connsiteX31" fmla="*/ 2812473 w 2840182"/>
              <a:gd name="connsiteY31" fmla="*/ 678873 h 2350069"/>
              <a:gd name="connsiteX32" fmla="*/ 2840182 w 2840182"/>
              <a:gd name="connsiteY32" fmla="*/ 1011382 h 2350069"/>
              <a:gd name="connsiteX33" fmla="*/ 2826328 w 2840182"/>
              <a:gd name="connsiteY33" fmla="*/ 1510146 h 2350069"/>
              <a:gd name="connsiteX34" fmla="*/ 2798618 w 2840182"/>
              <a:gd name="connsiteY34" fmla="*/ 1620982 h 2350069"/>
              <a:gd name="connsiteX35" fmla="*/ 2701637 w 2840182"/>
              <a:gd name="connsiteY35" fmla="*/ 1759528 h 2350069"/>
              <a:gd name="connsiteX36" fmla="*/ 2660073 w 2840182"/>
              <a:gd name="connsiteY36" fmla="*/ 1787237 h 2350069"/>
              <a:gd name="connsiteX37" fmla="*/ 2563091 w 2840182"/>
              <a:gd name="connsiteY37" fmla="*/ 1870364 h 2350069"/>
              <a:gd name="connsiteX38" fmla="*/ 2479964 w 2840182"/>
              <a:gd name="connsiteY38" fmla="*/ 1939637 h 2350069"/>
              <a:gd name="connsiteX39" fmla="*/ 2396837 w 2840182"/>
              <a:gd name="connsiteY39" fmla="*/ 1953491 h 2350069"/>
              <a:gd name="connsiteX40" fmla="*/ 2258291 w 2840182"/>
              <a:gd name="connsiteY40" fmla="*/ 2008909 h 2350069"/>
              <a:gd name="connsiteX41" fmla="*/ 2216728 w 2840182"/>
              <a:gd name="connsiteY41" fmla="*/ 2036619 h 2350069"/>
              <a:gd name="connsiteX42" fmla="*/ 2105891 w 2840182"/>
              <a:gd name="connsiteY42" fmla="*/ 2064328 h 2350069"/>
              <a:gd name="connsiteX43" fmla="*/ 2008909 w 2840182"/>
              <a:gd name="connsiteY43" fmla="*/ 2092037 h 2350069"/>
              <a:gd name="connsiteX44" fmla="*/ 1939637 w 2840182"/>
              <a:gd name="connsiteY44" fmla="*/ 2147455 h 2350069"/>
              <a:gd name="connsiteX45" fmla="*/ 1814946 w 2840182"/>
              <a:gd name="connsiteY45" fmla="*/ 2216728 h 2350069"/>
              <a:gd name="connsiteX46" fmla="*/ 1717964 w 2840182"/>
              <a:gd name="connsiteY46" fmla="*/ 2230582 h 2350069"/>
              <a:gd name="connsiteX47" fmla="*/ 1579418 w 2840182"/>
              <a:gd name="connsiteY47" fmla="*/ 2258291 h 2350069"/>
              <a:gd name="connsiteX48" fmla="*/ 1537855 w 2840182"/>
              <a:gd name="connsiteY48" fmla="*/ 2272146 h 2350069"/>
              <a:gd name="connsiteX49" fmla="*/ 1316182 w 2840182"/>
              <a:gd name="connsiteY49" fmla="*/ 2286000 h 2350069"/>
              <a:gd name="connsiteX50" fmla="*/ 1080655 w 2840182"/>
              <a:gd name="connsiteY50" fmla="*/ 2313709 h 2350069"/>
              <a:gd name="connsiteX51" fmla="*/ 831273 w 2840182"/>
              <a:gd name="connsiteY51" fmla="*/ 2327564 h 2350069"/>
              <a:gd name="connsiteX52" fmla="*/ 471055 w 2840182"/>
              <a:gd name="connsiteY52" fmla="*/ 2327564 h 2350069"/>
              <a:gd name="connsiteX53" fmla="*/ 401782 w 2840182"/>
              <a:gd name="connsiteY53" fmla="*/ 2313709 h 2350069"/>
              <a:gd name="connsiteX54" fmla="*/ 263237 w 2840182"/>
              <a:gd name="connsiteY54" fmla="*/ 2258291 h 2350069"/>
              <a:gd name="connsiteX55" fmla="*/ 207818 w 2840182"/>
              <a:gd name="connsiteY55" fmla="*/ 2244437 h 2350069"/>
              <a:gd name="connsiteX56" fmla="*/ 166255 w 2840182"/>
              <a:gd name="connsiteY56" fmla="*/ 2202873 h 2350069"/>
              <a:gd name="connsiteX57" fmla="*/ 69273 w 2840182"/>
              <a:gd name="connsiteY57" fmla="*/ 2105891 h 2350069"/>
              <a:gd name="connsiteX58" fmla="*/ 27709 w 2840182"/>
              <a:gd name="connsiteY58" fmla="*/ 1981200 h 2350069"/>
              <a:gd name="connsiteX59" fmla="*/ 35 w 2840182"/>
              <a:gd name="connsiteY59" fmla="*/ 1953626 h 2350069"/>
              <a:gd name="connsiteX60" fmla="*/ 0 w 2840182"/>
              <a:gd name="connsiteY60" fmla="*/ 623455 h 2350069"/>
              <a:gd name="connsiteX0" fmla="*/ 0 w 2895465"/>
              <a:gd name="connsiteY0" fmla="*/ 623455 h 2350069"/>
              <a:gd name="connsiteX1" fmla="*/ 0 w 2895465"/>
              <a:gd name="connsiteY1" fmla="*/ 623455 h 2350069"/>
              <a:gd name="connsiteX2" fmla="*/ 69273 w 2895465"/>
              <a:gd name="connsiteY2" fmla="*/ 526473 h 2350069"/>
              <a:gd name="connsiteX3" fmla="*/ 83128 w 2895465"/>
              <a:gd name="connsiteY3" fmla="*/ 484909 h 2350069"/>
              <a:gd name="connsiteX4" fmla="*/ 207818 w 2895465"/>
              <a:gd name="connsiteY4" fmla="*/ 332509 h 2350069"/>
              <a:gd name="connsiteX5" fmla="*/ 263237 w 2895465"/>
              <a:gd name="connsiteY5" fmla="*/ 304800 h 2350069"/>
              <a:gd name="connsiteX6" fmla="*/ 304800 w 2895465"/>
              <a:gd name="connsiteY6" fmla="*/ 277091 h 2350069"/>
              <a:gd name="connsiteX7" fmla="*/ 401782 w 2895465"/>
              <a:gd name="connsiteY7" fmla="*/ 249382 h 2350069"/>
              <a:gd name="connsiteX8" fmla="*/ 443346 w 2895465"/>
              <a:gd name="connsiteY8" fmla="*/ 221673 h 2350069"/>
              <a:gd name="connsiteX9" fmla="*/ 540328 w 2895465"/>
              <a:gd name="connsiteY9" fmla="*/ 180109 h 2350069"/>
              <a:gd name="connsiteX10" fmla="*/ 623455 w 2895465"/>
              <a:gd name="connsiteY10" fmla="*/ 124691 h 2350069"/>
              <a:gd name="connsiteX11" fmla="*/ 706582 w 2895465"/>
              <a:gd name="connsiteY11" fmla="*/ 96982 h 2350069"/>
              <a:gd name="connsiteX12" fmla="*/ 858982 w 2895465"/>
              <a:gd name="connsiteY12" fmla="*/ 69273 h 2350069"/>
              <a:gd name="connsiteX13" fmla="*/ 928255 w 2895465"/>
              <a:gd name="connsiteY13" fmla="*/ 41564 h 2350069"/>
              <a:gd name="connsiteX14" fmla="*/ 1260764 w 2895465"/>
              <a:gd name="connsiteY14" fmla="*/ 13855 h 2350069"/>
              <a:gd name="connsiteX15" fmla="*/ 1371600 w 2895465"/>
              <a:gd name="connsiteY15" fmla="*/ 0 h 2350069"/>
              <a:gd name="connsiteX16" fmla="*/ 1579418 w 2895465"/>
              <a:gd name="connsiteY16" fmla="*/ 13855 h 2350069"/>
              <a:gd name="connsiteX17" fmla="*/ 1884218 w 2895465"/>
              <a:gd name="connsiteY17" fmla="*/ 41564 h 2350069"/>
              <a:gd name="connsiteX18" fmla="*/ 2022764 w 2895465"/>
              <a:gd name="connsiteY18" fmla="*/ 69273 h 2350069"/>
              <a:gd name="connsiteX19" fmla="*/ 2064328 w 2895465"/>
              <a:gd name="connsiteY19" fmla="*/ 83128 h 2350069"/>
              <a:gd name="connsiteX20" fmla="*/ 2202873 w 2895465"/>
              <a:gd name="connsiteY20" fmla="*/ 96982 h 2350069"/>
              <a:gd name="connsiteX21" fmla="*/ 2327564 w 2895465"/>
              <a:gd name="connsiteY21" fmla="*/ 138546 h 2350069"/>
              <a:gd name="connsiteX22" fmla="*/ 2369128 w 2895465"/>
              <a:gd name="connsiteY22" fmla="*/ 180109 h 2350069"/>
              <a:gd name="connsiteX23" fmla="*/ 2479964 w 2895465"/>
              <a:gd name="connsiteY23" fmla="*/ 263237 h 2350069"/>
              <a:gd name="connsiteX24" fmla="*/ 2521528 w 2895465"/>
              <a:gd name="connsiteY24" fmla="*/ 318655 h 2350069"/>
              <a:gd name="connsiteX25" fmla="*/ 2563091 w 2895465"/>
              <a:gd name="connsiteY25" fmla="*/ 346364 h 2350069"/>
              <a:gd name="connsiteX26" fmla="*/ 2618509 w 2895465"/>
              <a:gd name="connsiteY26" fmla="*/ 387928 h 2350069"/>
              <a:gd name="connsiteX27" fmla="*/ 2660073 w 2895465"/>
              <a:gd name="connsiteY27" fmla="*/ 415637 h 2350069"/>
              <a:gd name="connsiteX28" fmla="*/ 2701637 w 2895465"/>
              <a:gd name="connsiteY28" fmla="*/ 457200 h 2350069"/>
              <a:gd name="connsiteX29" fmla="*/ 2715491 w 2895465"/>
              <a:gd name="connsiteY29" fmla="*/ 498764 h 2350069"/>
              <a:gd name="connsiteX30" fmla="*/ 2784764 w 2895465"/>
              <a:gd name="connsiteY30" fmla="*/ 595746 h 2350069"/>
              <a:gd name="connsiteX31" fmla="*/ 2812473 w 2895465"/>
              <a:gd name="connsiteY31" fmla="*/ 678873 h 2350069"/>
              <a:gd name="connsiteX32" fmla="*/ 2895465 w 2895465"/>
              <a:gd name="connsiteY32" fmla="*/ 1011382 h 2350069"/>
              <a:gd name="connsiteX33" fmla="*/ 2826328 w 2895465"/>
              <a:gd name="connsiteY33" fmla="*/ 1510146 h 2350069"/>
              <a:gd name="connsiteX34" fmla="*/ 2798618 w 2895465"/>
              <a:gd name="connsiteY34" fmla="*/ 1620982 h 2350069"/>
              <a:gd name="connsiteX35" fmla="*/ 2701637 w 2895465"/>
              <a:gd name="connsiteY35" fmla="*/ 1759528 h 2350069"/>
              <a:gd name="connsiteX36" fmla="*/ 2660073 w 2895465"/>
              <a:gd name="connsiteY36" fmla="*/ 1787237 h 2350069"/>
              <a:gd name="connsiteX37" fmla="*/ 2563091 w 2895465"/>
              <a:gd name="connsiteY37" fmla="*/ 1870364 h 2350069"/>
              <a:gd name="connsiteX38" fmla="*/ 2479964 w 2895465"/>
              <a:gd name="connsiteY38" fmla="*/ 1939637 h 2350069"/>
              <a:gd name="connsiteX39" fmla="*/ 2396837 w 2895465"/>
              <a:gd name="connsiteY39" fmla="*/ 1953491 h 2350069"/>
              <a:gd name="connsiteX40" fmla="*/ 2258291 w 2895465"/>
              <a:gd name="connsiteY40" fmla="*/ 2008909 h 2350069"/>
              <a:gd name="connsiteX41" fmla="*/ 2216728 w 2895465"/>
              <a:gd name="connsiteY41" fmla="*/ 2036619 h 2350069"/>
              <a:gd name="connsiteX42" fmla="*/ 2105891 w 2895465"/>
              <a:gd name="connsiteY42" fmla="*/ 2064328 h 2350069"/>
              <a:gd name="connsiteX43" fmla="*/ 2008909 w 2895465"/>
              <a:gd name="connsiteY43" fmla="*/ 2092037 h 2350069"/>
              <a:gd name="connsiteX44" fmla="*/ 1939637 w 2895465"/>
              <a:gd name="connsiteY44" fmla="*/ 2147455 h 2350069"/>
              <a:gd name="connsiteX45" fmla="*/ 1814946 w 2895465"/>
              <a:gd name="connsiteY45" fmla="*/ 2216728 h 2350069"/>
              <a:gd name="connsiteX46" fmla="*/ 1717964 w 2895465"/>
              <a:gd name="connsiteY46" fmla="*/ 2230582 h 2350069"/>
              <a:gd name="connsiteX47" fmla="*/ 1579418 w 2895465"/>
              <a:gd name="connsiteY47" fmla="*/ 2258291 h 2350069"/>
              <a:gd name="connsiteX48" fmla="*/ 1537855 w 2895465"/>
              <a:gd name="connsiteY48" fmla="*/ 2272146 h 2350069"/>
              <a:gd name="connsiteX49" fmla="*/ 1316182 w 2895465"/>
              <a:gd name="connsiteY49" fmla="*/ 2286000 h 2350069"/>
              <a:gd name="connsiteX50" fmla="*/ 1080655 w 2895465"/>
              <a:gd name="connsiteY50" fmla="*/ 2313709 h 2350069"/>
              <a:gd name="connsiteX51" fmla="*/ 831273 w 2895465"/>
              <a:gd name="connsiteY51" fmla="*/ 2327564 h 2350069"/>
              <a:gd name="connsiteX52" fmla="*/ 471055 w 2895465"/>
              <a:gd name="connsiteY52" fmla="*/ 2327564 h 2350069"/>
              <a:gd name="connsiteX53" fmla="*/ 401782 w 2895465"/>
              <a:gd name="connsiteY53" fmla="*/ 2313709 h 2350069"/>
              <a:gd name="connsiteX54" fmla="*/ 263237 w 2895465"/>
              <a:gd name="connsiteY54" fmla="*/ 2258291 h 2350069"/>
              <a:gd name="connsiteX55" fmla="*/ 207818 w 2895465"/>
              <a:gd name="connsiteY55" fmla="*/ 2244437 h 2350069"/>
              <a:gd name="connsiteX56" fmla="*/ 166255 w 2895465"/>
              <a:gd name="connsiteY56" fmla="*/ 2202873 h 2350069"/>
              <a:gd name="connsiteX57" fmla="*/ 69273 w 2895465"/>
              <a:gd name="connsiteY57" fmla="*/ 2105891 h 2350069"/>
              <a:gd name="connsiteX58" fmla="*/ 27709 w 2895465"/>
              <a:gd name="connsiteY58" fmla="*/ 1981200 h 2350069"/>
              <a:gd name="connsiteX59" fmla="*/ 35 w 2895465"/>
              <a:gd name="connsiteY59" fmla="*/ 1953626 h 2350069"/>
              <a:gd name="connsiteX60" fmla="*/ 0 w 2895465"/>
              <a:gd name="connsiteY60" fmla="*/ 623455 h 2350069"/>
              <a:gd name="connsiteX0" fmla="*/ 0 w 2895465"/>
              <a:gd name="connsiteY0" fmla="*/ 721716 h 2448330"/>
              <a:gd name="connsiteX1" fmla="*/ 0 w 2895465"/>
              <a:gd name="connsiteY1" fmla="*/ 721716 h 2448330"/>
              <a:gd name="connsiteX2" fmla="*/ 69273 w 2895465"/>
              <a:gd name="connsiteY2" fmla="*/ 624734 h 2448330"/>
              <a:gd name="connsiteX3" fmla="*/ 83128 w 2895465"/>
              <a:gd name="connsiteY3" fmla="*/ 583170 h 2448330"/>
              <a:gd name="connsiteX4" fmla="*/ 207818 w 2895465"/>
              <a:gd name="connsiteY4" fmla="*/ 430770 h 2448330"/>
              <a:gd name="connsiteX5" fmla="*/ 263237 w 2895465"/>
              <a:gd name="connsiteY5" fmla="*/ 403061 h 2448330"/>
              <a:gd name="connsiteX6" fmla="*/ 304800 w 2895465"/>
              <a:gd name="connsiteY6" fmla="*/ 375352 h 2448330"/>
              <a:gd name="connsiteX7" fmla="*/ 401782 w 2895465"/>
              <a:gd name="connsiteY7" fmla="*/ 347643 h 2448330"/>
              <a:gd name="connsiteX8" fmla="*/ 443346 w 2895465"/>
              <a:gd name="connsiteY8" fmla="*/ 319934 h 2448330"/>
              <a:gd name="connsiteX9" fmla="*/ 540328 w 2895465"/>
              <a:gd name="connsiteY9" fmla="*/ 278370 h 2448330"/>
              <a:gd name="connsiteX10" fmla="*/ 623455 w 2895465"/>
              <a:gd name="connsiteY10" fmla="*/ 222952 h 2448330"/>
              <a:gd name="connsiteX11" fmla="*/ 706582 w 2895465"/>
              <a:gd name="connsiteY11" fmla="*/ 195243 h 2448330"/>
              <a:gd name="connsiteX12" fmla="*/ 858982 w 2895465"/>
              <a:gd name="connsiteY12" fmla="*/ 167534 h 2448330"/>
              <a:gd name="connsiteX13" fmla="*/ 928255 w 2895465"/>
              <a:gd name="connsiteY13" fmla="*/ 139825 h 2448330"/>
              <a:gd name="connsiteX14" fmla="*/ 1260764 w 2895465"/>
              <a:gd name="connsiteY14" fmla="*/ 112116 h 2448330"/>
              <a:gd name="connsiteX15" fmla="*/ 1371600 w 2895465"/>
              <a:gd name="connsiteY15" fmla="*/ 98261 h 2448330"/>
              <a:gd name="connsiteX16" fmla="*/ 1579418 w 2895465"/>
              <a:gd name="connsiteY16" fmla="*/ 208 h 2448330"/>
              <a:gd name="connsiteX17" fmla="*/ 1884218 w 2895465"/>
              <a:gd name="connsiteY17" fmla="*/ 139825 h 2448330"/>
              <a:gd name="connsiteX18" fmla="*/ 2022764 w 2895465"/>
              <a:gd name="connsiteY18" fmla="*/ 167534 h 2448330"/>
              <a:gd name="connsiteX19" fmla="*/ 2064328 w 2895465"/>
              <a:gd name="connsiteY19" fmla="*/ 181389 h 2448330"/>
              <a:gd name="connsiteX20" fmla="*/ 2202873 w 2895465"/>
              <a:gd name="connsiteY20" fmla="*/ 195243 h 2448330"/>
              <a:gd name="connsiteX21" fmla="*/ 2327564 w 2895465"/>
              <a:gd name="connsiteY21" fmla="*/ 236807 h 2448330"/>
              <a:gd name="connsiteX22" fmla="*/ 2369128 w 2895465"/>
              <a:gd name="connsiteY22" fmla="*/ 278370 h 2448330"/>
              <a:gd name="connsiteX23" fmla="*/ 2479964 w 2895465"/>
              <a:gd name="connsiteY23" fmla="*/ 361498 h 2448330"/>
              <a:gd name="connsiteX24" fmla="*/ 2521528 w 2895465"/>
              <a:gd name="connsiteY24" fmla="*/ 416916 h 2448330"/>
              <a:gd name="connsiteX25" fmla="*/ 2563091 w 2895465"/>
              <a:gd name="connsiteY25" fmla="*/ 444625 h 2448330"/>
              <a:gd name="connsiteX26" fmla="*/ 2618509 w 2895465"/>
              <a:gd name="connsiteY26" fmla="*/ 486189 h 2448330"/>
              <a:gd name="connsiteX27" fmla="*/ 2660073 w 2895465"/>
              <a:gd name="connsiteY27" fmla="*/ 513898 h 2448330"/>
              <a:gd name="connsiteX28" fmla="*/ 2701637 w 2895465"/>
              <a:gd name="connsiteY28" fmla="*/ 555461 h 2448330"/>
              <a:gd name="connsiteX29" fmla="*/ 2715491 w 2895465"/>
              <a:gd name="connsiteY29" fmla="*/ 597025 h 2448330"/>
              <a:gd name="connsiteX30" fmla="*/ 2784764 w 2895465"/>
              <a:gd name="connsiteY30" fmla="*/ 694007 h 2448330"/>
              <a:gd name="connsiteX31" fmla="*/ 2812473 w 2895465"/>
              <a:gd name="connsiteY31" fmla="*/ 777134 h 2448330"/>
              <a:gd name="connsiteX32" fmla="*/ 2895465 w 2895465"/>
              <a:gd name="connsiteY32" fmla="*/ 1109643 h 2448330"/>
              <a:gd name="connsiteX33" fmla="*/ 2826328 w 2895465"/>
              <a:gd name="connsiteY33" fmla="*/ 1608407 h 2448330"/>
              <a:gd name="connsiteX34" fmla="*/ 2798618 w 2895465"/>
              <a:gd name="connsiteY34" fmla="*/ 1719243 h 2448330"/>
              <a:gd name="connsiteX35" fmla="*/ 2701637 w 2895465"/>
              <a:gd name="connsiteY35" fmla="*/ 1857789 h 2448330"/>
              <a:gd name="connsiteX36" fmla="*/ 2660073 w 2895465"/>
              <a:gd name="connsiteY36" fmla="*/ 1885498 h 2448330"/>
              <a:gd name="connsiteX37" fmla="*/ 2563091 w 2895465"/>
              <a:gd name="connsiteY37" fmla="*/ 1968625 h 2448330"/>
              <a:gd name="connsiteX38" fmla="*/ 2479964 w 2895465"/>
              <a:gd name="connsiteY38" fmla="*/ 2037898 h 2448330"/>
              <a:gd name="connsiteX39" fmla="*/ 2396837 w 2895465"/>
              <a:gd name="connsiteY39" fmla="*/ 2051752 h 2448330"/>
              <a:gd name="connsiteX40" fmla="*/ 2258291 w 2895465"/>
              <a:gd name="connsiteY40" fmla="*/ 2107170 h 2448330"/>
              <a:gd name="connsiteX41" fmla="*/ 2216728 w 2895465"/>
              <a:gd name="connsiteY41" fmla="*/ 2134880 h 2448330"/>
              <a:gd name="connsiteX42" fmla="*/ 2105891 w 2895465"/>
              <a:gd name="connsiteY42" fmla="*/ 2162589 h 2448330"/>
              <a:gd name="connsiteX43" fmla="*/ 2008909 w 2895465"/>
              <a:gd name="connsiteY43" fmla="*/ 2190298 h 2448330"/>
              <a:gd name="connsiteX44" fmla="*/ 1939637 w 2895465"/>
              <a:gd name="connsiteY44" fmla="*/ 2245716 h 2448330"/>
              <a:gd name="connsiteX45" fmla="*/ 1814946 w 2895465"/>
              <a:gd name="connsiteY45" fmla="*/ 2314989 h 2448330"/>
              <a:gd name="connsiteX46" fmla="*/ 1717964 w 2895465"/>
              <a:gd name="connsiteY46" fmla="*/ 2328843 h 2448330"/>
              <a:gd name="connsiteX47" fmla="*/ 1579418 w 2895465"/>
              <a:gd name="connsiteY47" fmla="*/ 2356552 h 2448330"/>
              <a:gd name="connsiteX48" fmla="*/ 1537855 w 2895465"/>
              <a:gd name="connsiteY48" fmla="*/ 2370407 h 2448330"/>
              <a:gd name="connsiteX49" fmla="*/ 1316182 w 2895465"/>
              <a:gd name="connsiteY49" fmla="*/ 2384261 h 2448330"/>
              <a:gd name="connsiteX50" fmla="*/ 1080655 w 2895465"/>
              <a:gd name="connsiteY50" fmla="*/ 2411970 h 2448330"/>
              <a:gd name="connsiteX51" fmla="*/ 831273 w 2895465"/>
              <a:gd name="connsiteY51" fmla="*/ 2425825 h 2448330"/>
              <a:gd name="connsiteX52" fmla="*/ 471055 w 2895465"/>
              <a:gd name="connsiteY52" fmla="*/ 2425825 h 2448330"/>
              <a:gd name="connsiteX53" fmla="*/ 401782 w 2895465"/>
              <a:gd name="connsiteY53" fmla="*/ 2411970 h 2448330"/>
              <a:gd name="connsiteX54" fmla="*/ 263237 w 2895465"/>
              <a:gd name="connsiteY54" fmla="*/ 2356552 h 2448330"/>
              <a:gd name="connsiteX55" fmla="*/ 207818 w 2895465"/>
              <a:gd name="connsiteY55" fmla="*/ 2342698 h 2448330"/>
              <a:gd name="connsiteX56" fmla="*/ 166255 w 2895465"/>
              <a:gd name="connsiteY56" fmla="*/ 2301134 h 2448330"/>
              <a:gd name="connsiteX57" fmla="*/ 69273 w 2895465"/>
              <a:gd name="connsiteY57" fmla="*/ 2204152 h 2448330"/>
              <a:gd name="connsiteX58" fmla="*/ 27709 w 2895465"/>
              <a:gd name="connsiteY58" fmla="*/ 2079461 h 2448330"/>
              <a:gd name="connsiteX59" fmla="*/ 35 w 2895465"/>
              <a:gd name="connsiteY59" fmla="*/ 2051887 h 2448330"/>
              <a:gd name="connsiteX60" fmla="*/ 0 w 2895465"/>
              <a:gd name="connsiteY60" fmla="*/ 721716 h 2448330"/>
              <a:gd name="connsiteX0" fmla="*/ 0 w 2895465"/>
              <a:gd name="connsiteY0" fmla="*/ 722920 h 2449534"/>
              <a:gd name="connsiteX1" fmla="*/ 0 w 2895465"/>
              <a:gd name="connsiteY1" fmla="*/ 722920 h 2449534"/>
              <a:gd name="connsiteX2" fmla="*/ 69273 w 2895465"/>
              <a:gd name="connsiteY2" fmla="*/ 625938 h 2449534"/>
              <a:gd name="connsiteX3" fmla="*/ 83128 w 2895465"/>
              <a:gd name="connsiteY3" fmla="*/ 584374 h 2449534"/>
              <a:gd name="connsiteX4" fmla="*/ 207818 w 2895465"/>
              <a:gd name="connsiteY4" fmla="*/ 431974 h 2449534"/>
              <a:gd name="connsiteX5" fmla="*/ 263237 w 2895465"/>
              <a:gd name="connsiteY5" fmla="*/ 404265 h 2449534"/>
              <a:gd name="connsiteX6" fmla="*/ 304800 w 2895465"/>
              <a:gd name="connsiteY6" fmla="*/ 376556 h 2449534"/>
              <a:gd name="connsiteX7" fmla="*/ 401782 w 2895465"/>
              <a:gd name="connsiteY7" fmla="*/ 348847 h 2449534"/>
              <a:gd name="connsiteX8" fmla="*/ 443346 w 2895465"/>
              <a:gd name="connsiteY8" fmla="*/ 321138 h 2449534"/>
              <a:gd name="connsiteX9" fmla="*/ 540328 w 2895465"/>
              <a:gd name="connsiteY9" fmla="*/ 279574 h 2449534"/>
              <a:gd name="connsiteX10" fmla="*/ 623455 w 2895465"/>
              <a:gd name="connsiteY10" fmla="*/ 224156 h 2449534"/>
              <a:gd name="connsiteX11" fmla="*/ 706582 w 2895465"/>
              <a:gd name="connsiteY11" fmla="*/ 196447 h 2449534"/>
              <a:gd name="connsiteX12" fmla="*/ 858982 w 2895465"/>
              <a:gd name="connsiteY12" fmla="*/ 168738 h 2449534"/>
              <a:gd name="connsiteX13" fmla="*/ 928255 w 2895465"/>
              <a:gd name="connsiteY13" fmla="*/ 141029 h 2449534"/>
              <a:gd name="connsiteX14" fmla="*/ 1260764 w 2895465"/>
              <a:gd name="connsiteY14" fmla="*/ 113320 h 2449534"/>
              <a:gd name="connsiteX15" fmla="*/ 1371600 w 2895465"/>
              <a:gd name="connsiteY15" fmla="*/ 71488 h 2449534"/>
              <a:gd name="connsiteX16" fmla="*/ 1579418 w 2895465"/>
              <a:gd name="connsiteY16" fmla="*/ 1412 h 2449534"/>
              <a:gd name="connsiteX17" fmla="*/ 1884218 w 2895465"/>
              <a:gd name="connsiteY17" fmla="*/ 141029 h 2449534"/>
              <a:gd name="connsiteX18" fmla="*/ 2022764 w 2895465"/>
              <a:gd name="connsiteY18" fmla="*/ 168738 h 2449534"/>
              <a:gd name="connsiteX19" fmla="*/ 2064328 w 2895465"/>
              <a:gd name="connsiteY19" fmla="*/ 182593 h 2449534"/>
              <a:gd name="connsiteX20" fmla="*/ 2202873 w 2895465"/>
              <a:gd name="connsiteY20" fmla="*/ 196447 h 2449534"/>
              <a:gd name="connsiteX21" fmla="*/ 2327564 w 2895465"/>
              <a:gd name="connsiteY21" fmla="*/ 238011 h 2449534"/>
              <a:gd name="connsiteX22" fmla="*/ 2369128 w 2895465"/>
              <a:gd name="connsiteY22" fmla="*/ 279574 h 2449534"/>
              <a:gd name="connsiteX23" fmla="*/ 2479964 w 2895465"/>
              <a:gd name="connsiteY23" fmla="*/ 362702 h 2449534"/>
              <a:gd name="connsiteX24" fmla="*/ 2521528 w 2895465"/>
              <a:gd name="connsiteY24" fmla="*/ 418120 h 2449534"/>
              <a:gd name="connsiteX25" fmla="*/ 2563091 w 2895465"/>
              <a:gd name="connsiteY25" fmla="*/ 445829 h 2449534"/>
              <a:gd name="connsiteX26" fmla="*/ 2618509 w 2895465"/>
              <a:gd name="connsiteY26" fmla="*/ 487393 h 2449534"/>
              <a:gd name="connsiteX27" fmla="*/ 2660073 w 2895465"/>
              <a:gd name="connsiteY27" fmla="*/ 515102 h 2449534"/>
              <a:gd name="connsiteX28" fmla="*/ 2701637 w 2895465"/>
              <a:gd name="connsiteY28" fmla="*/ 556665 h 2449534"/>
              <a:gd name="connsiteX29" fmla="*/ 2715491 w 2895465"/>
              <a:gd name="connsiteY29" fmla="*/ 598229 h 2449534"/>
              <a:gd name="connsiteX30" fmla="*/ 2784764 w 2895465"/>
              <a:gd name="connsiteY30" fmla="*/ 695211 h 2449534"/>
              <a:gd name="connsiteX31" fmla="*/ 2812473 w 2895465"/>
              <a:gd name="connsiteY31" fmla="*/ 778338 h 2449534"/>
              <a:gd name="connsiteX32" fmla="*/ 2895465 w 2895465"/>
              <a:gd name="connsiteY32" fmla="*/ 1110847 h 2449534"/>
              <a:gd name="connsiteX33" fmla="*/ 2826328 w 2895465"/>
              <a:gd name="connsiteY33" fmla="*/ 1609611 h 2449534"/>
              <a:gd name="connsiteX34" fmla="*/ 2798618 w 2895465"/>
              <a:gd name="connsiteY34" fmla="*/ 1720447 h 2449534"/>
              <a:gd name="connsiteX35" fmla="*/ 2701637 w 2895465"/>
              <a:gd name="connsiteY35" fmla="*/ 1858993 h 2449534"/>
              <a:gd name="connsiteX36" fmla="*/ 2660073 w 2895465"/>
              <a:gd name="connsiteY36" fmla="*/ 1886702 h 2449534"/>
              <a:gd name="connsiteX37" fmla="*/ 2563091 w 2895465"/>
              <a:gd name="connsiteY37" fmla="*/ 1969829 h 2449534"/>
              <a:gd name="connsiteX38" fmla="*/ 2479964 w 2895465"/>
              <a:gd name="connsiteY38" fmla="*/ 2039102 h 2449534"/>
              <a:gd name="connsiteX39" fmla="*/ 2396837 w 2895465"/>
              <a:gd name="connsiteY39" fmla="*/ 2052956 h 2449534"/>
              <a:gd name="connsiteX40" fmla="*/ 2258291 w 2895465"/>
              <a:gd name="connsiteY40" fmla="*/ 2108374 h 2449534"/>
              <a:gd name="connsiteX41" fmla="*/ 2216728 w 2895465"/>
              <a:gd name="connsiteY41" fmla="*/ 2136084 h 2449534"/>
              <a:gd name="connsiteX42" fmla="*/ 2105891 w 2895465"/>
              <a:gd name="connsiteY42" fmla="*/ 2163793 h 2449534"/>
              <a:gd name="connsiteX43" fmla="*/ 2008909 w 2895465"/>
              <a:gd name="connsiteY43" fmla="*/ 2191502 h 2449534"/>
              <a:gd name="connsiteX44" fmla="*/ 1939637 w 2895465"/>
              <a:gd name="connsiteY44" fmla="*/ 2246920 h 2449534"/>
              <a:gd name="connsiteX45" fmla="*/ 1814946 w 2895465"/>
              <a:gd name="connsiteY45" fmla="*/ 2316193 h 2449534"/>
              <a:gd name="connsiteX46" fmla="*/ 1717964 w 2895465"/>
              <a:gd name="connsiteY46" fmla="*/ 2330047 h 2449534"/>
              <a:gd name="connsiteX47" fmla="*/ 1579418 w 2895465"/>
              <a:gd name="connsiteY47" fmla="*/ 2357756 h 2449534"/>
              <a:gd name="connsiteX48" fmla="*/ 1537855 w 2895465"/>
              <a:gd name="connsiteY48" fmla="*/ 2371611 h 2449534"/>
              <a:gd name="connsiteX49" fmla="*/ 1316182 w 2895465"/>
              <a:gd name="connsiteY49" fmla="*/ 2385465 h 2449534"/>
              <a:gd name="connsiteX50" fmla="*/ 1080655 w 2895465"/>
              <a:gd name="connsiteY50" fmla="*/ 2413174 h 2449534"/>
              <a:gd name="connsiteX51" fmla="*/ 831273 w 2895465"/>
              <a:gd name="connsiteY51" fmla="*/ 2427029 h 2449534"/>
              <a:gd name="connsiteX52" fmla="*/ 471055 w 2895465"/>
              <a:gd name="connsiteY52" fmla="*/ 2427029 h 2449534"/>
              <a:gd name="connsiteX53" fmla="*/ 401782 w 2895465"/>
              <a:gd name="connsiteY53" fmla="*/ 2413174 h 2449534"/>
              <a:gd name="connsiteX54" fmla="*/ 263237 w 2895465"/>
              <a:gd name="connsiteY54" fmla="*/ 2357756 h 2449534"/>
              <a:gd name="connsiteX55" fmla="*/ 207818 w 2895465"/>
              <a:gd name="connsiteY55" fmla="*/ 2343902 h 2449534"/>
              <a:gd name="connsiteX56" fmla="*/ 166255 w 2895465"/>
              <a:gd name="connsiteY56" fmla="*/ 2302338 h 2449534"/>
              <a:gd name="connsiteX57" fmla="*/ 69273 w 2895465"/>
              <a:gd name="connsiteY57" fmla="*/ 2205356 h 2449534"/>
              <a:gd name="connsiteX58" fmla="*/ 27709 w 2895465"/>
              <a:gd name="connsiteY58" fmla="*/ 2080665 h 2449534"/>
              <a:gd name="connsiteX59" fmla="*/ 35 w 2895465"/>
              <a:gd name="connsiteY59" fmla="*/ 2053091 h 2449534"/>
              <a:gd name="connsiteX60" fmla="*/ 0 w 2895465"/>
              <a:gd name="connsiteY60" fmla="*/ 722920 h 244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95465" h="2449534">
                <a:moveTo>
                  <a:pt x="0" y="722920"/>
                </a:moveTo>
                <a:lnTo>
                  <a:pt x="0" y="722920"/>
                </a:lnTo>
                <a:cubicBezTo>
                  <a:pt x="23091" y="690593"/>
                  <a:pt x="48833" y="660004"/>
                  <a:pt x="69273" y="625938"/>
                </a:cubicBezTo>
                <a:cubicBezTo>
                  <a:pt x="76787" y="613415"/>
                  <a:pt x="75287" y="596695"/>
                  <a:pt x="83128" y="584374"/>
                </a:cubicBezTo>
                <a:cubicBezTo>
                  <a:pt x="93339" y="568329"/>
                  <a:pt x="169523" y="459327"/>
                  <a:pt x="207818" y="431974"/>
                </a:cubicBezTo>
                <a:cubicBezTo>
                  <a:pt x="224624" y="419969"/>
                  <a:pt x="245305" y="414512"/>
                  <a:pt x="263237" y="404265"/>
                </a:cubicBezTo>
                <a:cubicBezTo>
                  <a:pt x="277694" y="396004"/>
                  <a:pt x="289907" y="384002"/>
                  <a:pt x="304800" y="376556"/>
                </a:cubicBezTo>
                <a:cubicBezTo>
                  <a:pt x="324671" y="366620"/>
                  <a:pt x="384032" y="353285"/>
                  <a:pt x="401782" y="348847"/>
                </a:cubicBezTo>
                <a:cubicBezTo>
                  <a:pt x="415637" y="339611"/>
                  <a:pt x="428453" y="328585"/>
                  <a:pt x="443346" y="321138"/>
                </a:cubicBezTo>
                <a:cubicBezTo>
                  <a:pt x="558008" y="263808"/>
                  <a:pt x="396176" y="366066"/>
                  <a:pt x="540328" y="279574"/>
                </a:cubicBezTo>
                <a:cubicBezTo>
                  <a:pt x="568884" y="262440"/>
                  <a:pt x="591862" y="234687"/>
                  <a:pt x="623455" y="224156"/>
                </a:cubicBezTo>
                <a:cubicBezTo>
                  <a:pt x="651164" y="214920"/>
                  <a:pt x="677772" y="201249"/>
                  <a:pt x="706582" y="196447"/>
                </a:cubicBezTo>
                <a:cubicBezTo>
                  <a:pt x="726323" y="193157"/>
                  <a:pt x="834770" y="176002"/>
                  <a:pt x="858982" y="168738"/>
                </a:cubicBezTo>
                <a:cubicBezTo>
                  <a:pt x="882803" y="161592"/>
                  <a:pt x="904022" y="146621"/>
                  <a:pt x="928255" y="141029"/>
                </a:cubicBezTo>
                <a:cubicBezTo>
                  <a:pt x="996715" y="125230"/>
                  <a:pt x="1232270" y="115101"/>
                  <a:pt x="1260764" y="113320"/>
                </a:cubicBezTo>
                <a:cubicBezTo>
                  <a:pt x="1297709" y="108702"/>
                  <a:pt x="1318491" y="90139"/>
                  <a:pt x="1371600" y="71488"/>
                </a:cubicBezTo>
                <a:cubicBezTo>
                  <a:pt x="1424709" y="52837"/>
                  <a:pt x="1493982" y="-10178"/>
                  <a:pt x="1579418" y="1412"/>
                </a:cubicBezTo>
                <a:cubicBezTo>
                  <a:pt x="1664854" y="13002"/>
                  <a:pt x="1720997" y="122893"/>
                  <a:pt x="1884218" y="141029"/>
                </a:cubicBezTo>
                <a:cubicBezTo>
                  <a:pt x="1978121" y="172331"/>
                  <a:pt x="1863565" y="136898"/>
                  <a:pt x="2022764" y="168738"/>
                </a:cubicBezTo>
                <a:cubicBezTo>
                  <a:pt x="2037085" y="171602"/>
                  <a:pt x="2049894" y="180372"/>
                  <a:pt x="2064328" y="182593"/>
                </a:cubicBezTo>
                <a:cubicBezTo>
                  <a:pt x="2110200" y="189650"/>
                  <a:pt x="2156691" y="191829"/>
                  <a:pt x="2202873" y="196447"/>
                </a:cubicBezTo>
                <a:cubicBezTo>
                  <a:pt x="2244437" y="210302"/>
                  <a:pt x="2296584" y="207032"/>
                  <a:pt x="2327564" y="238011"/>
                </a:cubicBezTo>
                <a:cubicBezTo>
                  <a:pt x="2341419" y="251865"/>
                  <a:pt x="2354076" y="267031"/>
                  <a:pt x="2369128" y="279574"/>
                </a:cubicBezTo>
                <a:cubicBezTo>
                  <a:pt x="2445859" y="343517"/>
                  <a:pt x="2378927" y="261666"/>
                  <a:pt x="2479964" y="362702"/>
                </a:cubicBezTo>
                <a:cubicBezTo>
                  <a:pt x="2496292" y="379030"/>
                  <a:pt x="2505200" y="401792"/>
                  <a:pt x="2521528" y="418120"/>
                </a:cubicBezTo>
                <a:cubicBezTo>
                  <a:pt x="2533302" y="429894"/>
                  <a:pt x="2549542" y="436151"/>
                  <a:pt x="2563091" y="445829"/>
                </a:cubicBezTo>
                <a:cubicBezTo>
                  <a:pt x="2581881" y="459250"/>
                  <a:pt x="2599719" y="473972"/>
                  <a:pt x="2618509" y="487393"/>
                </a:cubicBezTo>
                <a:cubicBezTo>
                  <a:pt x="2632059" y="497071"/>
                  <a:pt x="2647281" y="504442"/>
                  <a:pt x="2660073" y="515102"/>
                </a:cubicBezTo>
                <a:cubicBezTo>
                  <a:pt x="2675125" y="527645"/>
                  <a:pt x="2687782" y="542811"/>
                  <a:pt x="2701637" y="556665"/>
                </a:cubicBezTo>
                <a:cubicBezTo>
                  <a:pt x="2706255" y="570520"/>
                  <a:pt x="2708960" y="585167"/>
                  <a:pt x="2715491" y="598229"/>
                </a:cubicBezTo>
                <a:cubicBezTo>
                  <a:pt x="2725621" y="618490"/>
                  <a:pt x="2775348" y="682657"/>
                  <a:pt x="2784764" y="695211"/>
                </a:cubicBezTo>
                <a:cubicBezTo>
                  <a:pt x="2794000" y="722920"/>
                  <a:pt x="2794023" y="709065"/>
                  <a:pt x="2812473" y="778338"/>
                </a:cubicBezTo>
                <a:cubicBezTo>
                  <a:pt x="2830923" y="847611"/>
                  <a:pt x="2876160" y="898481"/>
                  <a:pt x="2895465" y="1110847"/>
                </a:cubicBezTo>
                <a:cubicBezTo>
                  <a:pt x="2890847" y="1277102"/>
                  <a:pt x="2834431" y="1443490"/>
                  <a:pt x="2826328" y="1609611"/>
                </a:cubicBezTo>
                <a:cubicBezTo>
                  <a:pt x="2825841" y="1619603"/>
                  <a:pt x="2809854" y="1702189"/>
                  <a:pt x="2798618" y="1720447"/>
                </a:cubicBezTo>
                <a:cubicBezTo>
                  <a:pt x="2769074" y="1768457"/>
                  <a:pt x="2748542" y="1827724"/>
                  <a:pt x="2701637" y="1858993"/>
                </a:cubicBezTo>
                <a:cubicBezTo>
                  <a:pt x="2687782" y="1868229"/>
                  <a:pt x="2671847" y="1874928"/>
                  <a:pt x="2660073" y="1886702"/>
                </a:cubicBezTo>
                <a:cubicBezTo>
                  <a:pt x="2570146" y="1976628"/>
                  <a:pt x="2671336" y="1915707"/>
                  <a:pt x="2563091" y="1969829"/>
                </a:cubicBezTo>
                <a:cubicBezTo>
                  <a:pt x="2543798" y="1989123"/>
                  <a:pt x="2508899" y="2029457"/>
                  <a:pt x="2479964" y="2039102"/>
                </a:cubicBezTo>
                <a:cubicBezTo>
                  <a:pt x="2453314" y="2047985"/>
                  <a:pt x="2424546" y="2048338"/>
                  <a:pt x="2396837" y="2052956"/>
                </a:cubicBezTo>
                <a:cubicBezTo>
                  <a:pt x="2328716" y="2075663"/>
                  <a:pt x="2315368" y="2075758"/>
                  <a:pt x="2258291" y="2108374"/>
                </a:cubicBezTo>
                <a:cubicBezTo>
                  <a:pt x="2243834" y="2116635"/>
                  <a:pt x="2232377" y="2130394"/>
                  <a:pt x="2216728" y="2136084"/>
                </a:cubicBezTo>
                <a:cubicBezTo>
                  <a:pt x="2180938" y="2149099"/>
                  <a:pt x="2142020" y="2151750"/>
                  <a:pt x="2105891" y="2163793"/>
                </a:cubicBezTo>
                <a:cubicBezTo>
                  <a:pt x="2046264" y="2183668"/>
                  <a:pt x="2078496" y="2174105"/>
                  <a:pt x="2008909" y="2191502"/>
                </a:cubicBezTo>
                <a:cubicBezTo>
                  <a:pt x="1957712" y="2268297"/>
                  <a:pt x="2010492" y="2207556"/>
                  <a:pt x="1939637" y="2246920"/>
                </a:cubicBezTo>
                <a:cubicBezTo>
                  <a:pt x="1877152" y="2281634"/>
                  <a:pt x="1873721" y="2304438"/>
                  <a:pt x="1814946" y="2316193"/>
                </a:cubicBezTo>
                <a:cubicBezTo>
                  <a:pt x="1782925" y="2322597"/>
                  <a:pt x="1750240" y="2325082"/>
                  <a:pt x="1717964" y="2330047"/>
                </a:cubicBezTo>
                <a:cubicBezTo>
                  <a:pt x="1659010" y="2339117"/>
                  <a:pt x="1632972" y="2342455"/>
                  <a:pt x="1579418" y="2357756"/>
                </a:cubicBezTo>
                <a:cubicBezTo>
                  <a:pt x="1565376" y="2361768"/>
                  <a:pt x="1552379" y="2370082"/>
                  <a:pt x="1537855" y="2371611"/>
                </a:cubicBezTo>
                <a:cubicBezTo>
                  <a:pt x="1464227" y="2379361"/>
                  <a:pt x="1390073" y="2380847"/>
                  <a:pt x="1316182" y="2385465"/>
                </a:cubicBezTo>
                <a:cubicBezTo>
                  <a:pt x="1221383" y="2399008"/>
                  <a:pt x="1183291" y="2405843"/>
                  <a:pt x="1080655" y="2413174"/>
                </a:cubicBezTo>
                <a:cubicBezTo>
                  <a:pt x="997611" y="2419106"/>
                  <a:pt x="914400" y="2422411"/>
                  <a:pt x="831273" y="2427029"/>
                </a:cubicBezTo>
                <a:cubicBezTo>
                  <a:pt x="682541" y="2464213"/>
                  <a:pt x="766279" y="2448898"/>
                  <a:pt x="471055" y="2427029"/>
                </a:cubicBezTo>
                <a:cubicBezTo>
                  <a:pt x="447571" y="2425289"/>
                  <a:pt x="424501" y="2419370"/>
                  <a:pt x="401782" y="2413174"/>
                </a:cubicBezTo>
                <a:cubicBezTo>
                  <a:pt x="218969" y="2363316"/>
                  <a:pt x="401413" y="2409571"/>
                  <a:pt x="263237" y="2357756"/>
                </a:cubicBezTo>
                <a:cubicBezTo>
                  <a:pt x="245408" y="2351070"/>
                  <a:pt x="226291" y="2348520"/>
                  <a:pt x="207818" y="2343902"/>
                </a:cubicBezTo>
                <a:cubicBezTo>
                  <a:pt x="193964" y="2330047"/>
                  <a:pt x="182558" y="2313206"/>
                  <a:pt x="166255" y="2302338"/>
                </a:cubicBezTo>
                <a:cubicBezTo>
                  <a:pt x="100552" y="2258536"/>
                  <a:pt x="115792" y="2344913"/>
                  <a:pt x="69273" y="2205356"/>
                </a:cubicBezTo>
                <a:lnTo>
                  <a:pt x="27709" y="2080665"/>
                </a:lnTo>
                <a:lnTo>
                  <a:pt x="35" y="2053091"/>
                </a:lnTo>
                <a:cubicBezTo>
                  <a:pt x="23" y="1609701"/>
                  <a:pt x="12" y="1166310"/>
                  <a:pt x="0" y="722920"/>
                </a:cubicBezTo>
                <a:close/>
              </a:path>
            </a:pathLst>
          </a:custGeom>
          <a:solidFill>
            <a:srgbClr val="FF0000">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438796" y="2549236"/>
            <a:ext cx="1788332" cy="1191491"/>
          </a:xfrm>
          <a:custGeom>
            <a:avLst/>
            <a:gdLst>
              <a:gd name="connsiteX0" fmla="*/ 138545 w 1759527"/>
              <a:gd name="connsiteY0" fmla="*/ 0 h 1191491"/>
              <a:gd name="connsiteX1" fmla="*/ 1731818 w 1759527"/>
              <a:gd name="connsiteY1" fmla="*/ 13855 h 1191491"/>
              <a:gd name="connsiteX2" fmla="*/ 1759527 w 1759527"/>
              <a:gd name="connsiteY2" fmla="*/ 1191491 h 1191491"/>
              <a:gd name="connsiteX3" fmla="*/ 0 w 1759527"/>
              <a:gd name="connsiteY3" fmla="*/ 1163782 h 1191491"/>
              <a:gd name="connsiteX4" fmla="*/ 96982 w 1759527"/>
              <a:gd name="connsiteY4" fmla="*/ 1066800 h 1191491"/>
              <a:gd name="connsiteX5" fmla="*/ 124691 w 1759527"/>
              <a:gd name="connsiteY5" fmla="*/ 1025237 h 1191491"/>
              <a:gd name="connsiteX6" fmla="*/ 180109 w 1759527"/>
              <a:gd name="connsiteY6" fmla="*/ 955964 h 1191491"/>
              <a:gd name="connsiteX7" fmla="*/ 152400 w 1759527"/>
              <a:gd name="connsiteY7" fmla="*/ 858982 h 1191491"/>
              <a:gd name="connsiteX8" fmla="*/ 166255 w 1759527"/>
              <a:gd name="connsiteY8" fmla="*/ 775855 h 1191491"/>
              <a:gd name="connsiteX9" fmla="*/ 193964 w 1759527"/>
              <a:gd name="connsiteY9" fmla="*/ 678873 h 1191491"/>
              <a:gd name="connsiteX10" fmla="*/ 193964 w 1759527"/>
              <a:gd name="connsiteY10" fmla="*/ 678873 h 1191491"/>
              <a:gd name="connsiteX11" fmla="*/ 263236 w 1759527"/>
              <a:gd name="connsiteY11" fmla="*/ 471055 h 1191491"/>
              <a:gd name="connsiteX12" fmla="*/ 207818 w 1759527"/>
              <a:gd name="connsiteY12" fmla="*/ 221673 h 1191491"/>
              <a:gd name="connsiteX13" fmla="*/ 180109 w 1759527"/>
              <a:gd name="connsiteY13" fmla="*/ 110837 h 1191491"/>
              <a:gd name="connsiteX14" fmla="*/ 138545 w 1759527"/>
              <a:gd name="connsiteY14" fmla="*/ 0 h 1191491"/>
              <a:gd name="connsiteX0" fmla="*/ 138545 w 1759527"/>
              <a:gd name="connsiteY0" fmla="*/ 0 h 1191491"/>
              <a:gd name="connsiteX1" fmla="*/ 1731818 w 1759527"/>
              <a:gd name="connsiteY1" fmla="*/ 13855 h 1191491"/>
              <a:gd name="connsiteX2" fmla="*/ 1759527 w 1759527"/>
              <a:gd name="connsiteY2" fmla="*/ 1191491 h 1191491"/>
              <a:gd name="connsiteX3" fmla="*/ 0 w 1759527"/>
              <a:gd name="connsiteY3" fmla="*/ 1163782 h 1191491"/>
              <a:gd name="connsiteX4" fmla="*/ 96982 w 1759527"/>
              <a:gd name="connsiteY4" fmla="*/ 1066800 h 1191491"/>
              <a:gd name="connsiteX5" fmla="*/ 124691 w 1759527"/>
              <a:gd name="connsiteY5" fmla="*/ 1025237 h 1191491"/>
              <a:gd name="connsiteX6" fmla="*/ 180109 w 1759527"/>
              <a:gd name="connsiteY6" fmla="*/ 955964 h 1191491"/>
              <a:gd name="connsiteX7" fmla="*/ 152400 w 1759527"/>
              <a:gd name="connsiteY7" fmla="*/ 858982 h 1191491"/>
              <a:gd name="connsiteX8" fmla="*/ 166255 w 1759527"/>
              <a:gd name="connsiteY8" fmla="*/ 775855 h 1191491"/>
              <a:gd name="connsiteX9" fmla="*/ 193964 w 1759527"/>
              <a:gd name="connsiteY9" fmla="*/ 678873 h 1191491"/>
              <a:gd name="connsiteX10" fmla="*/ 193964 w 1759527"/>
              <a:gd name="connsiteY10" fmla="*/ 678873 h 1191491"/>
              <a:gd name="connsiteX11" fmla="*/ 221033 w 1759527"/>
              <a:gd name="connsiteY11" fmla="*/ 471055 h 1191491"/>
              <a:gd name="connsiteX12" fmla="*/ 207818 w 1759527"/>
              <a:gd name="connsiteY12" fmla="*/ 221673 h 1191491"/>
              <a:gd name="connsiteX13" fmla="*/ 180109 w 1759527"/>
              <a:gd name="connsiteY13" fmla="*/ 110837 h 1191491"/>
              <a:gd name="connsiteX14" fmla="*/ 138545 w 1759527"/>
              <a:gd name="connsiteY14" fmla="*/ 0 h 1191491"/>
              <a:gd name="connsiteX0" fmla="*/ 138545 w 1759527"/>
              <a:gd name="connsiteY0" fmla="*/ 0 h 1191491"/>
              <a:gd name="connsiteX1" fmla="*/ 1731818 w 1759527"/>
              <a:gd name="connsiteY1" fmla="*/ 13855 h 1191491"/>
              <a:gd name="connsiteX2" fmla="*/ 1759527 w 1759527"/>
              <a:gd name="connsiteY2" fmla="*/ 1191491 h 1191491"/>
              <a:gd name="connsiteX3" fmla="*/ 0 w 1759527"/>
              <a:gd name="connsiteY3" fmla="*/ 1163782 h 1191491"/>
              <a:gd name="connsiteX4" fmla="*/ 96982 w 1759527"/>
              <a:gd name="connsiteY4" fmla="*/ 1066800 h 1191491"/>
              <a:gd name="connsiteX5" fmla="*/ 124691 w 1759527"/>
              <a:gd name="connsiteY5" fmla="*/ 1025237 h 1191491"/>
              <a:gd name="connsiteX6" fmla="*/ 137906 w 1759527"/>
              <a:gd name="connsiteY6" fmla="*/ 970032 h 1191491"/>
              <a:gd name="connsiteX7" fmla="*/ 152400 w 1759527"/>
              <a:gd name="connsiteY7" fmla="*/ 858982 h 1191491"/>
              <a:gd name="connsiteX8" fmla="*/ 166255 w 1759527"/>
              <a:gd name="connsiteY8" fmla="*/ 775855 h 1191491"/>
              <a:gd name="connsiteX9" fmla="*/ 193964 w 1759527"/>
              <a:gd name="connsiteY9" fmla="*/ 678873 h 1191491"/>
              <a:gd name="connsiteX10" fmla="*/ 193964 w 1759527"/>
              <a:gd name="connsiteY10" fmla="*/ 678873 h 1191491"/>
              <a:gd name="connsiteX11" fmla="*/ 221033 w 1759527"/>
              <a:gd name="connsiteY11" fmla="*/ 471055 h 1191491"/>
              <a:gd name="connsiteX12" fmla="*/ 207818 w 1759527"/>
              <a:gd name="connsiteY12" fmla="*/ 221673 h 1191491"/>
              <a:gd name="connsiteX13" fmla="*/ 180109 w 1759527"/>
              <a:gd name="connsiteY13" fmla="*/ 110837 h 1191491"/>
              <a:gd name="connsiteX14" fmla="*/ 138545 w 1759527"/>
              <a:gd name="connsiteY14" fmla="*/ 0 h 119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9527" h="1191491">
                <a:moveTo>
                  <a:pt x="138545" y="0"/>
                </a:moveTo>
                <a:lnTo>
                  <a:pt x="1731818" y="13855"/>
                </a:lnTo>
                <a:lnTo>
                  <a:pt x="1759527" y="1191491"/>
                </a:lnTo>
                <a:lnTo>
                  <a:pt x="0" y="1163782"/>
                </a:lnTo>
                <a:lnTo>
                  <a:pt x="96982" y="1066800"/>
                </a:lnTo>
                <a:lnTo>
                  <a:pt x="124691" y="1025237"/>
                </a:lnTo>
                <a:lnTo>
                  <a:pt x="137906" y="970032"/>
                </a:lnTo>
                <a:lnTo>
                  <a:pt x="152400" y="858982"/>
                </a:lnTo>
                <a:lnTo>
                  <a:pt x="166255" y="775855"/>
                </a:lnTo>
                <a:lnTo>
                  <a:pt x="193964" y="678873"/>
                </a:lnTo>
                <a:lnTo>
                  <a:pt x="193964" y="678873"/>
                </a:lnTo>
                <a:lnTo>
                  <a:pt x="221033" y="471055"/>
                </a:lnTo>
                <a:lnTo>
                  <a:pt x="207818" y="221673"/>
                </a:lnTo>
                <a:lnTo>
                  <a:pt x="180109" y="110837"/>
                </a:lnTo>
                <a:lnTo>
                  <a:pt x="138545" y="0"/>
                </a:lnTo>
                <a:close/>
              </a:path>
            </a:pathLst>
          </a:custGeom>
          <a:solidFill>
            <a:srgbClr val="FF0000">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228600" y="5007537"/>
            <a:ext cx="5513696" cy="1460310"/>
          </a:xfrm>
          <a:custGeom>
            <a:avLst/>
            <a:gdLst>
              <a:gd name="connsiteX0" fmla="*/ 0 w 5513696"/>
              <a:gd name="connsiteY0" fmla="*/ 423080 h 1460310"/>
              <a:gd name="connsiteX1" fmla="*/ 68239 w 5513696"/>
              <a:gd name="connsiteY1" fmla="*/ 0 h 1460310"/>
              <a:gd name="connsiteX2" fmla="*/ 2552132 w 5513696"/>
              <a:gd name="connsiteY2" fmla="*/ 464024 h 1460310"/>
              <a:gd name="connsiteX3" fmla="*/ 4408227 w 5513696"/>
              <a:gd name="connsiteY3" fmla="*/ 586854 h 1460310"/>
              <a:gd name="connsiteX4" fmla="*/ 5513696 w 5513696"/>
              <a:gd name="connsiteY4" fmla="*/ 1446663 h 1460310"/>
              <a:gd name="connsiteX5" fmla="*/ 4708478 w 5513696"/>
              <a:gd name="connsiteY5" fmla="*/ 1460310 h 1460310"/>
              <a:gd name="connsiteX6" fmla="*/ 4421875 w 5513696"/>
              <a:gd name="connsiteY6" fmla="*/ 1119116 h 1460310"/>
              <a:gd name="connsiteX7" fmla="*/ 1856096 w 5513696"/>
              <a:gd name="connsiteY7" fmla="*/ 818866 h 1460310"/>
              <a:gd name="connsiteX8" fmla="*/ 1583141 w 5513696"/>
              <a:gd name="connsiteY8" fmla="*/ 750627 h 1460310"/>
              <a:gd name="connsiteX9" fmla="*/ 1132764 w 5513696"/>
              <a:gd name="connsiteY9" fmla="*/ 682388 h 1460310"/>
              <a:gd name="connsiteX10" fmla="*/ 559558 w 5513696"/>
              <a:gd name="connsiteY10" fmla="*/ 586854 h 1460310"/>
              <a:gd name="connsiteX11" fmla="*/ 0 w 5513696"/>
              <a:gd name="connsiteY11" fmla="*/ 423080 h 146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13696" h="1460310">
                <a:moveTo>
                  <a:pt x="0" y="423080"/>
                </a:moveTo>
                <a:lnTo>
                  <a:pt x="68239" y="0"/>
                </a:lnTo>
                <a:lnTo>
                  <a:pt x="2552132" y="464024"/>
                </a:lnTo>
                <a:lnTo>
                  <a:pt x="4408227" y="586854"/>
                </a:lnTo>
                <a:lnTo>
                  <a:pt x="5513696" y="1446663"/>
                </a:lnTo>
                <a:lnTo>
                  <a:pt x="4708478" y="1460310"/>
                </a:lnTo>
                <a:lnTo>
                  <a:pt x="4421875" y="1119116"/>
                </a:lnTo>
                <a:lnTo>
                  <a:pt x="1856096" y="818866"/>
                </a:lnTo>
                <a:lnTo>
                  <a:pt x="1583141" y="750627"/>
                </a:lnTo>
                <a:lnTo>
                  <a:pt x="1132764" y="682388"/>
                </a:lnTo>
                <a:lnTo>
                  <a:pt x="559558" y="586854"/>
                </a:lnTo>
                <a:lnTo>
                  <a:pt x="0" y="423080"/>
                </a:lnTo>
                <a:close/>
              </a:path>
            </a:pathLst>
          </a:custGeom>
          <a:solidFill>
            <a:srgbClr val="FF0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748283" y="5718412"/>
            <a:ext cx="2947917" cy="764275"/>
          </a:xfrm>
          <a:custGeom>
            <a:avLst/>
            <a:gdLst>
              <a:gd name="connsiteX0" fmla="*/ 3002508 w 3002508"/>
              <a:gd name="connsiteY0" fmla="*/ 163773 h 764275"/>
              <a:gd name="connsiteX1" fmla="*/ 0 w 3002508"/>
              <a:gd name="connsiteY1" fmla="*/ 0 h 764275"/>
              <a:gd name="connsiteX2" fmla="*/ 40944 w 3002508"/>
              <a:gd name="connsiteY2" fmla="*/ 423081 h 764275"/>
              <a:gd name="connsiteX3" fmla="*/ 272956 w 3002508"/>
              <a:gd name="connsiteY3" fmla="*/ 736979 h 764275"/>
              <a:gd name="connsiteX4" fmla="*/ 2361063 w 3002508"/>
              <a:gd name="connsiteY4" fmla="*/ 764275 h 764275"/>
              <a:gd name="connsiteX5" fmla="*/ 2374711 w 3002508"/>
              <a:gd name="connsiteY5" fmla="*/ 464024 h 764275"/>
              <a:gd name="connsiteX6" fmla="*/ 2797791 w 3002508"/>
              <a:gd name="connsiteY6" fmla="*/ 450376 h 764275"/>
              <a:gd name="connsiteX7" fmla="*/ 2825087 w 3002508"/>
              <a:gd name="connsiteY7" fmla="*/ 409433 h 764275"/>
              <a:gd name="connsiteX8" fmla="*/ 2825087 w 3002508"/>
              <a:gd name="connsiteY8" fmla="*/ 409433 h 764275"/>
              <a:gd name="connsiteX9" fmla="*/ 2879678 w 3002508"/>
              <a:gd name="connsiteY9" fmla="*/ 300251 h 764275"/>
              <a:gd name="connsiteX10" fmla="*/ 2947917 w 3002508"/>
              <a:gd name="connsiteY10" fmla="*/ 232012 h 764275"/>
              <a:gd name="connsiteX11" fmla="*/ 3002508 w 3002508"/>
              <a:gd name="connsiteY11" fmla="*/ 163773 h 764275"/>
              <a:gd name="connsiteX0" fmla="*/ 3002508 w 3002508"/>
              <a:gd name="connsiteY0" fmla="*/ 163773 h 764275"/>
              <a:gd name="connsiteX1" fmla="*/ 0 w 3002508"/>
              <a:gd name="connsiteY1" fmla="*/ 0 h 764275"/>
              <a:gd name="connsiteX2" fmla="*/ 436729 w 3002508"/>
              <a:gd name="connsiteY2" fmla="*/ 245660 h 764275"/>
              <a:gd name="connsiteX3" fmla="*/ 272956 w 3002508"/>
              <a:gd name="connsiteY3" fmla="*/ 736979 h 764275"/>
              <a:gd name="connsiteX4" fmla="*/ 2361063 w 3002508"/>
              <a:gd name="connsiteY4" fmla="*/ 764275 h 764275"/>
              <a:gd name="connsiteX5" fmla="*/ 2374711 w 3002508"/>
              <a:gd name="connsiteY5" fmla="*/ 464024 h 764275"/>
              <a:gd name="connsiteX6" fmla="*/ 2797791 w 3002508"/>
              <a:gd name="connsiteY6" fmla="*/ 450376 h 764275"/>
              <a:gd name="connsiteX7" fmla="*/ 2825087 w 3002508"/>
              <a:gd name="connsiteY7" fmla="*/ 409433 h 764275"/>
              <a:gd name="connsiteX8" fmla="*/ 2825087 w 3002508"/>
              <a:gd name="connsiteY8" fmla="*/ 409433 h 764275"/>
              <a:gd name="connsiteX9" fmla="*/ 2879678 w 3002508"/>
              <a:gd name="connsiteY9" fmla="*/ 300251 h 764275"/>
              <a:gd name="connsiteX10" fmla="*/ 2947917 w 3002508"/>
              <a:gd name="connsiteY10" fmla="*/ 232012 h 764275"/>
              <a:gd name="connsiteX11" fmla="*/ 3002508 w 3002508"/>
              <a:gd name="connsiteY11" fmla="*/ 163773 h 764275"/>
              <a:gd name="connsiteX0" fmla="*/ 2947917 w 2947917"/>
              <a:gd name="connsiteY0" fmla="*/ 163773 h 764275"/>
              <a:gd name="connsiteX1" fmla="*/ 0 w 2947917"/>
              <a:gd name="connsiteY1" fmla="*/ 0 h 764275"/>
              <a:gd name="connsiteX2" fmla="*/ 382138 w 2947917"/>
              <a:gd name="connsiteY2" fmla="*/ 245660 h 764275"/>
              <a:gd name="connsiteX3" fmla="*/ 218365 w 2947917"/>
              <a:gd name="connsiteY3" fmla="*/ 736979 h 764275"/>
              <a:gd name="connsiteX4" fmla="*/ 2306472 w 2947917"/>
              <a:gd name="connsiteY4" fmla="*/ 764275 h 764275"/>
              <a:gd name="connsiteX5" fmla="*/ 2320120 w 2947917"/>
              <a:gd name="connsiteY5" fmla="*/ 464024 h 764275"/>
              <a:gd name="connsiteX6" fmla="*/ 2743200 w 2947917"/>
              <a:gd name="connsiteY6" fmla="*/ 450376 h 764275"/>
              <a:gd name="connsiteX7" fmla="*/ 2770496 w 2947917"/>
              <a:gd name="connsiteY7" fmla="*/ 409433 h 764275"/>
              <a:gd name="connsiteX8" fmla="*/ 2770496 w 2947917"/>
              <a:gd name="connsiteY8" fmla="*/ 409433 h 764275"/>
              <a:gd name="connsiteX9" fmla="*/ 2825087 w 2947917"/>
              <a:gd name="connsiteY9" fmla="*/ 300251 h 764275"/>
              <a:gd name="connsiteX10" fmla="*/ 2893326 w 2947917"/>
              <a:gd name="connsiteY10" fmla="*/ 232012 h 764275"/>
              <a:gd name="connsiteX11" fmla="*/ 2947917 w 2947917"/>
              <a:gd name="connsiteY11" fmla="*/ 163773 h 764275"/>
              <a:gd name="connsiteX0" fmla="*/ 2947917 w 2947917"/>
              <a:gd name="connsiteY0" fmla="*/ 163773 h 764275"/>
              <a:gd name="connsiteX1" fmla="*/ 0 w 2947917"/>
              <a:gd name="connsiteY1" fmla="*/ 0 h 764275"/>
              <a:gd name="connsiteX2" fmla="*/ 382138 w 2947917"/>
              <a:gd name="connsiteY2" fmla="*/ 245660 h 764275"/>
              <a:gd name="connsiteX3" fmla="*/ 928048 w 2947917"/>
              <a:gd name="connsiteY3" fmla="*/ 750627 h 764275"/>
              <a:gd name="connsiteX4" fmla="*/ 2306472 w 2947917"/>
              <a:gd name="connsiteY4" fmla="*/ 764275 h 764275"/>
              <a:gd name="connsiteX5" fmla="*/ 2320120 w 2947917"/>
              <a:gd name="connsiteY5" fmla="*/ 464024 h 764275"/>
              <a:gd name="connsiteX6" fmla="*/ 2743200 w 2947917"/>
              <a:gd name="connsiteY6" fmla="*/ 450376 h 764275"/>
              <a:gd name="connsiteX7" fmla="*/ 2770496 w 2947917"/>
              <a:gd name="connsiteY7" fmla="*/ 409433 h 764275"/>
              <a:gd name="connsiteX8" fmla="*/ 2770496 w 2947917"/>
              <a:gd name="connsiteY8" fmla="*/ 409433 h 764275"/>
              <a:gd name="connsiteX9" fmla="*/ 2825087 w 2947917"/>
              <a:gd name="connsiteY9" fmla="*/ 300251 h 764275"/>
              <a:gd name="connsiteX10" fmla="*/ 2893326 w 2947917"/>
              <a:gd name="connsiteY10" fmla="*/ 232012 h 764275"/>
              <a:gd name="connsiteX11" fmla="*/ 2947917 w 2947917"/>
              <a:gd name="connsiteY11" fmla="*/ 163773 h 764275"/>
              <a:gd name="connsiteX0" fmla="*/ 2947917 w 2947917"/>
              <a:gd name="connsiteY0" fmla="*/ 163773 h 764275"/>
              <a:gd name="connsiteX1" fmla="*/ 0 w 2947917"/>
              <a:gd name="connsiteY1" fmla="*/ 0 h 764275"/>
              <a:gd name="connsiteX2" fmla="*/ 354842 w 2947917"/>
              <a:gd name="connsiteY2" fmla="*/ 259308 h 764275"/>
              <a:gd name="connsiteX3" fmla="*/ 928048 w 2947917"/>
              <a:gd name="connsiteY3" fmla="*/ 750627 h 764275"/>
              <a:gd name="connsiteX4" fmla="*/ 2306472 w 2947917"/>
              <a:gd name="connsiteY4" fmla="*/ 764275 h 764275"/>
              <a:gd name="connsiteX5" fmla="*/ 2320120 w 2947917"/>
              <a:gd name="connsiteY5" fmla="*/ 464024 h 764275"/>
              <a:gd name="connsiteX6" fmla="*/ 2743200 w 2947917"/>
              <a:gd name="connsiteY6" fmla="*/ 450376 h 764275"/>
              <a:gd name="connsiteX7" fmla="*/ 2770496 w 2947917"/>
              <a:gd name="connsiteY7" fmla="*/ 409433 h 764275"/>
              <a:gd name="connsiteX8" fmla="*/ 2770496 w 2947917"/>
              <a:gd name="connsiteY8" fmla="*/ 409433 h 764275"/>
              <a:gd name="connsiteX9" fmla="*/ 2825087 w 2947917"/>
              <a:gd name="connsiteY9" fmla="*/ 300251 h 764275"/>
              <a:gd name="connsiteX10" fmla="*/ 2893326 w 2947917"/>
              <a:gd name="connsiteY10" fmla="*/ 232012 h 764275"/>
              <a:gd name="connsiteX11" fmla="*/ 2947917 w 2947917"/>
              <a:gd name="connsiteY11" fmla="*/ 163773 h 764275"/>
              <a:gd name="connsiteX0" fmla="*/ 2947917 w 2947917"/>
              <a:gd name="connsiteY0" fmla="*/ 163773 h 764275"/>
              <a:gd name="connsiteX1" fmla="*/ 0 w 2947917"/>
              <a:gd name="connsiteY1" fmla="*/ 0 h 764275"/>
              <a:gd name="connsiteX2" fmla="*/ 354842 w 2947917"/>
              <a:gd name="connsiteY2" fmla="*/ 259308 h 764275"/>
              <a:gd name="connsiteX3" fmla="*/ 928048 w 2947917"/>
              <a:gd name="connsiteY3" fmla="*/ 750627 h 764275"/>
              <a:gd name="connsiteX4" fmla="*/ 2306472 w 2947917"/>
              <a:gd name="connsiteY4" fmla="*/ 764275 h 764275"/>
              <a:gd name="connsiteX5" fmla="*/ 2320120 w 2947917"/>
              <a:gd name="connsiteY5" fmla="*/ 464024 h 764275"/>
              <a:gd name="connsiteX6" fmla="*/ 2743200 w 2947917"/>
              <a:gd name="connsiteY6" fmla="*/ 450376 h 764275"/>
              <a:gd name="connsiteX7" fmla="*/ 2770496 w 2947917"/>
              <a:gd name="connsiteY7" fmla="*/ 409433 h 764275"/>
              <a:gd name="connsiteX8" fmla="*/ 2770496 w 2947917"/>
              <a:gd name="connsiteY8" fmla="*/ 409433 h 764275"/>
              <a:gd name="connsiteX9" fmla="*/ 2825087 w 2947917"/>
              <a:gd name="connsiteY9" fmla="*/ 300251 h 764275"/>
              <a:gd name="connsiteX10" fmla="*/ 2893326 w 2947917"/>
              <a:gd name="connsiteY10" fmla="*/ 232012 h 764275"/>
              <a:gd name="connsiteX11" fmla="*/ 2947917 w 2947917"/>
              <a:gd name="connsiteY11" fmla="*/ 163773 h 764275"/>
              <a:gd name="connsiteX0" fmla="*/ 2947917 w 2947917"/>
              <a:gd name="connsiteY0" fmla="*/ 163773 h 764275"/>
              <a:gd name="connsiteX1" fmla="*/ 0 w 2947917"/>
              <a:gd name="connsiteY1" fmla="*/ 0 h 764275"/>
              <a:gd name="connsiteX2" fmla="*/ 354842 w 2947917"/>
              <a:gd name="connsiteY2" fmla="*/ 259308 h 764275"/>
              <a:gd name="connsiteX3" fmla="*/ 928048 w 2947917"/>
              <a:gd name="connsiteY3" fmla="*/ 750627 h 764275"/>
              <a:gd name="connsiteX4" fmla="*/ 2306472 w 2947917"/>
              <a:gd name="connsiteY4" fmla="*/ 764275 h 764275"/>
              <a:gd name="connsiteX5" fmla="*/ 2320120 w 2947917"/>
              <a:gd name="connsiteY5" fmla="*/ 464024 h 764275"/>
              <a:gd name="connsiteX6" fmla="*/ 2743200 w 2947917"/>
              <a:gd name="connsiteY6" fmla="*/ 450376 h 764275"/>
              <a:gd name="connsiteX7" fmla="*/ 2770496 w 2947917"/>
              <a:gd name="connsiteY7" fmla="*/ 409433 h 764275"/>
              <a:gd name="connsiteX8" fmla="*/ 2797792 w 2947917"/>
              <a:gd name="connsiteY8" fmla="*/ 423081 h 764275"/>
              <a:gd name="connsiteX9" fmla="*/ 2825087 w 2947917"/>
              <a:gd name="connsiteY9" fmla="*/ 300251 h 764275"/>
              <a:gd name="connsiteX10" fmla="*/ 2893326 w 2947917"/>
              <a:gd name="connsiteY10" fmla="*/ 232012 h 764275"/>
              <a:gd name="connsiteX11" fmla="*/ 2947917 w 2947917"/>
              <a:gd name="connsiteY11" fmla="*/ 163773 h 764275"/>
              <a:gd name="connsiteX0" fmla="*/ 2947917 w 2947917"/>
              <a:gd name="connsiteY0" fmla="*/ 163773 h 764275"/>
              <a:gd name="connsiteX1" fmla="*/ 0 w 2947917"/>
              <a:gd name="connsiteY1" fmla="*/ 0 h 764275"/>
              <a:gd name="connsiteX2" fmla="*/ 354842 w 2947917"/>
              <a:gd name="connsiteY2" fmla="*/ 259308 h 764275"/>
              <a:gd name="connsiteX3" fmla="*/ 928048 w 2947917"/>
              <a:gd name="connsiteY3" fmla="*/ 750627 h 764275"/>
              <a:gd name="connsiteX4" fmla="*/ 2306472 w 2947917"/>
              <a:gd name="connsiteY4" fmla="*/ 764275 h 764275"/>
              <a:gd name="connsiteX5" fmla="*/ 2320120 w 2947917"/>
              <a:gd name="connsiteY5" fmla="*/ 464024 h 764275"/>
              <a:gd name="connsiteX6" fmla="*/ 2743200 w 2947917"/>
              <a:gd name="connsiteY6" fmla="*/ 450376 h 764275"/>
              <a:gd name="connsiteX7" fmla="*/ 2770496 w 2947917"/>
              <a:gd name="connsiteY7" fmla="*/ 409433 h 764275"/>
              <a:gd name="connsiteX8" fmla="*/ 2797792 w 2947917"/>
              <a:gd name="connsiteY8" fmla="*/ 423081 h 764275"/>
              <a:gd name="connsiteX9" fmla="*/ 2825087 w 2947917"/>
              <a:gd name="connsiteY9" fmla="*/ 300251 h 764275"/>
              <a:gd name="connsiteX10" fmla="*/ 2934270 w 2947917"/>
              <a:gd name="connsiteY10" fmla="*/ 300251 h 764275"/>
              <a:gd name="connsiteX11" fmla="*/ 2947917 w 2947917"/>
              <a:gd name="connsiteY11" fmla="*/ 163773 h 764275"/>
              <a:gd name="connsiteX0" fmla="*/ 2947917 w 2947917"/>
              <a:gd name="connsiteY0" fmla="*/ 163773 h 764275"/>
              <a:gd name="connsiteX1" fmla="*/ 0 w 2947917"/>
              <a:gd name="connsiteY1" fmla="*/ 0 h 764275"/>
              <a:gd name="connsiteX2" fmla="*/ 354842 w 2947917"/>
              <a:gd name="connsiteY2" fmla="*/ 259308 h 764275"/>
              <a:gd name="connsiteX3" fmla="*/ 928048 w 2947917"/>
              <a:gd name="connsiteY3" fmla="*/ 750627 h 764275"/>
              <a:gd name="connsiteX4" fmla="*/ 2306472 w 2947917"/>
              <a:gd name="connsiteY4" fmla="*/ 764275 h 764275"/>
              <a:gd name="connsiteX5" fmla="*/ 2320120 w 2947917"/>
              <a:gd name="connsiteY5" fmla="*/ 464024 h 764275"/>
              <a:gd name="connsiteX6" fmla="*/ 2743200 w 2947917"/>
              <a:gd name="connsiteY6" fmla="*/ 450376 h 764275"/>
              <a:gd name="connsiteX7" fmla="*/ 2770496 w 2947917"/>
              <a:gd name="connsiteY7" fmla="*/ 409433 h 764275"/>
              <a:gd name="connsiteX8" fmla="*/ 2797792 w 2947917"/>
              <a:gd name="connsiteY8" fmla="*/ 423081 h 764275"/>
              <a:gd name="connsiteX9" fmla="*/ 2825087 w 2947917"/>
              <a:gd name="connsiteY9" fmla="*/ 300251 h 764275"/>
              <a:gd name="connsiteX10" fmla="*/ 2893327 w 2947917"/>
              <a:gd name="connsiteY10" fmla="*/ 300251 h 764275"/>
              <a:gd name="connsiteX11" fmla="*/ 2947917 w 2947917"/>
              <a:gd name="connsiteY11" fmla="*/ 163773 h 7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7917" h="764275">
                <a:moveTo>
                  <a:pt x="2947917" y="163773"/>
                </a:moveTo>
                <a:lnTo>
                  <a:pt x="0" y="0"/>
                </a:lnTo>
                <a:lnTo>
                  <a:pt x="354842" y="259308"/>
                </a:lnTo>
                <a:cubicBezTo>
                  <a:pt x="791571" y="641445"/>
                  <a:pt x="736979" y="586854"/>
                  <a:pt x="928048" y="750627"/>
                </a:cubicBezTo>
                <a:lnTo>
                  <a:pt x="2306472" y="764275"/>
                </a:lnTo>
                <a:lnTo>
                  <a:pt x="2320120" y="464024"/>
                </a:lnTo>
                <a:lnTo>
                  <a:pt x="2743200" y="450376"/>
                </a:lnTo>
                <a:cubicBezTo>
                  <a:pt x="2752299" y="436728"/>
                  <a:pt x="2761397" y="413982"/>
                  <a:pt x="2770496" y="409433"/>
                </a:cubicBezTo>
                <a:lnTo>
                  <a:pt x="2797792" y="423081"/>
                </a:lnTo>
                <a:lnTo>
                  <a:pt x="2825087" y="300251"/>
                </a:lnTo>
                <a:lnTo>
                  <a:pt x="2893327" y="300251"/>
                </a:lnTo>
                <a:lnTo>
                  <a:pt x="2947917" y="163773"/>
                </a:lnTo>
                <a:close/>
              </a:path>
            </a:pathLst>
          </a:custGeom>
          <a:solidFill>
            <a:srgbClr val="FF0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7391400" y="5748558"/>
            <a:ext cx="2306471" cy="777923"/>
          </a:xfrm>
          <a:custGeom>
            <a:avLst/>
            <a:gdLst>
              <a:gd name="connsiteX0" fmla="*/ 1228298 w 1569492"/>
              <a:gd name="connsiteY0" fmla="*/ 313899 h 736980"/>
              <a:gd name="connsiteX1" fmla="*/ 682388 w 1569492"/>
              <a:gd name="connsiteY1" fmla="*/ 0 h 736980"/>
              <a:gd name="connsiteX2" fmla="*/ 218364 w 1569492"/>
              <a:gd name="connsiteY2" fmla="*/ 27296 h 736980"/>
              <a:gd name="connsiteX3" fmla="*/ 0 w 1569492"/>
              <a:gd name="connsiteY3" fmla="*/ 136478 h 736980"/>
              <a:gd name="connsiteX4" fmla="*/ 286603 w 1569492"/>
              <a:gd name="connsiteY4" fmla="*/ 136478 h 736980"/>
              <a:gd name="connsiteX5" fmla="*/ 368489 w 1569492"/>
              <a:gd name="connsiteY5" fmla="*/ 109183 h 736980"/>
              <a:gd name="connsiteX6" fmla="*/ 586854 w 1569492"/>
              <a:gd name="connsiteY6" fmla="*/ 95535 h 736980"/>
              <a:gd name="connsiteX7" fmla="*/ 709683 w 1569492"/>
              <a:gd name="connsiteY7" fmla="*/ 95535 h 736980"/>
              <a:gd name="connsiteX8" fmla="*/ 736979 w 1569492"/>
              <a:gd name="connsiteY8" fmla="*/ 232012 h 736980"/>
              <a:gd name="connsiteX9" fmla="*/ 818866 w 1569492"/>
              <a:gd name="connsiteY9" fmla="*/ 395786 h 736980"/>
              <a:gd name="connsiteX10" fmla="*/ 928048 w 1569492"/>
              <a:gd name="connsiteY10" fmla="*/ 518615 h 736980"/>
              <a:gd name="connsiteX11" fmla="*/ 1091821 w 1569492"/>
              <a:gd name="connsiteY11" fmla="*/ 614150 h 736980"/>
              <a:gd name="connsiteX12" fmla="*/ 1201003 w 1569492"/>
              <a:gd name="connsiteY12" fmla="*/ 668741 h 736980"/>
              <a:gd name="connsiteX13" fmla="*/ 1569492 w 1569492"/>
              <a:gd name="connsiteY13" fmla="*/ 736980 h 736980"/>
              <a:gd name="connsiteX14" fmla="*/ 1514901 w 1569492"/>
              <a:gd name="connsiteY14" fmla="*/ 341194 h 736980"/>
              <a:gd name="connsiteX15" fmla="*/ 1228298 w 1569492"/>
              <a:gd name="connsiteY15" fmla="*/ 313899 h 736980"/>
              <a:gd name="connsiteX0" fmla="*/ 1228298 w 1569492"/>
              <a:gd name="connsiteY0" fmla="*/ 313899 h 736980"/>
              <a:gd name="connsiteX1" fmla="*/ 682388 w 1569492"/>
              <a:gd name="connsiteY1" fmla="*/ 0 h 736980"/>
              <a:gd name="connsiteX2" fmla="*/ 218364 w 1569492"/>
              <a:gd name="connsiteY2" fmla="*/ 27296 h 736980"/>
              <a:gd name="connsiteX3" fmla="*/ 0 w 1569492"/>
              <a:gd name="connsiteY3" fmla="*/ 136478 h 736980"/>
              <a:gd name="connsiteX4" fmla="*/ 286603 w 1569492"/>
              <a:gd name="connsiteY4" fmla="*/ 136478 h 736980"/>
              <a:gd name="connsiteX5" fmla="*/ 368489 w 1569492"/>
              <a:gd name="connsiteY5" fmla="*/ 109183 h 736980"/>
              <a:gd name="connsiteX6" fmla="*/ 586854 w 1569492"/>
              <a:gd name="connsiteY6" fmla="*/ 95535 h 736980"/>
              <a:gd name="connsiteX7" fmla="*/ 696035 w 1569492"/>
              <a:gd name="connsiteY7" fmla="*/ 136479 h 736980"/>
              <a:gd name="connsiteX8" fmla="*/ 736979 w 1569492"/>
              <a:gd name="connsiteY8" fmla="*/ 232012 h 736980"/>
              <a:gd name="connsiteX9" fmla="*/ 818866 w 1569492"/>
              <a:gd name="connsiteY9" fmla="*/ 395786 h 736980"/>
              <a:gd name="connsiteX10" fmla="*/ 928048 w 1569492"/>
              <a:gd name="connsiteY10" fmla="*/ 518615 h 736980"/>
              <a:gd name="connsiteX11" fmla="*/ 1091821 w 1569492"/>
              <a:gd name="connsiteY11" fmla="*/ 614150 h 736980"/>
              <a:gd name="connsiteX12" fmla="*/ 1201003 w 1569492"/>
              <a:gd name="connsiteY12" fmla="*/ 668741 h 736980"/>
              <a:gd name="connsiteX13" fmla="*/ 1569492 w 1569492"/>
              <a:gd name="connsiteY13" fmla="*/ 736980 h 736980"/>
              <a:gd name="connsiteX14" fmla="*/ 1514901 w 1569492"/>
              <a:gd name="connsiteY14" fmla="*/ 341194 h 736980"/>
              <a:gd name="connsiteX15" fmla="*/ 1228298 w 1569492"/>
              <a:gd name="connsiteY15" fmla="*/ 313899 h 736980"/>
              <a:gd name="connsiteX0" fmla="*/ 1228298 w 1569492"/>
              <a:gd name="connsiteY0" fmla="*/ 313899 h 736980"/>
              <a:gd name="connsiteX1" fmla="*/ 682388 w 1569492"/>
              <a:gd name="connsiteY1" fmla="*/ 0 h 736980"/>
              <a:gd name="connsiteX2" fmla="*/ 218364 w 1569492"/>
              <a:gd name="connsiteY2" fmla="*/ 27296 h 736980"/>
              <a:gd name="connsiteX3" fmla="*/ 0 w 1569492"/>
              <a:gd name="connsiteY3" fmla="*/ 136478 h 736980"/>
              <a:gd name="connsiteX4" fmla="*/ 286603 w 1569492"/>
              <a:gd name="connsiteY4" fmla="*/ 136478 h 736980"/>
              <a:gd name="connsiteX5" fmla="*/ 368489 w 1569492"/>
              <a:gd name="connsiteY5" fmla="*/ 109183 h 736980"/>
              <a:gd name="connsiteX6" fmla="*/ 586854 w 1569492"/>
              <a:gd name="connsiteY6" fmla="*/ 95535 h 736980"/>
              <a:gd name="connsiteX7" fmla="*/ 696035 w 1569492"/>
              <a:gd name="connsiteY7" fmla="*/ 136479 h 736980"/>
              <a:gd name="connsiteX8" fmla="*/ 723331 w 1569492"/>
              <a:gd name="connsiteY8" fmla="*/ 232012 h 736980"/>
              <a:gd name="connsiteX9" fmla="*/ 818866 w 1569492"/>
              <a:gd name="connsiteY9" fmla="*/ 395786 h 736980"/>
              <a:gd name="connsiteX10" fmla="*/ 928048 w 1569492"/>
              <a:gd name="connsiteY10" fmla="*/ 518615 h 736980"/>
              <a:gd name="connsiteX11" fmla="*/ 1091821 w 1569492"/>
              <a:gd name="connsiteY11" fmla="*/ 614150 h 736980"/>
              <a:gd name="connsiteX12" fmla="*/ 1201003 w 1569492"/>
              <a:gd name="connsiteY12" fmla="*/ 668741 h 736980"/>
              <a:gd name="connsiteX13" fmla="*/ 1569492 w 1569492"/>
              <a:gd name="connsiteY13" fmla="*/ 736980 h 736980"/>
              <a:gd name="connsiteX14" fmla="*/ 1514901 w 1569492"/>
              <a:gd name="connsiteY14" fmla="*/ 341194 h 736980"/>
              <a:gd name="connsiteX15" fmla="*/ 1228298 w 1569492"/>
              <a:gd name="connsiteY15" fmla="*/ 313899 h 736980"/>
              <a:gd name="connsiteX0" fmla="*/ 1228298 w 1569492"/>
              <a:gd name="connsiteY0" fmla="*/ 313899 h 736980"/>
              <a:gd name="connsiteX1" fmla="*/ 682388 w 1569492"/>
              <a:gd name="connsiteY1" fmla="*/ 0 h 736980"/>
              <a:gd name="connsiteX2" fmla="*/ 218364 w 1569492"/>
              <a:gd name="connsiteY2" fmla="*/ 27296 h 736980"/>
              <a:gd name="connsiteX3" fmla="*/ 0 w 1569492"/>
              <a:gd name="connsiteY3" fmla="*/ 136478 h 736980"/>
              <a:gd name="connsiteX4" fmla="*/ 286603 w 1569492"/>
              <a:gd name="connsiteY4" fmla="*/ 136478 h 736980"/>
              <a:gd name="connsiteX5" fmla="*/ 368489 w 1569492"/>
              <a:gd name="connsiteY5" fmla="*/ 109183 h 736980"/>
              <a:gd name="connsiteX6" fmla="*/ 586854 w 1569492"/>
              <a:gd name="connsiteY6" fmla="*/ 95535 h 736980"/>
              <a:gd name="connsiteX7" fmla="*/ 696035 w 1569492"/>
              <a:gd name="connsiteY7" fmla="*/ 136479 h 736980"/>
              <a:gd name="connsiteX8" fmla="*/ 723331 w 1569492"/>
              <a:gd name="connsiteY8" fmla="*/ 232012 h 736980"/>
              <a:gd name="connsiteX9" fmla="*/ 818866 w 1569492"/>
              <a:gd name="connsiteY9" fmla="*/ 395786 h 736980"/>
              <a:gd name="connsiteX10" fmla="*/ 914400 w 1569492"/>
              <a:gd name="connsiteY10" fmla="*/ 532263 h 736980"/>
              <a:gd name="connsiteX11" fmla="*/ 1091821 w 1569492"/>
              <a:gd name="connsiteY11" fmla="*/ 614150 h 736980"/>
              <a:gd name="connsiteX12" fmla="*/ 1201003 w 1569492"/>
              <a:gd name="connsiteY12" fmla="*/ 668741 h 736980"/>
              <a:gd name="connsiteX13" fmla="*/ 1569492 w 1569492"/>
              <a:gd name="connsiteY13" fmla="*/ 736980 h 736980"/>
              <a:gd name="connsiteX14" fmla="*/ 1514901 w 1569492"/>
              <a:gd name="connsiteY14" fmla="*/ 341194 h 736980"/>
              <a:gd name="connsiteX15" fmla="*/ 1228298 w 1569492"/>
              <a:gd name="connsiteY15" fmla="*/ 313899 h 736980"/>
              <a:gd name="connsiteX0" fmla="*/ 1228298 w 1569492"/>
              <a:gd name="connsiteY0" fmla="*/ 313899 h 736980"/>
              <a:gd name="connsiteX1" fmla="*/ 682388 w 1569492"/>
              <a:gd name="connsiteY1" fmla="*/ 0 h 736980"/>
              <a:gd name="connsiteX2" fmla="*/ 218364 w 1569492"/>
              <a:gd name="connsiteY2" fmla="*/ 27296 h 736980"/>
              <a:gd name="connsiteX3" fmla="*/ 0 w 1569492"/>
              <a:gd name="connsiteY3" fmla="*/ 136478 h 736980"/>
              <a:gd name="connsiteX4" fmla="*/ 286603 w 1569492"/>
              <a:gd name="connsiteY4" fmla="*/ 136478 h 736980"/>
              <a:gd name="connsiteX5" fmla="*/ 368489 w 1569492"/>
              <a:gd name="connsiteY5" fmla="*/ 109183 h 736980"/>
              <a:gd name="connsiteX6" fmla="*/ 586854 w 1569492"/>
              <a:gd name="connsiteY6" fmla="*/ 95535 h 736980"/>
              <a:gd name="connsiteX7" fmla="*/ 696035 w 1569492"/>
              <a:gd name="connsiteY7" fmla="*/ 136479 h 736980"/>
              <a:gd name="connsiteX8" fmla="*/ 723331 w 1569492"/>
              <a:gd name="connsiteY8" fmla="*/ 232012 h 736980"/>
              <a:gd name="connsiteX9" fmla="*/ 791570 w 1569492"/>
              <a:gd name="connsiteY9" fmla="*/ 423081 h 736980"/>
              <a:gd name="connsiteX10" fmla="*/ 914400 w 1569492"/>
              <a:gd name="connsiteY10" fmla="*/ 532263 h 736980"/>
              <a:gd name="connsiteX11" fmla="*/ 1091821 w 1569492"/>
              <a:gd name="connsiteY11" fmla="*/ 614150 h 736980"/>
              <a:gd name="connsiteX12" fmla="*/ 1201003 w 1569492"/>
              <a:gd name="connsiteY12" fmla="*/ 668741 h 736980"/>
              <a:gd name="connsiteX13" fmla="*/ 1569492 w 1569492"/>
              <a:gd name="connsiteY13" fmla="*/ 736980 h 736980"/>
              <a:gd name="connsiteX14" fmla="*/ 1514901 w 1569492"/>
              <a:gd name="connsiteY14" fmla="*/ 341194 h 736980"/>
              <a:gd name="connsiteX15" fmla="*/ 1228298 w 1569492"/>
              <a:gd name="connsiteY15" fmla="*/ 313899 h 736980"/>
              <a:gd name="connsiteX0" fmla="*/ 1228298 w 2279175"/>
              <a:gd name="connsiteY0" fmla="*/ 313899 h 736980"/>
              <a:gd name="connsiteX1" fmla="*/ 682388 w 2279175"/>
              <a:gd name="connsiteY1" fmla="*/ 0 h 736980"/>
              <a:gd name="connsiteX2" fmla="*/ 218364 w 2279175"/>
              <a:gd name="connsiteY2" fmla="*/ 27296 h 736980"/>
              <a:gd name="connsiteX3" fmla="*/ 0 w 2279175"/>
              <a:gd name="connsiteY3" fmla="*/ 136478 h 736980"/>
              <a:gd name="connsiteX4" fmla="*/ 286603 w 2279175"/>
              <a:gd name="connsiteY4" fmla="*/ 136478 h 736980"/>
              <a:gd name="connsiteX5" fmla="*/ 368489 w 2279175"/>
              <a:gd name="connsiteY5" fmla="*/ 109183 h 736980"/>
              <a:gd name="connsiteX6" fmla="*/ 586854 w 2279175"/>
              <a:gd name="connsiteY6" fmla="*/ 95535 h 736980"/>
              <a:gd name="connsiteX7" fmla="*/ 696035 w 2279175"/>
              <a:gd name="connsiteY7" fmla="*/ 136479 h 736980"/>
              <a:gd name="connsiteX8" fmla="*/ 723331 w 2279175"/>
              <a:gd name="connsiteY8" fmla="*/ 232012 h 736980"/>
              <a:gd name="connsiteX9" fmla="*/ 791570 w 2279175"/>
              <a:gd name="connsiteY9" fmla="*/ 423081 h 736980"/>
              <a:gd name="connsiteX10" fmla="*/ 914400 w 2279175"/>
              <a:gd name="connsiteY10" fmla="*/ 532263 h 736980"/>
              <a:gd name="connsiteX11" fmla="*/ 1091821 w 2279175"/>
              <a:gd name="connsiteY11" fmla="*/ 614150 h 736980"/>
              <a:gd name="connsiteX12" fmla="*/ 1201003 w 2279175"/>
              <a:gd name="connsiteY12" fmla="*/ 668741 h 736980"/>
              <a:gd name="connsiteX13" fmla="*/ 1569492 w 2279175"/>
              <a:gd name="connsiteY13" fmla="*/ 736980 h 736980"/>
              <a:gd name="connsiteX14" fmla="*/ 2279175 w 2279175"/>
              <a:gd name="connsiteY14" fmla="*/ 313899 h 736980"/>
              <a:gd name="connsiteX15" fmla="*/ 1228298 w 2279175"/>
              <a:gd name="connsiteY15" fmla="*/ 313899 h 736980"/>
              <a:gd name="connsiteX0" fmla="*/ 1228298 w 2306471"/>
              <a:gd name="connsiteY0" fmla="*/ 313899 h 777923"/>
              <a:gd name="connsiteX1" fmla="*/ 682388 w 2306471"/>
              <a:gd name="connsiteY1" fmla="*/ 0 h 777923"/>
              <a:gd name="connsiteX2" fmla="*/ 218364 w 2306471"/>
              <a:gd name="connsiteY2" fmla="*/ 27296 h 777923"/>
              <a:gd name="connsiteX3" fmla="*/ 0 w 2306471"/>
              <a:gd name="connsiteY3" fmla="*/ 136478 h 777923"/>
              <a:gd name="connsiteX4" fmla="*/ 286603 w 2306471"/>
              <a:gd name="connsiteY4" fmla="*/ 136478 h 777923"/>
              <a:gd name="connsiteX5" fmla="*/ 368489 w 2306471"/>
              <a:gd name="connsiteY5" fmla="*/ 109183 h 777923"/>
              <a:gd name="connsiteX6" fmla="*/ 586854 w 2306471"/>
              <a:gd name="connsiteY6" fmla="*/ 95535 h 777923"/>
              <a:gd name="connsiteX7" fmla="*/ 696035 w 2306471"/>
              <a:gd name="connsiteY7" fmla="*/ 136479 h 777923"/>
              <a:gd name="connsiteX8" fmla="*/ 723331 w 2306471"/>
              <a:gd name="connsiteY8" fmla="*/ 232012 h 777923"/>
              <a:gd name="connsiteX9" fmla="*/ 791570 w 2306471"/>
              <a:gd name="connsiteY9" fmla="*/ 423081 h 777923"/>
              <a:gd name="connsiteX10" fmla="*/ 914400 w 2306471"/>
              <a:gd name="connsiteY10" fmla="*/ 532263 h 777923"/>
              <a:gd name="connsiteX11" fmla="*/ 1091821 w 2306471"/>
              <a:gd name="connsiteY11" fmla="*/ 614150 h 777923"/>
              <a:gd name="connsiteX12" fmla="*/ 1201003 w 2306471"/>
              <a:gd name="connsiteY12" fmla="*/ 668741 h 777923"/>
              <a:gd name="connsiteX13" fmla="*/ 2306471 w 2306471"/>
              <a:gd name="connsiteY13" fmla="*/ 777923 h 777923"/>
              <a:gd name="connsiteX14" fmla="*/ 2279175 w 2306471"/>
              <a:gd name="connsiteY14" fmla="*/ 313899 h 777923"/>
              <a:gd name="connsiteX15" fmla="*/ 1228298 w 2306471"/>
              <a:gd name="connsiteY15" fmla="*/ 313899 h 7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6471" h="777923">
                <a:moveTo>
                  <a:pt x="1228298" y="313899"/>
                </a:moveTo>
                <a:lnTo>
                  <a:pt x="682388" y="0"/>
                </a:lnTo>
                <a:lnTo>
                  <a:pt x="218364" y="27296"/>
                </a:lnTo>
                <a:lnTo>
                  <a:pt x="0" y="136478"/>
                </a:lnTo>
                <a:lnTo>
                  <a:pt x="286603" y="136478"/>
                </a:lnTo>
                <a:lnTo>
                  <a:pt x="368489" y="109183"/>
                </a:lnTo>
                <a:lnTo>
                  <a:pt x="586854" y="95535"/>
                </a:lnTo>
                <a:lnTo>
                  <a:pt x="696035" y="136479"/>
                </a:lnTo>
                <a:lnTo>
                  <a:pt x="723331" y="232012"/>
                </a:lnTo>
                <a:lnTo>
                  <a:pt x="791570" y="423081"/>
                </a:lnTo>
                <a:lnTo>
                  <a:pt x="914400" y="532263"/>
                </a:lnTo>
                <a:lnTo>
                  <a:pt x="1091821" y="614150"/>
                </a:lnTo>
                <a:lnTo>
                  <a:pt x="1201003" y="668741"/>
                </a:lnTo>
                <a:lnTo>
                  <a:pt x="2306471" y="777923"/>
                </a:lnTo>
                <a:lnTo>
                  <a:pt x="2279175" y="313899"/>
                </a:lnTo>
                <a:lnTo>
                  <a:pt x="1228298" y="313899"/>
                </a:lnTo>
                <a:close/>
              </a:path>
            </a:pathLst>
          </a:custGeom>
          <a:solidFill>
            <a:srgbClr val="FF0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855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par>
                                <p:cTn id="17" presetID="22"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2000"/>
                                        <p:tgtEl>
                                          <p:spTgt spid="2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2000"/>
                                        <p:tgtEl>
                                          <p:spTgt spid="27"/>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2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2000"/>
                                        <p:tgtEl>
                                          <p:spTgt spid="29"/>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2000"/>
                                        <p:tgtEl>
                                          <p:spTgt spid="30"/>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hwartzC\Dropbox\Work\you_are_here_galax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752600"/>
            <a:ext cx="6145626" cy="42251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34119"/>
            <a:ext cx="7851648" cy="990600"/>
          </a:xfrm>
        </p:spPr>
        <p:txBody>
          <a:bodyPr anchor="t"/>
          <a:lstStyle/>
          <a:p>
            <a:pPr algn="l"/>
            <a:r>
              <a:rPr lang="en-US" dirty="0" smtClean="0"/>
              <a:t>The Big Picture</a:t>
            </a:r>
            <a:endParaRPr lang="en-US" dirty="0"/>
          </a:p>
        </p:txBody>
      </p:sp>
      <p:sp>
        <p:nvSpPr>
          <p:cNvPr id="4" name="Subtitle 2"/>
          <p:cNvSpPr txBox="1">
            <a:spLocks/>
          </p:cNvSpPr>
          <p:nvPr/>
        </p:nvSpPr>
        <p:spPr>
          <a:xfrm>
            <a:off x="533400" y="1024718"/>
            <a:ext cx="7696200" cy="4842681"/>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r>
              <a:rPr lang="en-US" sz="5400" dirty="0" smtClean="0"/>
              <a:t>Rain</a:t>
            </a:r>
          </a:p>
          <a:p>
            <a:pPr algn="l"/>
            <a:r>
              <a:rPr lang="en-US" sz="5400" dirty="0" smtClean="0"/>
              <a:t>Runoff</a:t>
            </a:r>
            <a:endParaRPr lang="en-US" sz="4400" dirty="0"/>
          </a:p>
        </p:txBody>
      </p:sp>
    </p:spTree>
    <p:extLst>
      <p:ext uri="{BB962C8B-B14F-4D97-AF65-F5344CB8AC3E}">
        <p14:creationId xmlns:p14="http://schemas.microsoft.com/office/powerpoint/2010/main" val="321237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455720" y="136209"/>
            <a:ext cx="8229600" cy="138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sz="6600" b="1" dirty="0">
                <a:solidFill>
                  <a:schemeClr val="accent3">
                    <a:tint val="90000"/>
                    <a:satMod val="120000"/>
                  </a:schemeClr>
                </a:solidFill>
                <a:effectLst>
                  <a:outerShdw blurRad="38100" dist="25400" dir="5400000" algn="tl" rotWithShape="0">
                    <a:srgbClr val="000000">
                      <a:alpha val="43000"/>
                    </a:srgbClr>
                  </a:outerShdw>
                </a:effectLst>
              </a:rPr>
              <a:t>Water</a:t>
            </a:r>
            <a:r>
              <a:rPr lang="en-US" dirty="0">
                <a:solidFill>
                  <a:srgbClr val="FFFFFF"/>
                </a:solidFill>
              </a:rPr>
              <a:t> </a:t>
            </a:r>
            <a:r>
              <a:rPr lang="en-US" sz="6600" b="1" dirty="0">
                <a:solidFill>
                  <a:schemeClr val="accent3">
                    <a:tint val="90000"/>
                    <a:satMod val="120000"/>
                  </a:schemeClr>
                </a:solidFill>
                <a:effectLst>
                  <a:outerShdw blurRad="38100" dist="25400" dir="5400000" algn="tl" rotWithShape="0">
                    <a:srgbClr val="000000">
                      <a:alpha val="43000"/>
                    </a:srgbClr>
                  </a:outerShdw>
                </a:effectLst>
              </a:rPr>
              <a:t>Quality</a:t>
            </a:r>
          </a:p>
        </p:txBody>
      </p:sp>
      <p:sp>
        <p:nvSpPr>
          <p:cNvPr id="17" name="Content Placeholder 2"/>
          <p:cNvSpPr txBox="1">
            <a:spLocks/>
          </p:cNvSpPr>
          <p:nvPr/>
        </p:nvSpPr>
        <p:spPr bwMode="auto">
          <a:xfrm>
            <a:off x="76200" y="1494206"/>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SzPct val="120000"/>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457200" indent="-457200" algn="l">
              <a:buClr>
                <a:srgbClr val="FFCC00"/>
              </a:buClr>
              <a:buFont typeface="Arial" pitchFamily="34" charset="0"/>
              <a:buChar char="•"/>
            </a:pPr>
            <a:r>
              <a:rPr lang="en-US" sz="2400" dirty="0"/>
              <a:t>Sediment</a:t>
            </a:r>
          </a:p>
          <a:p>
            <a:pPr marL="457200" indent="-457200" algn="l">
              <a:buClr>
                <a:srgbClr val="FFCC00"/>
              </a:buClr>
              <a:buFont typeface="Arial" pitchFamily="34" charset="0"/>
              <a:buChar char="•"/>
            </a:pPr>
            <a:r>
              <a:rPr lang="en-US" sz="2400" dirty="0" smtClean="0"/>
              <a:t>Nutrients</a:t>
            </a:r>
          </a:p>
          <a:p>
            <a:pPr marL="400050" lvl="2" indent="0">
              <a:buClr>
                <a:srgbClr val="FFCC00"/>
              </a:buClr>
              <a:buFontTx/>
              <a:buNone/>
            </a:pPr>
            <a:r>
              <a:rPr lang="en-US" dirty="0" smtClean="0"/>
              <a:t>(Nitrogen</a:t>
            </a:r>
            <a:r>
              <a:rPr lang="en-US" smtClean="0"/>
              <a:t>, </a:t>
            </a:r>
          </a:p>
          <a:p>
            <a:pPr marL="400050" lvl="2" indent="0">
              <a:buClr>
                <a:srgbClr val="FFCC00"/>
              </a:buClr>
              <a:buFontTx/>
              <a:buNone/>
            </a:pPr>
            <a:r>
              <a:rPr lang="en-US" smtClean="0"/>
              <a:t>Phosphorus</a:t>
            </a:r>
            <a:r>
              <a:rPr lang="en-US" dirty="0" smtClean="0"/>
              <a:t>)</a:t>
            </a:r>
          </a:p>
          <a:p>
            <a:pPr marL="457200" indent="-457200" algn="l">
              <a:buClr>
                <a:srgbClr val="FFCC00"/>
              </a:buClr>
              <a:buFont typeface="Arial" pitchFamily="34" charset="0"/>
              <a:buChar char="•"/>
            </a:pPr>
            <a:r>
              <a:rPr lang="en-US" sz="2400" dirty="0" smtClean="0"/>
              <a:t>Pesticides</a:t>
            </a:r>
            <a:endParaRPr lang="en-US" sz="2400" dirty="0"/>
          </a:p>
          <a:p>
            <a:pPr marL="457200" indent="-457200" algn="l">
              <a:buClr>
                <a:srgbClr val="FFCC00"/>
              </a:buClr>
              <a:buFont typeface="Arial" pitchFamily="34" charset="0"/>
              <a:buChar char="•"/>
            </a:pPr>
            <a:r>
              <a:rPr lang="en-US" sz="2400" dirty="0"/>
              <a:t>Bacteria</a:t>
            </a:r>
          </a:p>
          <a:p>
            <a:pPr marL="457200" indent="-457200" algn="l">
              <a:buClr>
                <a:srgbClr val="FFCC00"/>
              </a:buClr>
              <a:buFont typeface="Arial" pitchFamily="34" charset="0"/>
              <a:buChar char="•"/>
            </a:pPr>
            <a:r>
              <a:rPr lang="en-US" sz="2400" dirty="0"/>
              <a:t>Oil &amp; Grease</a:t>
            </a:r>
          </a:p>
          <a:p>
            <a:pPr marL="457200" indent="-457200" algn="l">
              <a:buClr>
                <a:srgbClr val="FFCC00"/>
              </a:buClr>
              <a:buFont typeface="Arial" pitchFamily="34" charset="0"/>
              <a:buChar char="•"/>
            </a:pPr>
            <a:r>
              <a:rPr lang="en-US" sz="2400" dirty="0"/>
              <a:t>Metals</a:t>
            </a:r>
          </a:p>
          <a:p>
            <a:pPr marL="457200" indent="-457200" algn="l">
              <a:buClr>
                <a:srgbClr val="FFCC00"/>
              </a:buClr>
              <a:buFont typeface="Arial" pitchFamily="34" charset="0"/>
              <a:buChar char="•"/>
            </a:pPr>
            <a:r>
              <a:rPr lang="en-US" sz="2400" dirty="0"/>
              <a:t>Temperature</a:t>
            </a:r>
          </a:p>
          <a:p>
            <a:pPr marL="457200" indent="-457200" algn="l">
              <a:buClr>
                <a:srgbClr val="FFCC00"/>
              </a:buClr>
              <a:buFont typeface="Arial" pitchFamily="34" charset="0"/>
              <a:buChar char="•"/>
            </a:pPr>
            <a:r>
              <a:rPr lang="en-US" sz="2400" dirty="0"/>
              <a:t>Floatables</a:t>
            </a:r>
          </a:p>
        </p:txBody>
      </p:sp>
      <p:pic>
        <p:nvPicPr>
          <p:cNvPr id="18" name="Picture 2" descr="G:\ENVREV\Staff_Folders\Charley_Schwartz\JohnK_Powerpoint\Web Images\lake_fertilizer.jpg"/>
          <p:cNvPicPr>
            <a:picLocks noChangeAspect="1" noChangeArrowheads="1"/>
          </p:cNvPicPr>
          <p:nvPr/>
        </p:nvPicPr>
        <p:blipFill rotWithShape="1">
          <a:blip r:embed="rId3">
            <a:extLst>
              <a:ext uri="{28A0092B-C50C-407E-A947-70E740481C1C}">
                <a14:useLocalDpi xmlns:a14="http://schemas.microsoft.com/office/drawing/2010/main" val="0"/>
              </a:ext>
            </a:extLst>
          </a:blip>
          <a:srcRect l="6097" r="12491"/>
          <a:stretch/>
        </p:blipFill>
        <p:spPr bwMode="auto">
          <a:xfrm>
            <a:off x="6818050" y="1583739"/>
            <a:ext cx="2133376" cy="278892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9" name="Picture 3" descr="G:\ENVREV\Staff_Folders\Charley_Schwartz\JohnK_Powerpoint\Web Images\OilonPave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960" y="1583739"/>
            <a:ext cx="3073595" cy="279082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 name="Picture 4" descr="G:\ENVREV\Staff_Folders\Charley_Schwartz\JohnK_Powerpoint\Web Images\stormwater_dump_o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8960" y="4577918"/>
            <a:ext cx="2103120" cy="210312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1" name="Picture 5" descr="G:\ENVREV\Staff_Folders\Charley_Schwartz\JohnK_Powerpoint\Web Images\DogPo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1418" y="4577918"/>
            <a:ext cx="3040008" cy="210548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308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52" y="762000"/>
            <a:ext cx="7703893" cy="5779425"/>
          </a:xfrm>
          <a:prstGeom prst="rect">
            <a:avLst/>
          </a:prstGeom>
        </p:spPr>
      </p:pic>
    </p:spTree>
    <p:extLst>
      <p:ext uri="{BB962C8B-B14F-4D97-AF65-F5344CB8AC3E}">
        <p14:creationId xmlns:p14="http://schemas.microsoft.com/office/powerpoint/2010/main" val="56071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00" fill="hold"/>
                                        <p:tgtEl>
                                          <p:spTgt spid="6"/>
                                        </p:tgtEl>
                                        <p:attrNameLst>
                                          <p:attrName>ppt_w</p:attrName>
                                        </p:attrNameLst>
                                      </p:cBhvr>
                                      <p:tavLst>
                                        <p:tav tm="0">
                                          <p:val>
                                            <p:fltVal val="0"/>
                                          </p:val>
                                        </p:tav>
                                        <p:tav tm="100000">
                                          <p:val>
                                            <p:strVal val="#ppt_w"/>
                                          </p:val>
                                        </p:tav>
                                      </p:tavLst>
                                    </p:anim>
                                    <p:anim calcmode="lin" valueType="num">
                                      <p:cBhvr>
                                        <p:cTn id="8" dur="700" fill="hold"/>
                                        <p:tgtEl>
                                          <p:spTgt spid="6"/>
                                        </p:tgtEl>
                                        <p:attrNameLst>
                                          <p:attrName>ppt_h</p:attrName>
                                        </p:attrNameLst>
                                      </p:cBhvr>
                                      <p:tavLst>
                                        <p:tav tm="0">
                                          <p:val>
                                            <p:fltVal val="0"/>
                                          </p:val>
                                        </p:tav>
                                        <p:tav tm="100000">
                                          <p:val>
                                            <p:strVal val="#ppt_h"/>
                                          </p:val>
                                        </p:tav>
                                      </p:tavLst>
                                    </p:anim>
                                    <p:animEffect transition="in" filter="fade">
                                      <p:cBhvr>
                                        <p:cTn id="9" dur="700"/>
                                        <p:tgtEl>
                                          <p:spTgt spid="6"/>
                                        </p:tgtEl>
                                      </p:cBhvr>
                                    </p:animEffect>
                                    <p:anim calcmode="lin" valueType="num">
                                      <p:cBhvr>
                                        <p:cTn id="10" dur="700" fill="hold"/>
                                        <p:tgtEl>
                                          <p:spTgt spid="6"/>
                                        </p:tgtEl>
                                        <p:attrNameLst>
                                          <p:attrName>ppt_x</p:attrName>
                                        </p:attrNameLst>
                                      </p:cBhvr>
                                      <p:tavLst>
                                        <p:tav tm="0">
                                          <p:val>
                                            <p:fltVal val="0.5"/>
                                          </p:val>
                                        </p:tav>
                                        <p:tav tm="100000">
                                          <p:val>
                                            <p:strVal val="#ppt_x"/>
                                          </p:val>
                                        </p:tav>
                                      </p:tavLst>
                                    </p:anim>
                                    <p:anim calcmode="lin" valueType="num">
                                      <p:cBhvr>
                                        <p:cTn id="11" dur="7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81000"/>
            <a:ext cx="1298448" cy="1219200"/>
          </a:xfrm>
        </p:spPr>
        <p:txBody>
          <a:bodyPr>
            <a:normAutofit fontScale="90000"/>
          </a:bodyPr>
          <a:lstStyle/>
          <a:p>
            <a:r>
              <a:rPr lang="en-US" dirty="0" smtClean="0"/>
              <a:t>Rain</a:t>
            </a:r>
            <a:br>
              <a:rPr lang="en-US" dirty="0" smtClean="0"/>
            </a:br>
            <a:endParaRPr lang="en-US" dirty="0"/>
          </a:p>
        </p:txBody>
      </p:sp>
      <p:pic>
        <p:nvPicPr>
          <p:cNvPr id="6" name="Happy Cloud"/>
          <p:cNvPicPr>
            <a:picLocks noChangeAspect="1"/>
          </p:cNvPicPr>
          <p:nvPr/>
        </p:nvPicPr>
        <p:blipFill rotWithShape="1">
          <a:blip r:embed="rId2">
            <a:extLst>
              <a:ext uri="{28A0092B-C50C-407E-A947-70E740481C1C}">
                <a14:useLocalDpi xmlns:a14="http://schemas.microsoft.com/office/drawing/2010/main" val="0"/>
              </a:ext>
            </a:extLst>
          </a:blip>
          <a:srcRect l="28333" t="21891" r="40000" b="43709"/>
          <a:stretch/>
        </p:blipFill>
        <p:spPr>
          <a:xfrm flipH="1">
            <a:off x="725424" y="1089605"/>
            <a:ext cx="1898455" cy="1099106"/>
          </a:xfrm>
          <a:prstGeom prst="rect">
            <a:avLst/>
          </a:prstGeom>
        </p:spPr>
      </p:pic>
      <p:cxnSp>
        <p:nvCxnSpPr>
          <p:cNvPr id="10" name="Straight Arrow Connector 9"/>
          <p:cNvCxnSpPr/>
          <p:nvPr/>
        </p:nvCxnSpPr>
        <p:spPr>
          <a:xfrm flipV="1">
            <a:off x="1565499" y="2287716"/>
            <a:ext cx="155448" cy="1219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538593" y="3581400"/>
            <a:ext cx="2444900" cy="461665"/>
          </a:xfrm>
          <a:prstGeom prst="rect">
            <a:avLst/>
          </a:prstGeom>
          <a:noFill/>
        </p:spPr>
        <p:txBody>
          <a:bodyPr wrap="none" rtlCol="0">
            <a:spAutoFit/>
          </a:bodyPr>
          <a:lstStyle/>
          <a:p>
            <a:r>
              <a:rPr lang="en-US" sz="2400" dirty="0" smtClean="0"/>
              <a:t>This Is A Cloud…</a:t>
            </a:r>
            <a:endParaRPr lang="en-US" sz="2400" dirty="0"/>
          </a:p>
        </p:txBody>
      </p:sp>
      <p:grpSp>
        <p:nvGrpSpPr>
          <p:cNvPr id="52" name="Rain"/>
          <p:cNvGrpSpPr/>
          <p:nvPr/>
        </p:nvGrpSpPr>
        <p:grpSpPr>
          <a:xfrm>
            <a:off x="4672121" y="2796453"/>
            <a:ext cx="3455252" cy="1651418"/>
            <a:chOff x="4636840" y="3019349"/>
            <a:chExt cx="3455252" cy="1651418"/>
          </a:xfrm>
        </p:grpSpPr>
        <p:pic>
          <p:nvPicPr>
            <p:cNvPr id="56" name="Picture 10" descr="C:\Users\PadillaA\AppData\Local\Microsoft\Windows\Temporary Internet Files\Content.IE5\X79T7YBJ\MM900172539[1].gif"/>
            <p:cNvPicPr>
              <a:picLocks noChangeAspect="1" noChangeArrowheads="1" noCrop="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0967" y="3168411"/>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7" name="Picture 10" descr="C:\Users\PadillaA\AppData\Local\Microsoft\Windows\Temporary Internet Files\Content.IE5\X79T7YBJ\MM900172539[1].gif"/>
            <p:cNvPicPr>
              <a:picLocks noChangeAspect="1" noChangeArrowheads="1" noCrop="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9186" y="3168411"/>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8" name="Picture 10" descr="C:\Users\PadillaA\AppData\Local\Microsoft\Windows\Temporary Internet Files\Content.IE5\X79T7YBJ\MM900172539[1].gif"/>
            <p:cNvPicPr>
              <a:picLocks noChangeAspect="1" noChangeArrowheads="1" noCrop="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6840" y="3019349"/>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Big Cloud"/>
          <p:cNvPicPr>
            <a:picLocks noChangeAspect="1"/>
          </p:cNvPicPr>
          <p:nvPr/>
        </p:nvPicPr>
        <p:blipFill rotWithShape="1">
          <a:blip r:embed="rId4">
            <a:extLst>
              <a:ext uri="{28A0092B-C50C-407E-A947-70E740481C1C}">
                <a14:useLocalDpi xmlns:a14="http://schemas.microsoft.com/office/drawing/2010/main" val="0"/>
              </a:ext>
            </a:extLst>
          </a:blip>
          <a:srcRect l="15725" t="7818" r="27608" b="28072"/>
          <a:stretch/>
        </p:blipFill>
        <p:spPr>
          <a:xfrm>
            <a:off x="3810000" y="77058"/>
            <a:ext cx="5181600" cy="3124200"/>
          </a:xfrm>
          <a:prstGeom prst="rect">
            <a:avLst/>
          </a:prstGeom>
        </p:spPr>
      </p:pic>
      <p:sp>
        <p:nvSpPr>
          <p:cNvPr id="47" name="TextBox 46"/>
          <p:cNvSpPr txBox="1"/>
          <p:nvPr/>
        </p:nvSpPr>
        <p:spPr>
          <a:xfrm>
            <a:off x="3273466" y="2981235"/>
            <a:ext cx="1573764" cy="830997"/>
          </a:xfrm>
          <a:prstGeom prst="rect">
            <a:avLst/>
          </a:prstGeom>
          <a:noFill/>
        </p:spPr>
        <p:txBody>
          <a:bodyPr wrap="none" rtlCol="0">
            <a:spAutoFit/>
          </a:bodyPr>
          <a:lstStyle/>
          <a:p>
            <a:r>
              <a:rPr lang="en-US" sz="2400" dirty="0" smtClean="0"/>
              <a:t>When It</a:t>
            </a:r>
          </a:p>
          <a:p>
            <a:r>
              <a:rPr lang="en-US" sz="2400" dirty="0" smtClean="0"/>
              <a:t>Gets Big….</a:t>
            </a:r>
            <a:endParaRPr lang="en-US" sz="2400" dirty="0"/>
          </a:p>
        </p:txBody>
      </p:sp>
      <p:sp>
        <p:nvSpPr>
          <p:cNvPr id="48" name="TextBox 47"/>
          <p:cNvSpPr txBox="1"/>
          <p:nvPr/>
        </p:nvSpPr>
        <p:spPr>
          <a:xfrm>
            <a:off x="4167685" y="4043065"/>
            <a:ext cx="1359090" cy="461665"/>
          </a:xfrm>
          <a:prstGeom prst="rect">
            <a:avLst/>
          </a:prstGeom>
          <a:noFill/>
        </p:spPr>
        <p:txBody>
          <a:bodyPr wrap="none" rtlCol="0">
            <a:spAutoFit/>
          </a:bodyPr>
          <a:lstStyle/>
          <a:p>
            <a:r>
              <a:rPr lang="en-US" sz="2400" dirty="0" smtClean="0"/>
              <a:t>…It Cries</a:t>
            </a:r>
            <a:endParaRPr lang="en-US" sz="2400" dirty="0"/>
          </a:p>
        </p:txBody>
      </p:sp>
      <p:sp>
        <p:nvSpPr>
          <p:cNvPr id="49" name="TextBox 48"/>
          <p:cNvSpPr txBox="1"/>
          <p:nvPr/>
        </p:nvSpPr>
        <p:spPr>
          <a:xfrm>
            <a:off x="5943600" y="5029200"/>
            <a:ext cx="1885260" cy="830997"/>
          </a:xfrm>
          <a:prstGeom prst="rect">
            <a:avLst/>
          </a:prstGeom>
          <a:noFill/>
        </p:spPr>
        <p:txBody>
          <a:bodyPr wrap="none" rtlCol="0">
            <a:spAutoFit/>
          </a:bodyPr>
          <a:lstStyle/>
          <a:p>
            <a:r>
              <a:rPr lang="en-US" sz="2400" dirty="0" smtClean="0"/>
              <a:t>Its Tears </a:t>
            </a:r>
            <a:r>
              <a:rPr lang="en-US" sz="2400" dirty="0"/>
              <a:t>A</a:t>
            </a:r>
            <a:r>
              <a:rPr lang="en-US" sz="2400" dirty="0" smtClean="0"/>
              <a:t>re </a:t>
            </a:r>
          </a:p>
          <a:p>
            <a:r>
              <a:rPr lang="en-US" sz="2400" dirty="0" smtClean="0"/>
              <a:t>Called </a:t>
            </a:r>
            <a:r>
              <a:rPr lang="en-US" sz="2400" u="sng" dirty="0" smtClean="0"/>
              <a:t>Rain </a:t>
            </a:r>
            <a:endParaRPr lang="en-US" sz="2400" u="sng" dirty="0"/>
          </a:p>
        </p:txBody>
      </p:sp>
      <p:pic>
        <p:nvPicPr>
          <p:cNvPr id="50" name="Rain Drops"/>
          <p:cNvPicPr>
            <a:picLocks noChangeAspect="1"/>
          </p:cNvPicPr>
          <p:nvPr/>
        </p:nvPicPr>
        <p:blipFill rotWithShape="1">
          <a:blip r:embed="rId5">
            <a:extLst>
              <a:ext uri="{28A0092B-C50C-407E-A947-70E740481C1C}">
                <a14:useLocalDpi xmlns:a14="http://schemas.microsoft.com/office/drawing/2010/main" val="0"/>
              </a:ext>
            </a:extLst>
          </a:blip>
          <a:srcRect l="21538" t="35144" r="56795" b="14819"/>
          <a:stretch/>
        </p:blipFill>
        <p:spPr>
          <a:xfrm>
            <a:off x="504474" y="4670767"/>
            <a:ext cx="1328192" cy="1634698"/>
          </a:xfrm>
          <a:prstGeom prst="rect">
            <a:avLst/>
          </a:prstGeom>
        </p:spPr>
      </p:pic>
      <p:sp>
        <p:nvSpPr>
          <p:cNvPr id="51" name="TextBox 50"/>
          <p:cNvSpPr txBox="1"/>
          <p:nvPr/>
        </p:nvSpPr>
        <p:spPr>
          <a:xfrm>
            <a:off x="191008" y="4273897"/>
            <a:ext cx="2769925" cy="1938992"/>
          </a:xfrm>
          <a:prstGeom prst="rect">
            <a:avLst/>
          </a:prstGeom>
          <a:noFill/>
        </p:spPr>
        <p:txBody>
          <a:bodyPr wrap="none" rtlCol="0">
            <a:spAutoFit/>
          </a:bodyPr>
          <a:lstStyle/>
          <a:p>
            <a:r>
              <a:rPr lang="en-US" sz="2400" dirty="0" smtClean="0"/>
              <a:t>&amp; It Is Made Of </a:t>
            </a:r>
          </a:p>
          <a:p>
            <a:r>
              <a:rPr lang="en-US" sz="2400" dirty="0" smtClean="0"/>
              <a:t>                 Teeny </a:t>
            </a:r>
          </a:p>
          <a:p>
            <a:r>
              <a:rPr lang="en-US" sz="2400" dirty="0"/>
              <a:t> </a:t>
            </a:r>
            <a:r>
              <a:rPr lang="en-US" sz="2400" dirty="0" smtClean="0"/>
              <a:t>                   Tiny  </a:t>
            </a:r>
          </a:p>
          <a:p>
            <a:r>
              <a:rPr lang="en-US" sz="2400" dirty="0"/>
              <a:t> </a:t>
            </a:r>
            <a:r>
              <a:rPr lang="en-US" sz="2400" dirty="0" smtClean="0"/>
              <a:t>                    Water </a:t>
            </a:r>
          </a:p>
          <a:p>
            <a:r>
              <a:rPr lang="en-US" sz="2400" dirty="0"/>
              <a:t> </a:t>
            </a:r>
            <a:r>
              <a:rPr lang="en-US" sz="2400" dirty="0" smtClean="0"/>
              <a:t>                    Drops</a:t>
            </a:r>
            <a:endParaRPr lang="en-US" sz="2400" dirty="0"/>
          </a:p>
        </p:txBody>
      </p:sp>
      <p:pic>
        <p:nvPicPr>
          <p:cNvPr id="55" name="Tear Drop"/>
          <p:cNvPicPr>
            <a:picLocks noChangeAspect="1"/>
          </p:cNvPicPr>
          <p:nvPr/>
        </p:nvPicPr>
        <p:blipFill rotWithShape="1">
          <a:blip r:embed="rId6" cstate="print">
            <a:extLst>
              <a:ext uri="{28A0092B-C50C-407E-A947-70E740481C1C}">
                <a14:useLocalDpi xmlns:a14="http://schemas.microsoft.com/office/drawing/2010/main" val="0"/>
              </a:ext>
            </a:extLst>
          </a:blip>
          <a:srcRect l="31233" t="29601" r="52933" b="12544"/>
          <a:stretch/>
        </p:blipFill>
        <p:spPr>
          <a:xfrm rot="1100553">
            <a:off x="6439139" y="1789730"/>
            <a:ext cx="322464" cy="627956"/>
          </a:xfrm>
          <a:prstGeom prst="rect">
            <a:avLst/>
          </a:prstGeom>
        </p:spPr>
      </p:pic>
    </p:spTree>
    <p:extLst>
      <p:ext uri="{BB962C8B-B14F-4D97-AF65-F5344CB8AC3E}">
        <p14:creationId xmlns:p14="http://schemas.microsoft.com/office/powerpoint/2010/main" val="161362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animEffect transition="in" filter="fade">
                                      <p:cBhvr>
                                        <p:cTn id="15" dur="300"/>
                                        <p:tgtEl>
                                          <p:spTgt spid="47">
                                            <p:txEl>
                                              <p:pRg st="0" end="0"/>
                                            </p:txEl>
                                          </p:spTgt>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47">
                                            <p:txEl>
                                              <p:pRg st="1" end="1"/>
                                            </p:txEl>
                                          </p:spTgt>
                                        </p:tgtEl>
                                        <p:attrNameLst>
                                          <p:attrName>style.visibility</p:attrName>
                                        </p:attrNameLst>
                                      </p:cBhvr>
                                      <p:to>
                                        <p:strVal val="visible"/>
                                      </p:to>
                                    </p:set>
                                    <p:animEffect transition="in" filter="fade">
                                      <p:cBhvr>
                                        <p:cTn id="19" dur="300"/>
                                        <p:tgtEl>
                                          <p:spTgt spid="4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6"/>
                                        </p:tgtEl>
                                      </p:cBhvr>
                                      <p:by x="150000" y="150000"/>
                                    </p:animScale>
                                  </p:childTnLst>
                                </p:cTn>
                              </p:par>
                              <p:par>
                                <p:cTn id="24" presetID="63" presetClass="path" presetSubtype="0" accel="50000" decel="50000" fill="hold" nodeType="withEffect">
                                  <p:stCondLst>
                                    <p:cond delay="0"/>
                                  </p:stCondLst>
                                  <p:childTnLst>
                                    <p:animMotion origin="layout" path="M 2.77778E-7 1.11111E-6 L 0.51667 -0.00208 " pathEditMode="relative" rAng="0" ptsTypes="AA">
                                      <p:cBhvr>
                                        <p:cTn id="25" dur="2000" fill="hold"/>
                                        <p:tgtEl>
                                          <p:spTgt spid="6"/>
                                        </p:tgtEl>
                                        <p:attrNameLst>
                                          <p:attrName>ppt_x</p:attrName>
                                          <p:attrName>ppt_y</p:attrName>
                                        </p:attrNameLst>
                                      </p:cBhvr>
                                      <p:rCtr x="25833" y="-116"/>
                                    </p:animMotion>
                                  </p:childTnLst>
                                </p:cTn>
                              </p:par>
                              <p:par>
                                <p:cTn id="26" presetID="22" presetClass="exit" presetSubtype="8" fill="hold" nodeType="withEffect">
                                  <p:stCondLst>
                                    <p:cond delay="0"/>
                                  </p:stCondLst>
                                  <p:childTnLst>
                                    <p:animEffect transition="out" filter="wipe(left)">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22" presetClass="exit" presetSubtype="8" fill="hold" grpId="0" nodeType="withEffect">
                                  <p:stCondLst>
                                    <p:cond delay="0"/>
                                  </p:stCondLst>
                                  <p:childTnLst>
                                    <p:animEffect transition="out" filter="wipe(left)">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ntr" presetSubtype="0" fill="hold" nodeType="withEffect">
                                  <p:stCondLst>
                                    <p:cond delay="18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8">
                                            <p:txEl>
                                              <p:pRg st="0" end="0"/>
                                            </p:txEl>
                                          </p:spTgt>
                                        </p:tgtEl>
                                        <p:attrNameLst>
                                          <p:attrName>style.visibility</p:attrName>
                                        </p:attrNameLst>
                                      </p:cBhvr>
                                      <p:to>
                                        <p:strVal val="visible"/>
                                      </p:to>
                                    </p:set>
                                    <p:animEffect transition="in" filter="fade">
                                      <p:cBhvr>
                                        <p:cTn id="39" dur="900"/>
                                        <p:tgtEl>
                                          <p:spTgt spid="48">
                                            <p:txEl>
                                              <p:pRg st="0" end="0"/>
                                            </p:txEl>
                                          </p:spTgt>
                                        </p:tgtEl>
                                      </p:cBhvr>
                                    </p:animEffect>
                                  </p:childTnLst>
                                </p:cTn>
                              </p:par>
                              <p:par>
                                <p:cTn id="40" presetID="22" presetClass="entr" presetSubtype="1"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up)">
                                      <p:cBhvr>
                                        <p:cTn id="42" dur="1000"/>
                                        <p:tgtEl>
                                          <p:spTgt spid="55"/>
                                        </p:tgtEl>
                                      </p:cBhvr>
                                    </p:animEffect>
                                  </p:childTnLst>
                                </p:cTn>
                              </p:par>
                              <p:par>
                                <p:cTn id="43" presetID="22" presetClass="entr" presetSubtype="1"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up)">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par>
                          <p:cTn id="51" fill="hold">
                            <p:stCondLst>
                              <p:cond delay="500"/>
                            </p:stCondLst>
                            <p:childTnLst>
                              <p:par>
                                <p:cTn id="52" presetID="0" presetClass="path" presetSubtype="0" accel="50000" decel="50000" fill="hold" nodeType="afterEffect">
                                  <p:stCondLst>
                                    <p:cond delay="0"/>
                                  </p:stCondLst>
                                  <p:childTnLst>
                                    <p:animMotion origin="layout" path="M 3.61111E-6 7.40741E-6 L 3.61111E-6 7.40741E-6 C -0.00052 0.0095 -0.00087 0.01899 -0.00156 0.02871 C -0.00226 0.03704 -0.00417 0.04306 -0.00625 0.05116 L -0.00781 0.05741 L -0.00938 0.06343 C -0.0099 0.06551 -0.01042 0.0676 -0.01094 0.06968 C -0.01146 0.07246 -0.01163 0.07524 -0.01233 0.07778 C -0.0132 0.0801 -0.01476 0.08172 -0.01545 0.08403 C -0.01893 0.09399 -0.01806 0.09538 -0.02014 0.1044 C -0.02101 0.10857 -0.02136 0.1132 -0.02327 0.1169 L -0.02622 0.12292 C -0.02761 0.13727 -0.02761 0.13866 -0.02934 0.15163 C -0.02986 0.1551 -0.03021 0.15857 -0.0309 0.16204 C -0.03177 0.16621 -0.03299 0.17014 -0.03403 0.17431 C -0.03455 0.17639 -0.03525 0.17825 -0.03559 0.18033 C -0.03594 0.1838 -0.03663 0.18727 -0.03698 0.19075 C -0.03768 0.19468 -0.03802 0.19885 -0.03854 0.20301 C -0.03906 0.20579 -0.03959 0.20834 -0.04011 0.21112 C -0.04063 0.2132 -0.04132 0.21528 -0.04167 0.21737 C -0.04462 0.23542 -0.04167 0.22362 -0.04479 0.23774 C -0.04514 0.23982 -0.04601 0.2419 -0.04636 0.24399 C -0.04688 0.24815 -0.04722 0.25209 -0.04775 0.25626 C -0.04827 0.25973 -0.04896 0.2632 -0.04931 0.26644 C -0.05 0.27061 -0.05018 0.27477 -0.05087 0.27894 C -0.05174 0.28311 -0.054 0.29121 -0.054 0.29121 C -0.05452 0.29514 -0.05486 0.29931 -0.05556 0.30348 C -0.0559 0.30556 -0.05677 0.30741 -0.05712 0.30973 C -0.05781 0.31644 -0.05816 0.32339 -0.05868 0.3301 C -0.05764 0.35602 -0.0559 0.38195 -0.05556 0.40811 C -0.05538 0.41158 -0.05695 0.41482 -0.05712 0.41829 C -0.05799 0.43681 -0.05781 0.45533 -0.05868 0.47362 C -0.05955 0.49676 -0.05886 0.4919 -0.06163 0.50649 C -0.06493 0.54908 -0.06302 0.50811 -0.06163 0.54144 C -0.06042 0.57431 -0.05868 0.60695 -0.05868 0.63982 L -0.05868 0.75278 " pathEditMode="relative" ptsTypes="AAAAAAAAAAAAAAAAAAAAAAAAAAAAAAAAAAAA">
                                      <p:cBhvr>
                                        <p:cTn id="53" dur="2000" fill="hold"/>
                                        <p:tgtEl>
                                          <p:spTgt spid="5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7" grpId="0" uiExpand="1" build="p"/>
      <p:bldP spid="48" grpId="0" build="p"/>
      <p:bldP spid="49"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flipH="1">
            <a:off x="0" y="0"/>
            <a:ext cx="2057400" cy="914400"/>
          </a:xfrm>
        </p:spPr>
        <p:txBody>
          <a:bodyPr>
            <a:normAutofit/>
          </a:bodyPr>
          <a:lstStyle/>
          <a:p>
            <a:r>
              <a:rPr lang="en-US" dirty="0" smtClean="0"/>
              <a:t>Runoff</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2385"/>
            <a:ext cx="9144000" cy="4873230"/>
          </a:xfrm>
          <a:prstGeom prst="rect">
            <a:avLst/>
          </a:prstGeom>
        </p:spPr>
      </p:pic>
      <p:cxnSp>
        <p:nvCxnSpPr>
          <p:cNvPr id="7" name="Straight Arrow Connector 6"/>
          <p:cNvCxnSpPr/>
          <p:nvPr/>
        </p:nvCxnSpPr>
        <p:spPr>
          <a:xfrm flipH="1">
            <a:off x="7086600" y="2590800"/>
            <a:ext cx="601964" cy="10806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6805782" y="2090142"/>
            <a:ext cx="1810688" cy="461665"/>
          </a:xfrm>
          <a:prstGeom prst="rect">
            <a:avLst/>
          </a:prstGeom>
          <a:noFill/>
        </p:spPr>
        <p:txBody>
          <a:bodyPr wrap="none" rtlCol="0">
            <a:spAutoFit/>
          </a:bodyPr>
          <a:lstStyle/>
          <a:p>
            <a:r>
              <a:rPr lang="en-US" sz="2400" dirty="0" smtClean="0">
                <a:ln>
                  <a:solidFill>
                    <a:sysClr val="windowText" lastClr="000000"/>
                  </a:solidFill>
                </a:ln>
                <a:solidFill>
                  <a:sysClr val="windowText" lastClr="000000"/>
                </a:solidFill>
              </a:rPr>
              <a:t>This Is Land</a:t>
            </a:r>
            <a:endParaRPr lang="en-US" sz="2400" dirty="0">
              <a:ln>
                <a:solidFill>
                  <a:sysClr val="windowText" lastClr="000000"/>
                </a:solidFill>
              </a:ln>
              <a:solidFill>
                <a:sysClr val="windowText" lastClr="000000"/>
              </a:solidFill>
            </a:endParaRPr>
          </a:p>
        </p:txBody>
      </p:sp>
      <p:grpSp>
        <p:nvGrpSpPr>
          <p:cNvPr id="37" name="Rain"/>
          <p:cNvGrpSpPr/>
          <p:nvPr/>
        </p:nvGrpSpPr>
        <p:grpSpPr>
          <a:xfrm>
            <a:off x="-14785" y="992385"/>
            <a:ext cx="3030105" cy="3349230"/>
            <a:chOff x="4636840" y="3019349"/>
            <a:chExt cx="3455252" cy="1651418"/>
          </a:xfrm>
        </p:grpSpPr>
        <p:pic>
          <p:nvPicPr>
            <p:cNvPr id="38" name="Picture 10" descr="C:\Users\PadillaA\AppData\Local\Microsoft\Windows\Temporary Internet Files\Content.IE5\X79T7YBJ\MM90017253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10967" y="3168411"/>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10" descr="C:\Users\PadillaA\AppData\Local\Microsoft\Windows\Temporary Internet Files\Content.IE5\X79T7YBJ\MM90017253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09186" y="3168411"/>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 name="Picture 10" descr="C:\Users\PadillaA\AppData\Local\Microsoft\Windows\Temporary Internet Files\Content.IE5\X79T7YBJ\MM90017253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36840" y="3019349"/>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5" name="Rain"/>
          <p:cNvGrpSpPr/>
          <p:nvPr/>
        </p:nvGrpSpPr>
        <p:grpSpPr>
          <a:xfrm rot="344648" flipH="1">
            <a:off x="2936213" y="1050784"/>
            <a:ext cx="3455252" cy="3886373"/>
            <a:chOff x="4636840" y="3019349"/>
            <a:chExt cx="3455252" cy="1651418"/>
          </a:xfrm>
        </p:grpSpPr>
        <p:pic>
          <p:nvPicPr>
            <p:cNvPr id="46" name="Picture 10" descr="C:\Users\PadillaA\AppData\Local\Microsoft\Windows\Temporary Internet Files\Content.IE5\X79T7YBJ\MM90017253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10967" y="3168411"/>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3" name="Picture 10" descr="C:\Users\PadillaA\AppData\Local\Microsoft\Windows\Temporary Internet Files\Content.IE5\X79T7YBJ\MM90017253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09186" y="3168411"/>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4" name="Picture 10" descr="C:\Users\PadillaA\AppData\Local\Microsoft\Windows\Temporary Internet Files\Content.IE5\X79T7YBJ\MM90017253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36840" y="3019349"/>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9" name="Rain"/>
          <p:cNvGrpSpPr/>
          <p:nvPr/>
        </p:nvGrpSpPr>
        <p:grpSpPr>
          <a:xfrm rot="344648" flipH="1">
            <a:off x="5756355" y="1076911"/>
            <a:ext cx="3455252" cy="4142709"/>
            <a:chOff x="4636840" y="3019349"/>
            <a:chExt cx="3455252" cy="1651418"/>
          </a:xfrm>
        </p:grpSpPr>
        <p:pic>
          <p:nvPicPr>
            <p:cNvPr id="60" name="Picture 10" descr="C:\Users\PadillaA\AppData\Local\Microsoft\Windows\Temporary Internet Files\Content.IE5\X79T7YBJ\MM90017253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10967" y="3168411"/>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 name="Picture 10" descr="C:\Users\PadillaA\AppData\Local\Microsoft\Windows\Temporary Internet Files\Content.IE5\X79T7YBJ\MM90017253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09186" y="3168411"/>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2" name="Picture 10" descr="C:\Users\PadillaA\AppData\Local\Microsoft\Windows\Temporary Internet Files\Content.IE5\X79T7YBJ\MM90017253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36840" y="3019349"/>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8" name="Middle"/>
          <p:cNvPicPr>
            <a:picLocks noChangeAspect="1"/>
          </p:cNvPicPr>
          <p:nvPr/>
        </p:nvPicPr>
        <p:blipFill rotWithShape="1">
          <a:blip r:embed="rId4" cstate="print">
            <a:extLst>
              <a:ext uri="{28A0092B-C50C-407E-A947-70E740481C1C}">
                <a14:useLocalDpi xmlns:a14="http://schemas.microsoft.com/office/drawing/2010/main" val="0"/>
              </a:ext>
            </a:extLst>
          </a:blip>
          <a:srcRect l="29362" t="26037" r="52025" b="9934"/>
          <a:stretch/>
        </p:blipFill>
        <p:spPr>
          <a:xfrm rot="471128">
            <a:off x="3273839" y="928727"/>
            <a:ext cx="441976" cy="810289"/>
          </a:xfrm>
          <a:prstGeom prst="rect">
            <a:avLst/>
          </a:prstGeom>
        </p:spPr>
      </p:pic>
      <p:pic>
        <p:nvPicPr>
          <p:cNvPr id="29" name="Right Drop"/>
          <p:cNvPicPr>
            <a:picLocks noChangeAspect="1"/>
          </p:cNvPicPr>
          <p:nvPr/>
        </p:nvPicPr>
        <p:blipFill rotWithShape="1">
          <a:blip r:embed="rId5" cstate="print">
            <a:extLst>
              <a:ext uri="{28A0092B-C50C-407E-A947-70E740481C1C}">
                <a14:useLocalDpi xmlns:a14="http://schemas.microsoft.com/office/drawing/2010/main" val="0"/>
              </a:ext>
            </a:extLst>
          </a:blip>
          <a:srcRect l="30084" t="36667" r="56583" b="16423"/>
          <a:stretch/>
        </p:blipFill>
        <p:spPr>
          <a:xfrm>
            <a:off x="6047486" y="870489"/>
            <a:ext cx="455822" cy="854667"/>
          </a:xfrm>
          <a:prstGeom prst="rect">
            <a:avLst/>
          </a:prstGeom>
        </p:spPr>
      </p:pic>
      <p:pic>
        <p:nvPicPr>
          <p:cNvPr id="63" name="Left Drop"/>
          <p:cNvPicPr>
            <a:picLocks noChangeAspect="1"/>
          </p:cNvPicPr>
          <p:nvPr/>
        </p:nvPicPr>
        <p:blipFill rotWithShape="1">
          <a:blip r:embed="rId5" cstate="print">
            <a:extLst>
              <a:ext uri="{28A0092B-C50C-407E-A947-70E740481C1C}">
                <a14:useLocalDpi xmlns:a14="http://schemas.microsoft.com/office/drawing/2010/main" val="0"/>
              </a:ext>
            </a:extLst>
          </a:blip>
          <a:srcRect l="30084" t="36667" r="56583" b="16423"/>
          <a:stretch/>
        </p:blipFill>
        <p:spPr>
          <a:xfrm rot="21327287" flipH="1">
            <a:off x="1061847" y="867363"/>
            <a:ext cx="455822" cy="854667"/>
          </a:xfrm>
          <a:prstGeom prst="rect">
            <a:avLst/>
          </a:prstGeom>
        </p:spPr>
      </p:pic>
      <p:pic>
        <p:nvPicPr>
          <p:cNvPr id="64" name="Middle"/>
          <p:cNvPicPr>
            <a:picLocks noChangeAspect="1"/>
          </p:cNvPicPr>
          <p:nvPr/>
        </p:nvPicPr>
        <p:blipFill rotWithShape="1">
          <a:blip r:embed="rId4" cstate="print">
            <a:extLst>
              <a:ext uri="{28A0092B-C50C-407E-A947-70E740481C1C}">
                <a14:useLocalDpi xmlns:a14="http://schemas.microsoft.com/office/drawing/2010/main" val="0"/>
              </a:ext>
            </a:extLst>
          </a:blip>
          <a:srcRect l="29362" t="26037" r="52025" b="9934"/>
          <a:stretch/>
        </p:blipFill>
        <p:spPr>
          <a:xfrm rot="471128">
            <a:off x="3399931" y="916282"/>
            <a:ext cx="441976" cy="810289"/>
          </a:xfrm>
          <a:prstGeom prst="rect">
            <a:avLst/>
          </a:prstGeom>
        </p:spPr>
      </p:pic>
      <p:pic>
        <p:nvPicPr>
          <p:cNvPr id="65" name="Right Drop"/>
          <p:cNvPicPr>
            <a:picLocks noChangeAspect="1"/>
          </p:cNvPicPr>
          <p:nvPr/>
        </p:nvPicPr>
        <p:blipFill rotWithShape="1">
          <a:blip r:embed="rId5" cstate="print">
            <a:extLst>
              <a:ext uri="{28A0092B-C50C-407E-A947-70E740481C1C}">
                <a14:useLocalDpi xmlns:a14="http://schemas.microsoft.com/office/drawing/2010/main" val="0"/>
              </a:ext>
            </a:extLst>
          </a:blip>
          <a:srcRect l="30084" t="36667" r="56583" b="16423"/>
          <a:stretch/>
        </p:blipFill>
        <p:spPr>
          <a:xfrm>
            <a:off x="6173578" y="858044"/>
            <a:ext cx="455822" cy="854667"/>
          </a:xfrm>
          <a:prstGeom prst="rect">
            <a:avLst/>
          </a:prstGeom>
        </p:spPr>
      </p:pic>
      <p:pic>
        <p:nvPicPr>
          <p:cNvPr id="66" name="Left Drop"/>
          <p:cNvPicPr>
            <a:picLocks noChangeAspect="1"/>
          </p:cNvPicPr>
          <p:nvPr/>
        </p:nvPicPr>
        <p:blipFill rotWithShape="1">
          <a:blip r:embed="rId5" cstate="print">
            <a:extLst>
              <a:ext uri="{28A0092B-C50C-407E-A947-70E740481C1C}">
                <a14:useLocalDpi xmlns:a14="http://schemas.microsoft.com/office/drawing/2010/main" val="0"/>
              </a:ext>
            </a:extLst>
          </a:blip>
          <a:srcRect l="30084" t="36667" r="56583" b="16423"/>
          <a:stretch/>
        </p:blipFill>
        <p:spPr>
          <a:xfrm rot="21327287" flipH="1">
            <a:off x="1187939" y="854918"/>
            <a:ext cx="455822" cy="854667"/>
          </a:xfrm>
          <a:prstGeom prst="rect">
            <a:avLst/>
          </a:prstGeom>
        </p:spPr>
      </p:pic>
      <p:sp>
        <p:nvSpPr>
          <p:cNvPr id="2" name="TextBox 1"/>
          <p:cNvSpPr txBox="1"/>
          <p:nvPr/>
        </p:nvSpPr>
        <p:spPr>
          <a:xfrm>
            <a:off x="0" y="4419486"/>
            <a:ext cx="4321383" cy="400110"/>
          </a:xfrm>
          <a:prstGeom prst="rect">
            <a:avLst/>
          </a:prstGeom>
          <a:noFill/>
        </p:spPr>
        <p:txBody>
          <a:bodyPr wrap="square" rtlCol="0">
            <a:spAutoFit/>
          </a:bodyPr>
          <a:lstStyle/>
          <a:p>
            <a:r>
              <a:rPr lang="en-US" sz="2000" dirty="0" smtClean="0">
                <a:ln>
                  <a:solidFill>
                    <a:sysClr val="windowText" lastClr="000000"/>
                  </a:solidFill>
                </a:ln>
                <a:solidFill>
                  <a:sysClr val="windowText" lastClr="000000"/>
                </a:solidFill>
              </a:rPr>
              <a:t>When It Rains The Land Gets Wet…</a:t>
            </a:r>
          </a:p>
        </p:txBody>
      </p:sp>
      <p:sp>
        <p:nvSpPr>
          <p:cNvPr id="5" name="TextBox 4"/>
          <p:cNvSpPr txBox="1"/>
          <p:nvPr/>
        </p:nvSpPr>
        <p:spPr>
          <a:xfrm>
            <a:off x="2062334" y="4914387"/>
            <a:ext cx="6525569" cy="707886"/>
          </a:xfrm>
          <a:prstGeom prst="rect">
            <a:avLst/>
          </a:prstGeom>
          <a:noFill/>
        </p:spPr>
        <p:txBody>
          <a:bodyPr wrap="none" rtlCol="0">
            <a:spAutoFit/>
          </a:bodyPr>
          <a:lstStyle/>
          <a:p>
            <a:r>
              <a:rPr lang="en-US" sz="2000" dirty="0" smtClean="0">
                <a:ln>
                  <a:solidFill>
                    <a:sysClr val="windowText" lastClr="000000"/>
                  </a:solidFill>
                </a:ln>
                <a:solidFill>
                  <a:sysClr val="windowText" lastClr="000000"/>
                </a:solidFill>
              </a:rPr>
              <a:t>When The Land Gets Very Wet </a:t>
            </a:r>
          </a:p>
          <a:p>
            <a:r>
              <a:rPr lang="en-US" sz="2000" dirty="0">
                <a:ln>
                  <a:solidFill>
                    <a:sysClr val="windowText" lastClr="000000"/>
                  </a:solidFill>
                </a:ln>
                <a:solidFill>
                  <a:sysClr val="windowText" lastClr="000000"/>
                </a:solidFill>
              </a:rPr>
              <a:t> </a:t>
            </a:r>
            <a:r>
              <a:rPr lang="en-US" sz="2000" dirty="0" smtClean="0">
                <a:ln>
                  <a:solidFill>
                    <a:sysClr val="windowText" lastClr="000000"/>
                  </a:solidFill>
                </a:ln>
                <a:solidFill>
                  <a:sysClr val="windowText" lastClr="000000"/>
                </a:solidFill>
              </a:rPr>
              <a:t>       The Land Gets Full Of Water &amp; Can’t Drink Anymore</a:t>
            </a:r>
            <a:endParaRPr lang="en-US" sz="2000" dirty="0">
              <a:ln>
                <a:solidFill>
                  <a:sysClr val="windowText" lastClr="000000"/>
                </a:solidFill>
              </a:ln>
              <a:solidFill>
                <a:sysClr val="windowText" lastClr="000000"/>
              </a:solidFill>
            </a:endParaRPr>
          </a:p>
        </p:txBody>
      </p:sp>
      <p:sp>
        <p:nvSpPr>
          <p:cNvPr id="27" name="TextBox 26"/>
          <p:cNvSpPr txBox="1"/>
          <p:nvPr/>
        </p:nvSpPr>
        <p:spPr>
          <a:xfrm>
            <a:off x="1531209" y="4673118"/>
            <a:ext cx="2868029" cy="707886"/>
          </a:xfrm>
          <a:prstGeom prst="rect">
            <a:avLst/>
          </a:prstGeom>
          <a:noFill/>
        </p:spPr>
        <p:txBody>
          <a:bodyPr wrap="none" rtlCol="0">
            <a:spAutoFit/>
          </a:bodyPr>
          <a:lstStyle/>
          <a:p>
            <a:r>
              <a:rPr lang="en-US" sz="2000" dirty="0">
                <a:ln>
                  <a:solidFill>
                    <a:sysClr val="windowText" lastClr="000000"/>
                  </a:solidFill>
                </a:ln>
                <a:solidFill>
                  <a:sysClr val="windowText" lastClr="000000"/>
                </a:solidFill>
              </a:rPr>
              <a:t>…And Drinks The Water</a:t>
            </a:r>
          </a:p>
          <a:p>
            <a:endParaRPr lang="en-US" sz="2000" dirty="0"/>
          </a:p>
        </p:txBody>
      </p:sp>
      <p:sp>
        <p:nvSpPr>
          <p:cNvPr id="30" name="TextBox 29"/>
          <p:cNvSpPr txBox="1"/>
          <p:nvPr/>
        </p:nvSpPr>
        <p:spPr>
          <a:xfrm>
            <a:off x="3222417" y="5486400"/>
            <a:ext cx="3102183" cy="400110"/>
          </a:xfrm>
          <a:prstGeom prst="rect">
            <a:avLst/>
          </a:prstGeom>
          <a:noFill/>
        </p:spPr>
        <p:txBody>
          <a:bodyPr wrap="square" rtlCol="0">
            <a:spAutoFit/>
          </a:bodyPr>
          <a:lstStyle/>
          <a:p>
            <a:r>
              <a:rPr lang="en-US" sz="2000" dirty="0" smtClean="0">
                <a:ln>
                  <a:solidFill>
                    <a:sysClr val="windowText" lastClr="000000"/>
                  </a:solidFill>
                </a:ln>
                <a:solidFill>
                  <a:sysClr val="windowText" lastClr="000000"/>
                </a:solidFill>
              </a:rPr>
              <a:t>The Extra Water Runs Off.</a:t>
            </a:r>
          </a:p>
        </p:txBody>
      </p:sp>
    </p:spTree>
    <p:extLst>
      <p:ext uri="{BB962C8B-B14F-4D97-AF65-F5344CB8AC3E}">
        <p14:creationId xmlns:p14="http://schemas.microsoft.com/office/powerpoint/2010/main" val="396027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1000"/>
                                        <p:tgtEl>
                                          <p:spTgt spid="37"/>
                                        </p:tgtEl>
                                      </p:cBhvr>
                                    </p:animEffect>
                                  </p:childTnLst>
                                </p:cTn>
                              </p:par>
                              <p:par>
                                <p:cTn id="12" presetID="22" presetClass="entr" presetSubtype="1"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up)">
                                      <p:cBhvr>
                                        <p:cTn id="14" dur="1000"/>
                                        <p:tgtEl>
                                          <p:spTgt spid="45"/>
                                        </p:tgtEl>
                                      </p:cBhvr>
                                    </p:animEffect>
                                  </p:childTnLst>
                                </p:cTn>
                              </p:par>
                              <p:par>
                                <p:cTn id="15" presetID="22" presetClass="entr" presetSubtype="1"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up)">
                                      <p:cBhvr>
                                        <p:cTn id="17" dur="1000"/>
                                        <p:tgtEl>
                                          <p:spTgt spid="5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42" presetClass="path" presetSubtype="0" accel="50000" decel="50000" fill="hold" nodeType="withEffect">
                                  <p:stCondLst>
                                    <p:cond delay="0"/>
                                  </p:stCondLst>
                                  <p:childTnLst>
                                    <p:animMotion origin="layout" path="M -2.22222E-6 2.59259E-6 L -0.0085 0.35578 " pathEditMode="relative" rAng="0" ptsTypes="AA">
                                      <p:cBhvr>
                                        <p:cTn id="23" dur="2000" fill="hold"/>
                                        <p:tgtEl>
                                          <p:spTgt spid="63"/>
                                        </p:tgtEl>
                                        <p:attrNameLst>
                                          <p:attrName>ppt_x</p:attrName>
                                          <p:attrName>ppt_y</p:attrName>
                                        </p:attrNameLst>
                                      </p:cBhvr>
                                      <p:rCtr x="-434" y="17778"/>
                                    </p:animMotion>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42" presetClass="path" presetSubtype="0" accel="50000" decel="50000" fill="hold" nodeType="withEffect">
                                  <p:stCondLst>
                                    <p:cond delay="0"/>
                                  </p:stCondLst>
                                  <p:childTnLst>
                                    <p:animMotion origin="layout" path="M 1.94444E-6 -4.44444E-6 L -0.00139 0.09862 " pathEditMode="relative" rAng="0" ptsTypes="AA">
                                      <p:cBhvr>
                                        <p:cTn id="28" dur="2000" fill="hold"/>
                                        <p:tgtEl>
                                          <p:spTgt spid="28"/>
                                        </p:tgtEl>
                                        <p:attrNameLst>
                                          <p:attrName>ppt_x</p:attrName>
                                          <p:attrName>ppt_y</p:attrName>
                                        </p:attrNameLst>
                                      </p:cBhvr>
                                      <p:rCtr x="-69" y="4931"/>
                                    </p:animMotion>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42" presetClass="path" presetSubtype="0" accel="50000" decel="50000" fill="hold" nodeType="withEffect">
                                  <p:stCondLst>
                                    <p:cond delay="0"/>
                                  </p:stCondLst>
                                  <p:childTnLst>
                                    <p:animMotion origin="layout" path="M -4.72222E-6 -3.7037E-7 L 0.00487 0.45532 " pathEditMode="relative" rAng="0" ptsTypes="AA">
                                      <p:cBhvr>
                                        <p:cTn id="33" dur="2000" fill="hold"/>
                                        <p:tgtEl>
                                          <p:spTgt spid="29"/>
                                        </p:tgtEl>
                                        <p:attrNameLst>
                                          <p:attrName>ppt_x</p:attrName>
                                          <p:attrName>ppt_y</p:attrName>
                                        </p:attrNameLst>
                                      </p:cBhvr>
                                      <p:rCtr x="243" y="22755"/>
                                    </p:animMotion>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900"/>
                                        <p:tgtEl>
                                          <p:spTgt spid="27"/>
                                        </p:tgtEl>
                                      </p:cBhvr>
                                    </p:animEffect>
                                    <p:anim calcmode="lin" valueType="num">
                                      <p:cBhvr>
                                        <p:cTn id="39" dur="900" fill="hold"/>
                                        <p:tgtEl>
                                          <p:spTgt spid="27"/>
                                        </p:tgtEl>
                                        <p:attrNameLst>
                                          <p:attrName>ppt_x</p:attrName>
                                        </p:attrNameLst>
                                      </p:cBhvr>
                                      <p:tavLst>
                                        <p:tav tm="0">
                                          <p:val>
                                            <p:strVal val="#ppt_x"/>
                                          </p:val>
                                        </p:tav>
                                        <p:tav tm="100000">
                                          <p:val>
                                            <p:strVal val="#ppt_x"/>
                                          </p:val>
                                        </p:tav>
                                      </p:tavLst>
                                    </p:anim>
                                    <p:anim calcmode="lin" valueType="num">
                                      <p:cBhvr>
                                        <p:cTn id="40" dur="900" fill="hold"/>
                                        <p:tgtEl>
                                          <p:spTgt spid="27"/>
                                        </p:tgtEl>
                                        <p:attrNameLst>
                                          <p:attrName>ppt_y</p:attrName>
                                        </p:attrNameLst>
                                      </p:cBhvr>
                                      <p:tavLst>
                                        <p:tav tm="0">
                                          <p:val>
                                            <p:strVal val="#ppt_y+.1"/>
                                          </p:val>
                                        </p:tav>
                                        <p:tav tm="100000">
                                          <p:val>
                                            <p:strVal val="#ppt_y"/>
                                          </p:val>
                                        </p:tav>
                                      </p:tavLst>
                                    </p:anim>
                                  </p:childTnLst>
                                </p:cTn>
                              </p:par>
                            </p:childTnLst>
                          </p:cTn>
                        </p:par>
                        <p:par>
                          <p:cTn id="41" fill="hold">
                            <p:stCondLst>
                              <p:cond delay="900"/>
                            </p:stCondLst>
                            <p:childTnLst>
                              <p:par>
                                <p:cTn id="42" presetID="53" presetClass="exit" presetSubtype="32" fill="hold" nodeType="afterEffect">
                                  <p:stCondLst>
                                    <p:cond delay="500"/>
                                  </p:stCondLst>
                                  <p:childTnLst>
                                    <p:anim calcmode="lin" valueType="num">
                                      <p:cBhvr>
                                        <p:cTn id="43" dur="500"/>
                                        <p:tgtEl>
                                          <p:spTgt spid="63"/>
                                        </p:tgtEl>
                                        <p:attrNameLst>
                                          <p:attrName>ppt_w</p:attrName>
                                        </p:attrNameLst>
                                      </p:cBhvr>
                                      <p:tavLst>
                                        <p:tav tm="0">
                                          <p:val>
                                            <p:strVal val="ppt_w"/>
                                          </p:val>
                                        </p:tav>
                                        <p:tav tm="100000">
                                          <p:val>
                                            <p:fltVal val="0"/>
                                          </p:val>
                                        </p:tav>
                                      </p:tavLst>
                                    </p:anim>
                                    <p:anim calcmode="lin" valueType="num">
                                      <p:cBhvr>
                                        <p:cTn id="44" dur="500"/>
                                        <p:tgtEl>
                                          <p:spTgt spid="63"/>
                                        </p:tgtEl>
                                        <p:attrNameLst>
                                          <p:attrName>ppt_h</p:attrName>
                                        </p:attrNameLst>
                                      </p:cBhvr>
                                      <p:tavLst>
                                        <p:tav tm="0">
                                          <p:val>
                                            <p:strVal val="ppt_h"/>
                                          </p:val>
                                        </p:tav>
                                        <p:tav tm="100000">
                                          <p:val>
                                            <p:fltVal val="0"/>
                                          </p:val>
                                        </p:tav>
                                      </p:tavLst>
                                    </p:anim>
                                    <p:animEffect transition="out" filter="fade">
                                      <p:cBhvr>
                                        <p:cTn id="45" dur="500"/>
                                        <p:tgtEl>
                                          <p:spTgt spid="63"/>
                                        </p:tgtEl>
                                      </p:cBhvr>
                                    </p:animEffect>
                                    <p:set>
                                      <p:cBhvr>
                                        <p:cTn id="46" dur="1" fill="hold">
                                          <p:stCondLst>
                                            <p:cond delay="499"/>
                                          </p:stCondLst>
                                        </p:cTn>
                                        <p:tgtEl>
                                          <p:spTgt spid="63"/>
                                        </p:tgtEl>
                                        <p:attrNameLst>
                                          <p:attrName>style.visibility</p:attrName>
                                        </p:attrNameLst>
                                      </p:cBhvr>
                                      <p:to>
                                        <p:strVal val="hidden"/>
                                      </p:to>
                                    </p:set>
                                  </p:childTnLst>
                                </p:cTn>
                              </p:par>
                              <p:par>
                                <p:cTn id="47" presetID="53" presetClass="exit" presetSubtype="32" fill="hold" nodeType="withEffect">
                                  <p:stCondLst>
                                    <p:cond delay="500"/>
                                  </p:stCondLst>
                                  <p:childTnLst>
                                    <p:anim calcmode="lin" valueType="num">
                                      <p:cBhvr>
                                        <p:cTn id="48" dur="500"/>
                                        <p:tgtEl>
                                          <p:spTgt spid="28"/>
                                        </p:tgtEl>
                                        <p:attrNameLst>
                                          <p:attrName>ppt_w</p:attrName>
                                        </p:attrNameLst>
                                      </p:cBhvr>
                                      <p:tavLst>
                                        <p:tav tm="0">
                                          <p:val>
                                            <p:strVal val="ppt_w"/>
                                          </p:val>
                                        </p:tav>
                                        <p:tav tm="100000">
                                          <p:val>
                                            <p:fltVal val="0"/>
                                          </p:val>
                                        </p:tav>
                                      </p:tavLst>
                                    </p:anim>
                                    <p:anim calcmode="lin" valueType="num">
                                      <p:cBhvr>
                                        <p:cTn id="49" dur="500"/>
                                        <p:tgtEl>
                                          <p:spTgt spid="28"/>
                                        </p:tgtEl>
                                        <p:attrNameLst>
                                          <p:attrName>ppt_h</p:attrName>
                                        </p:attrNameLst>
                                      </p:cBhvr>
                                      <p:tavLst>
                                        <p:tav tm="0">
                                          <p:val>
                                            <p:strVal val="ppt_h"/>
                                          </p:val>
                                        </p:tav>
                                        <p:tav tm="100000">
                                          <p:val>
                                            <p:fltVal val="0"/>
                                          </p:val>
                                        </p:tav>
                                      </p:tavLst>
                                    </p:anim>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par>
                                <p:cTn id="52" presetID="53" presetClass="exit" presetSubtype="32" fill="hold" nodeType="withEffect">
                                  <p:stCondLst>
                                    <p:cond delay="500"/>
                                  </p:stCondLst>
                                  <p:childTnLst>
                                    <p:anim calcmode="lin" valueType="num">
                                      <p:cBhvr>
                                        <p:cTn id="53" dur="500"/>
                                        <p:tgtEl>
                                          <p:spTgt spid="29"/>
                                        </p:tgtEl>
                                        <p:attrNameLst>
                                          <p:attrName>ppt_w</p:attrName>
                                        </p:attrNameLst>
                                      </p:cBhvr>
                                      <p:tavLst>
                                        <p:tav tm="0">
                                          <p:val>
                                            <p:strVal val="ppt_w"/>
                                          </p:val>
                                        </p:tav>
                                        <p:tav tm="100000">
                                          <p:val>
                                            <p:fltVal val="0"/>
                                          </p:val>
                                        </p:tav>
                                      </p:tavLst>
                                    </p:anim>
                                    <p:anim calcmode="lin" valueType="num">
                                      <p:cBhvr>
                                        <p:cTn id="54" dur="500"/>
                                        <p:tgtEl>
                                          <p:spTgt spid="29"/>
                                        </p:tgtEl>
                                        <p:attrNameLst>
                                          <p:attrName>ppt_h</p:attrName>
                                        </p:attrNameLst>
                                      </p:cBhvr>
                                      <p:tavLst>
                                        <p:tav tm="0">
                                          <p:val>
                                            <p:strVal val="ppt_h"/>
                                          </p:val>
                                        </p:tav>
                                        <p:tav tm="100000">
                                          <p:val>
                                            <p:fltVal val="0"/>
                                          </p:val>
                                        </p:tav>
                                      </p:tavLst>
                                    </p:anim>
                                    <p:animEffect transition="out" filter="fade">
                                      <p:cBhvr>
                                        <p:cTn id="55" dur="500"/>
                                        <p:tgtEl>
                                          <p:spTgt spid="29"/>
                                        </p:tgtEl>
                                      </p:cBhvr>
                                    </p:animEffect>
                                    <p:set>
                                      <p:cBhvr>
                                        <p:cTn id="56" dur="1" fill="hold">
                                          <p:stCondLst>
                                            <p:cond delay="499"/>
                                          </p:stCondLst>
                                        </p:cTn>
                                        <p:tgtEl>
                                          <p:spTgt spid="2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42" presetClass="path" presetSubtype="0" accel="50000" decel="50000" fill="hold" nodeType="withEffect">
                                  <p:stCondLst>
                                    <p:cond delay="0"/>
                                  </p:stCondLst>
                                  <p:childTnLst>
                                    <p:animMotion origin="layout" path="M 2.5E-6 2.96296E-6 L -0.00851 0.35578 " pathEditMode="relative" rAng="0" ptsTypes="AA">
                                      <p:cBhvr>
                                        <p:cTn id="63" dur="2000" fill="hold"/>
                                        <p:tgtEl>
                                          <p:spTgt spid="66"/>
                                        </p:tgtEl>
                                        <p:attrNameLst>
                                          <p:attrName>ppt_x</p:attrName>
                                          <p:attrName>ppt_y</p:attrName>
                                        </p:attrNameLst>
                                      </p:cBhvr>
                                      <p:rCtr x="-434" y="17778"/>
                                    </p:animMotion>
                                  </p:childTnLst>
                                </p:cTn>
                              </p:par>
                              <p:par>
                                <p:cTn id="64" presetID="10" presetClass="entr" presetSubtype="0"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par>
                                <p:cTn id="67" presetID="42" presetClass="path" presetSubtype="0" accel="50000" decel="50000" fill="hold" nodeType="withEffect">
                                  <p:stCondLst>
                                    <p:cond delay="0"/>
                                  </p:stCondLst>
                                  <p:childTnLst>
                                    <p:animMotion origin="layout" path="M 3.05556E-6 -2.59259E-6 L -0.00139 0.09861 " pathEditMode="relative" rAng="0" ptsTypes="AA">
                                      <p:cBhvr>
                                        <p:cTn id="68" dur="2000" fill="hold"/>
                                        <p:tgtEl>
                                          <p:spTgt spid="64"/>
                                        </p:tgtEl>
                                        <p:attrNameLst>
                                          <p:attrName>ppt_x</p:attrName>
                                          <p:attrName>ppt_y</p:attrName>
                                        </p:attrNameLst>
                                      </p:cBhvr>
                                      <p:rCtr x="-69" y="4931"/>
                                    </p:animMotion>
                                  </p:childTnLst>
                                </p:cTn>
                              </p:par>
                              <p:par>
                                <p:cTn id="69" presetID="10" presetClass="entr" presetSubtype="0"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42" presetClass="path" presetSubtype="0" accel="50000" decel="50000" fill="hold" nodeType="withEffect">
                                  <p:stCondLst>
                                    <p:cond delay="0"/>
                                  </p:stCondLst>
                                  <p:childTnLst>
                                    <p:animMotion origin="layout" path="M 0 2.77556E-17 L 0.00486 0.45532 " pathEditMode="relative" rAng="0" ptsTypes="AA">
                                      <p:cBhvr>
                                        <p:cTn id="73" dur="2000" fill="hold"/>
                                        <p:tgtEl>
                                          <p:spTgt spid="65"/>
                                        </p:tgtEl>
                                        <p:attrNameLst>
                                          <p:attrName>ppt_x</p:attrName>
                                          <p:attrName>ppt_y</p:attrName>
                                        </p:attrNameLst>
                                      </p:cBhvr>
                                      <p:rCtr x="243" y="22755"/>
                                    </p:animMotion>
                                  </p:childTnLst>
                                </p:cTn>
                              </p:par>
                              <p:par>
                                <p:cTn id="74" presetID="42" presetClass="entr" presetSubtype="0" fill="hold" grpId="0" nodeType="withEffect">
                                  <p:stCondLst>
                                    <p:cond delay="0"/>
                                  </p:stCondLst>
                                  <p:childTnLst>
                                    <p:set>
                                      <p:cBhvr>
                                        <p:cTn id="75" dur="1" fill="hold">
                                          <p:stCondLst>
                                            <p:cond delay="0"/>
                                          </p:stCondLst>
                                        </p:cTn>
                                        <p:tgtEl>
                                          <p:spTgt spid="5">
                                            <p:txEl>
                                              <p:pRg st="0" end="0"/>
                                            </p:txEl>
                                          </p:spTgt>
                                        </p:tgtEl>
                                        <p:attrNameLst>
                                          <p:attrName>style.visibility</p:attrName>
                                        </p:attrNameLst>
                                      </p:cBhvr>
                                      <p:to>
                                        <p:strVal val="visible"/>
                                      </p:to>
                                    </p:set>
                                    <p:animEffect transition="in" filter="fade">
                                      <p:cBhvr>
                                        <p:cTn id="76" dur="1000"/>
                                        <p:tgtEl>
                                          <p:spTgt spid="5">
                                            <p:txEl>
                                              <p:pRg st="0" end="0"/>
                                            </p:txEl>
                                          </p:spTgt>
                                        </p:tgtEl>
                                      </p:cBhvr>
                                    </p:animEffect>
                                    <p:anim calcmode="lin" valueType="num">
                                      <p:cBhvr>
                                        <p:cTn id="7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79" fill="hold">
                            <p:stCondLst>
                              <p:cond delay="2000"/>
                            </p:stCondLst>
                            <p:childTnLst>
                              <p:par>
                                <p:cTn id="80" presetID="42" presetClass="entr" presetSubtype="0" fill="hold" grpId="0" nodeType="afterEffect">
                                  <p:stCondLst>
                                    <p:cond delay="0"/>
                                  </p:stCondLst>
                                  <p:childTnLst>
                                    <p:set>
                                      <p:cBhvr>
                                        <p:cTn id="81" dur="1" fill="hold">
                                          <p:stCondLst>
                                            <p:cond delay="0"/>
                                          </p:stCondLst>
                                        </p:cTn>
                                        <p:tgtEl>
                                          <p:spTgt spid="5">
                                            <p:txEl>
                                              <p:pRg st="1" end="1"/>
                                            </p:txEl>
                                          </p:spTgt>
                                        </p:tgtEl>
                                        <p:attrNameLst>
                                          <p:attrName>style.visibility</p:attrName>
                                        </p:attrNameLst>
                                      </p:cBhvr>
                                      <p:to>
                                        <p:strVal val="visible"/>
                                      </p:to>
                                    </p:set>
                                    <p:animEffect transition="in" filter="fade">
                                      <p:cBhvr>
                                        <p:cTn id="82" dur="1500"/>
                                        <p:tgtEl>
                                          <p:spTgt spid="5">
                                            <p:txEl>
                                              <p:pRg st="1" end="1"/>
                                            </p:txEl>
                                          </p:spTgt>
                                        </p:tgtEl>
                                      </p:cBhvr>
                                    </p:animEffect>
                                    <p:anim calcmode="lin" valueType="num">
                                      <p:cBhvr>
                                        <p:cTn id="83" dur="1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84" dur="1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0">
                                            <p:txEl>
                                              <p:pRg st="0" end="0"/>
                                            </p:txEl>
                                          </p:spTgt>
                                        </p:tgtEl>
                                        <p:attrNameLst>
                                          <p:attrName>style.visibility</p:attrName>
                                        </p:attrNameLst>
                                      </p:cBhvr>
                                      <p:to>
                                        <p:strVal val="visible"/>
                                      </p:to>
                                    </p:set>
                                    <p:animEffect transition="in" filter="fade">
                                      <p:cBhvr>
                                        <p:cTn id="89" dur="800"/>
                                        <p:tgtEl>
                                          <p:spTgt spid="30">
                                            <p:txEl>
                                              <p:pRg st="0" end="0"/>
                                            </p:txEl>
                                          </p:spTgt>
                                        </p:tgtEl>
                                      </p:cBhvr>
                                    </p:animEffect>
                                  </p:childTnLst>
                                </p:cTn>
                              </p:par>
                            </p:childTnLst>
                          </p:cTn>
                        </p:par>
                        <p:par>
                          <p:cTn id="90" fill="hold">
                            <p:stCondLst>
                              <p:cond delay="800"/>
                            </p:stCondLst>
                            <p:childTnLst>
                              <p:par>
                                <p:cTn id="91" presetID="0" presetClass="path" presetSubtype="0" accel="50000" decel="50000" fill="hold" nodeType="afterEffect">
                                  <p:stCondLst>
                                    <p:cond delay="800"/>
                                  </p:stCondLst>
                                  <p:childTnLst>
                                    <p:animMotion origin="layout" path="M -0.02222 0.35741 L -0.02222 0.35741 L 0.03767 0.36134 C 0.046 0.36204 0.06684 0.36643 0.07309 0.36759 C 0.08993 0.3669 0.10694 0.36551 0.12378 0.36551 C 0.1585 0.36551 0.16458 0.36667 0.19149 0.36968 L 0.22378 0.37778 C 0.22847 0.37893 0.23298 0.38125 0.23767 0.38194 C 0.25052 0.38333 0.26337 0.38333 0.27621 0.38403 C 0.28073 0.38611 0.28541 0.38773 0.28993 0.39005 C 0.2941 0.39213 0.29809 0.39468 0.30225 0.3963 C 0.30833 0.39861 0.31475 0.39977 0.32083 0.40231 C 0.32448 0.40393 0.3276 0.40787 0.3316 0.40856 C 0.34479 0.41065 0.35816 0.41018 0.37153 0.41065 L 0.45607 0.41273 L 0.49462 0.41875 C 0.49982 0.41944 0.53298 0.42268 0.54531 0.425 C 0.5717 0.43009 0.52031 0.42292 0.57153 0.43518 C 0.58906 0.43958 0.58628 0.43843 0.60225 0.44352 C 0.60434 0.44398 0.60642 0.44468 0.6085 0.4456 C 0.61198 0.44676 0.61562 0.44884 0.61927 0.44954 C 0.6243 0.45069 0.62951 0.45093 0.63455 0.45162 C 0.63819 0.45231 0.64184 0.45278 0.64531 0.4537 C 0.65816 0.45694 0.671 0.46042 0.68385 0.46389 C 0.69826 0.46782 0.67986 0.46458 0.70382 0.47014 C 0.71094 0.47176 0.71823 0.47292 0.72535 0.47431 L 0.76389 0.49074 C 0.76528 0.4912 0.78212 0.49954 0.78837 0.50093 C 0.79253 0.50185 0.7967 0.50231 0.80069 0.50301 L 0.81007 0.50694 C 0.81146 0.50764 0.81302 0.5088 0.81458 0.50903 C 0.84896 0.51481 0.81267 0.5081 0.83298 0.51319 C 0.83316 0.51319 0.85607 0.51829 0.86076 0.51944 C 0.86389 0.52014 0.86684 0.52083 0.86996 0.5213 C 0.87708 0.52268 0.88437 0.52361 0.89149 0.52546 C 0.90225 0.52824 0.91302 0.53148 0.92378 0.5338 C 0.94757 0.53866 0.95555 0.53935 0.97621 0.5419 C 0.98941 0.54768 0.9684 0.53889 0.98993 0.54606 C 0.99305 0.54699 0.9993 0.55023 0.9993 0.55023 " pathEditMode="relative" ptsTypes="AAAAAAAAAAAAAAAAAAAAAAAAAAAAAAAAAAAAAAA">
                                      <p:cBhvr>
                                        <p:cTn id="92" dur="2000" fill="hold"/>
                                        <p:tgtEl>
                                          <p:spTgt spid="66"/>
                                        </p:tgtEl>
                                        <p:attrNameLst>
                                          <p:attrName>ppt_x</p:attrName>
                                          <p:attrName>ppt_y</p:attrName>
                                        </p:attrNameLst>
                                      </p:cBhvr>
                                    </p:animMotion>
                                  </p:childTnLst>
                                </p:cTn>
                              </p:par>
                              <p:par>
                                <p:cTn id="93" presetID="0" presetClass="path" presetSubtype="0" accel="50000" decel="50000" fill="hold" nodeType="withEffect">
                                  <p:stCondLst>
                                    <p:cond delay="800"/>
                                  </p:stCondLst>
                                  <p:childTnLst>
                                    <p:animMotion origin="layout" path="M -0.01528 0.10046 L -0.01528 0.10046 C -0.01181 0.09699 -0.00851 0.09282 -0.00451 0.09005 C -0.00174 0.08796 0.00469 0.08611 0.00469 0.08611 C 0.00955 0.08704 0.02604 0.08958 0.03385 0.09213 C 0.03542 0.09259 0.03698 0.09352 0.03854 0.09421 C 0.03906 0.0963 0.03993 0.09815 0.03993 0.10046 C 0.03993 0.10255 0.03871 0.1044 0.03854 0.10648 C 0.03785 0.11134 0.0375 0.11597 0.03698 0.12083 C 0.0375 0.12778 0.03594 0.13542 0.03854 0.14143 C 0.03958 0.14375 0.04253 0.14005 0.04462 0.13935 C 0.04618 0.13866 0.04774 0.13796 0.0493 0.13727 C 0.05121 0.13657 0.0533 0.13588 0.05538 0.13518 C 0.07083 0.1294 0.04687 0.1375 0.06614 0.13102 C 0.09253 0.13356 0.08194 0.12986 0.09844 0.13727 C 0.1 0.13796 0.10174 0.13819 0.10312 0.13935 C 0.11476 0.14977 0.10972 0.14398 0.1184 0.15579 L 0.12153 0.15972 L 0.12465 0.16389 C 0.12517 0.16597 0.12517 0.16829 0.12621 0.17014 C 0.13246 0.18194 0.13142 0.17384 0.13542 0.18449 C 0.13611 0.18634 0.13611 0.18866 0.13698 0.19051 C 0.13767 0.19282 0.13924 0.19444 0.13993 0.19676 C 0.14392 0.20741 0.13854 0.19907 0.14462 0.20694 C 0.14705 0.21667 0.14653 0.21852 0.15069 0.22546 C 0.15174 0.22708 0.15278 0.22824 0.15382 0.22963 C 0.15434 0.23171 0.15469 0.2338 0.15538 0.23565 C 0.15851 0.24421 0.15764 0.23958 0.16146 0.24606 C 0.16267 0.24792 0.16354 0.25 0.16458 0.25208 C 0.16892 0.26944 0.16285 0.24838 0.16927 0.26227 C 0.17517 0.27569 0.16597 0.26227 0.17378 0.27268 C 0.17483 0.27662 0.17604 0.28079 0.17691 0.28495 C 0.17743 0.2875 0.17882 0.2963 0.18003 0.2993 C 0.18125 0.30278 0.18299 0.30602 0.18455 0.30949 C 0.18507 0.31227 0.18559 0.31505 0.18611 0.31782 C 0.18715 0.32199 0.18837 0.32592 0.18924 0.33009 C 0.18976 0.33287 0.18993 0.33565 0.1908 0.33819 C 0.1941 0.35 0.1934 0.34236 0.19531 0.35255 C 0.19618 0.35694 0.19774 0.37222 0.2 0.37523 L 0.20312 0.37917 C 0.20364 0.38125 0.20382 0.38356 0.20451 0.38542 C 0.20538 0.38773 0.20694 0.38935 0.20764 0.39167 C 0.21337 0.40856 0.20746 0.39954 0.21389 0.4081 C 0.21823 0.42546 0.21215 0.40417 0.2184 0.41829 C 0.21927 0.42014 0.2191 0.42245 0.21996 0.4243 C 0.22066 0.42616 0.22222 0.42708 0.22309 0.42847 C 0.2309 0.44143 0.2217 0.42893 0.22917 0.43866 C 0.23351 0.45625 0.22743 0.43495 0.23385 0.44907 C 0.23472 0.45092 0.23455 0.45324 0.23542 0.45509 C 0.23611 0.45671 0.2375 0.45764 0.23837 0.45926 C 0.24358 0.46759 0.23889 0.46412 0.24618 0.46736 C 0.24774 0.46875 0.2493 0.47014 0.25069 0.47153 C 0.25191 0.47268 0.2526 0.47477 0.25382 0.47569 C 0.25521 0.47685 0.25694 0.47685 0.25851 0.47778 C 0.26007 0.47893 0.26128 0.48102 0.26302 0.48171 C 0.28802 0.49398 0.34566 0.48773 0.35226 0.48796 C 0.35694 0.48866 0.36146 0.48912 0.36614 0.49005 C 0.37882 0.49236 0.36875 0.49213 0.38299 0.49421 C 0.38924 0.49514 0.39531 0.4956 0.40156 0.49606 C 0.40555 0.49815 0.40955 0.50069 0.41371 0.50231 C 0.41684 0.50347 0.41996 0.50347 0.42309 0.5044 C 0.43316 0.50717 0.42517 0.50602 0.4368 0.50856 C 0.44097 0.50926 0.44514 0.50995 0.44913 0.51065 C 0.45799 0.51435 0.45295 0.51273 0.46771 0.51458 L 0.48455 0.51667 C 0.50538 0.52592 0.48281 0.51667 0.52153 0.52685 L 0.5368 0.53102 C 0.53889 0.53171 0.54097 0.53264 0.54305 0.5331 C 0.54705 0.53403 0.55121 0.53449 0.55538 0.53518 C 0.56146 0.53727 0.56736 0.54051 0.57378 0.5412 C 0.59583 0.54375 0.58611 0.54213 0.60295 0.54537 C 0.60625 0.54676 0.61042 0.54884 0.61371 0.54954 C 0.61892 0.55046 0.62396 0.55092 0.62917 0.55162 C 0.64792 0.55995 0.62778 0.55185 0.65382 0.55764 C 0.65764 0.55856 0.66597 0.56157 0.67066 0.56389 C 0.67326 0.56505 0.67569 0.5669 0.6783 0.56805 C 0.68142 0.56898 0.68455 0.56921 0.68767 0.56991 C 0.69462 0.57199 0.69514 0.57292 0.70295 0.57616 C 0.70503 0.57708 0.70712 0.57755 0.7092 0.57824 C 0.71111 0.58032 0.71285 0.5831 0.71528 0.58426 C 0.71823 0.58588 0.72153 0.58565 0.72448 0.58634 C 0.72656 0.58704 0.72864 0.58773 0.73073 0.58842 C 0.73333 0.58958 0.74236 0.59398 0.74601 0.59467 C 0.74861 0.59491 0.75121 0.59467 0.75382 0.59467 " pathEditMode="relative" ptsTypes="AAAAAAAAAAAAAAAAAAAAAAAAAAAAAAAAAAAAAAAAAAAAAAAAAAAAAAAAAAAAAAAAAAAAAAAAAAAAAAAAAAAA">
                                      <p:cBhvr>
                                        <p:cTn id="94" dur="2000" fill="hold"/>
                                        <p:tgtEl>
                                          <p:spTgt spid="64"/>
                                        </p:tgtEl>
                                        <p:attrNameLst>
                                          <p:attrName>ppt_x</p:attrName>
                                          <p:attrName>ppt_y</p:attrName>
                                        </p:attrNameLst>
                                      </p:cBhvr>
                                    </p:animMotion>
                                  </p:childTnLst>
                                </p:cTn>
                              </p:par>
                              <p:par>
                                <p:cTn id="95" presetID="0" presetClass="path" presetSubtype="0" accel="50000" decel="50000" fill="hold" nodeType="withEffect">
                                  <p:stCondLst>
                                    <p:cond delay="800"/>
                                  </p:stCondLst>
                                  <p:childTnLst>
                                    <p:animMotion origin="layout" path="M -0.00885 0.45694 L -0.00885 0.45694 C -0.00434 0.45741 0.00035 0.45833 0.00486 0.45879 C 0.0125 0.45972 0.02031 0.45949 0.02795 0.46088 C 0.03125 0.46157 0.03403 0.46435 0.03715 0.46504 C 0.05399 0.46875 0.0434 0.4669 0.06944 0.46921 C 0.0868 0.47384 0.06562 0.46852 0.09253 0.47315 C 0.11545 0.47731 0.08941 0.47315 0.10486 0.47731 C 0.10851 0.47824 0.11198 0.47917 0.11562 0.4794 C 0.13003 0.48055 0.14427 0.48079 0.15868 0.48148 C 0.16076 0.48217 0.16285 0.4831 0.16493 0.48356 C 0.16996 0.48449 0.17517 0.48472 0.18021 0.48565 L 0.1941 0.4875 C 0.20451 0.49213 0.19531 0.48866 0.21562 0.49167 C 0.22031 0.49236 0.22899 0.49421 0.23403 0.49583 C 0.23559 0.49629 0.23715 0.49745 0.23871 0.49792 C 0.24271 0.49884 0.24687 0.49907 0.25104 0.5 C 0.27257 0.5044 0.24861 0.49954 0.26337 0.50393 C 0.26632 0.50486 0.26944 0.50532 0.27257 0.50602 C 0.28871 0.50995 0.27257 0.50625 0.28628 0.51018 C 0.29149 0.51157 0.2967 0.51204 0.30174 0.51435 C 0.30677 0.51643 0.30816 0.51736 0.31406 0.51829 C 0.3243 0.52014 0.34479 0.52153 0.35399 0.52245 C 0.35608 0.52315 0.35816 0.52407 0.36024 0.52454 C 0.36528 0.52546 0.37049 0.52523 0.37552 0.52662 C 0.37882 0.52731 0.3816 0.53009 0.38472 0.53055 C 0.40816 0.53449 0.38767 0.53079 0.40486 0.53472 C 0.41094 0.53611 0.41736 0.53611 0.42326 0.53889 C 0.42639 0.54028 0.42934 0.54236 0.43246 0.54305 C 0.44531 0.54537 0.43958 0.54491 0.44948 0.54491 " pathEditMode="relative" ptsTypes="AAAAAAAAAAAAAAAAAAAAAAAAAAAAAA">
                                      <p:cBhvr>
                                        <p:cTn id="96" dur="2000" fill="hold"/>
                                        <p:tgtEl>
                                          <p:spTgt spid="6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uiExpand="1" build="p"/>
      <p:bldP spid="27" grpId="0"/>
      <p:bldP spid="3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err="1" smtClean="0"/>
              <a:t>Stormwater</a:t>
            </a:r>
            <a:r>
              <a:rPr lang="en-US" dirty="0" smtClean="0"/>
              <a:t> Runoff</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14400"/>
            <a:ext cx="9144000" cy="4724400"/>
          </a:xfrm>
          <a:prstGeom prst="rect">
            <a:avLst/>
          </a:prstGeom>
        </p:spPr>
      </p:pic>
      <p:sp>
        <p:nvSpPr>
          <p:cNvPr id="13" name="Rectangle 12"/>
          <p:cNvSpPr/>
          <p:nvPr/>
        </p:nvSpPr>
        <p:spPr>
          <a:xfrm>
            <a:off x="7239000" y="1981200"/>
            <a:ext cx="228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14400"/>
            <a:ext cx="9144000" cy="4724400"/>
          </a:xfrm>
          <a:prstGeom prst="rect">
            <a:avLst/>
          </a:prstGeom>
        </p:spPr>
      </p:pic>
      <p:sp>
        <p:nvSpPr>
          <p:cNvPr id="15" name="Rectangle 14"/>
          <p:cNvSpPr/>
          <p:nvPr/>
        </p:nvSpPr>
        <p:spPr>
          <a:xfrm>
            <a:off x="6850380" y="30203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4580" y="3216659"/>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35052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3352800"/>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8200" y="36957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p:cNvSpPr/>
          <p:nvPr/>
        </p:nvSpPr>
        <p:spPr>
          <a:xfrm flipH="1">
            <a:off x="4120624" y="3835724"/>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p:cNvSpPr/>
          <p:nvPr/>
        </p:nvSpPr>
        <p:spPr>
          <a:xfrm>
            <a:off x="7239000" y="2888642"/>
            <a:ext cx="190500" cy="374124"/>
          </a:xfrm>
          <a:custGeom>
            <a:avLst/>
            <a:gdLst>
              <a:gd name="connsiteX0" fmla="*/ 0 w 190500"/>
              <a:gd name="connsiteY0" fmla="*/ 0 h 310624"/>
              <a:gd name="connsiteX1" fmla="*/ 190500 w 190500"/>
              <a:gd name="connsiteY1" fmla="*/ 0 h 310624"/>
              <a:gd name="connsiteX2" fmla="*/ 190500 w 190500"/>
              <a:gd name="connsiteY2" fmla="*/ 310624 h 310624"/>
              <a:gd name="connsiteX3" fmla="*/ 0 w 190500"/>
              <a:gd name="connsiteY3" fmla="*/ 310624 h 310624"/>
              <a:gd name="connsiteX4" fmla="*/ 0 w 190500"/>
              <a:gd name="connsiteY4" fmla="*/ 0 h 310624"/>
              <a:gd name="connsiteX0" fmla="*/ 50800 w 190500"/>
              <a:gd name="connsiteY0" fmla="*/ 0 h 340257"/>
              <a:gd name="connsiteX1" fmla="*/ 190500 w 190500"/>
              <a:gd name="connsiteY1" fmla="*/ 29633 h 340257"/>
              <a:gd name="connsiteX2" fmla="*/ 190500 w 190500"/>
              <a:gd name="connsiteY2" fmla="*/ 340257 h 340257"/>
              <a:gd name="connsiteX3" fmla="*/ 0 w 190500"/>
              <a:gd name="connsiteY3" fmla="*/ 340257 h 340257"/>
              <a:gd name="connsiteX4" fmla="*/ 50800 w 190500"/>
              <a:gd name="connsiteY4" fmla="*/ 0 h 340257"/>
              <a:gd name="connsiteX0" fmla="*/ 50800 w 190500"/>
              <a:gd name="connsiteY0" fmla="*/ 33867 h 374124"/>
              <a:gd name="connsiteX1" fmla="*/ 135466 w 190500"/>
              <a:gd name="connsiteY1" fmla="*/ 0 h 374124"/>
              <a:gd name="connsiteX2" fmla="*/ 190500 w 190500"/>
              <a:gd name="connsiteY2" fmla="*/ 374124 h 374124"/>
              <a:gd name="connsiteX3" fmla="*/ 0 w 190500"/>
              <a:gd name="connsiteY3" fmla="*/ 374124 h 374124"/>
              <a:gd name="connsiteX4" fmla="*/ 50800 w 190500"/>
              <a:gd name="connsiteY4" fmla="*/ 33867 h 37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374124">
                <a:moveTo>
                  <a:pt x="50800" y="33867"/>
                </a:moveTo>
                <a:lnTo>
                  <a:pt x="135466" y="0"/>
                </a:lnTo>
                <a:lnTo>
                  <a:pt x="190500" y="374124"/>
                </a:lnTo>
                <a:lnTo>
                  <a:pt x="0" y="374124"/>
                </a:lnTo>
                <a:lnTo>
                  <a:pt x="50800" y="338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19950" y="2001536"/>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752600" y="1249311"/>
            <a:ext cx="1461434" cy="840702"/>
            <a:chOff x="-2416581" y="1137444"/>
            <a:chExt cx="1461434" cy="840702"/>
          </a:xfrm>
        </p:grpSpPr>
        <p:pic>
          <p:nvPicPr>
            <p:cNvPr id="11" name="Picture 3" descr="C:\Users\PadillaA\AppData\Local\Microsoft\Windows\Temporary Internet Files\Content.IE5\66HAWHKO\MC900311116[1].wmf"/>
            <p:cNvPicPr>
              <a:picLocks noChangeAspect="1" noChangeArrowheads="1"/>
            </p:cNvPicPr>
            <p:nvPr/>
          </p:nvPicPr>
          <p:blipFill>
            <a:blip r:embed="rId4" cstate="print">
              <a:lum bright="-5000" contrast="-79000"/>
              <a:extLst>
                <a:ext uri="{28A0092B-C50C-407E-A947-70E740481C1C}">
                  <a14:useLocalDpi xmlns:a14="http://schemas.microsoft.com/office/drawing/2010/main" val="0"/>
                </a:ext>
              </a:extLst>
            </a:blip>
            <a:srcRect/>
            <a:stretch>
              <a:fillRect/>
            </a:stretch>
          </p:blipFill>
          <p:spPr bwMode="auto">
            <a:xfrm>
              <a:off x="-2416581" y="1137444"/>
              <a:ext cx="651629" cy="428814"/>
            </a:xfrm>
            <a:prstGeom prst="rect">
              <a:avLst/>
            </a:prstGeom>
            <a:noFill/>
          </p:spPr>
        </p:pic>
        <p:pic>
          <p:nvPicPr>
            <p:cNvPr id="7" name="Picture 3" descr="C:\Users\PadillaA\AppData\Local\Microsoft\Windows\Temporary Internet Files\Content.IE5\66HAWHKO\MC900311116[1].wmf"/>
            <p:cNvPicPr>
              <a:picLocks noChangeAspect="1" noChangeArrowheads="1"/>
            </p:cNvPicPr>
            <p:nvPr/>
          </p:nvPicPr>
          <p:blipFill>
            <a:blip r:embed="rId4" cstate="print">
              <a:lum bright="-5000" contrast="-79000"/>
              <a:extLst>
                <a:ext uri="{28A0092B-C50C-407E-A947-70E740481C1C}">
                  <a14:useLocalDpi xmlns:a14="http://schemas.microsoft.com/office/drawing/2010/main" val="0"/>
                </a:ext>
              </a:extLst>
            </a:blip>
            <a:srcRect/>
            <a:stretch>
              <a:fillRect/>
            </a:stretch>
          </p:blipFill>
          <p:spPr bwMode="auto">
            <a:xfrm>
              <a:off x="-2090766" y="1230836"/>
              <a:ext cx="1135619" cy="747310"/>
            </a:xfrm>
            <a:prstGeom prst="rect">
              <a:avLst/>
            </a:prstGeom>
            <a:noFill/>
          </p:spPr>
        </p:pic>
      </p:grpSp>
      <p:pic>
        <p:nvPicPr>
          <p:cNvPr id="24"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90875" y="2022872"/>
            <a:ext cx="1381125" cy="18128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3" descr="C:\Users\PadillaA\AppData\Local\Microsoft\Windows\Temporary Internet Files\Content.IE5\66HAWHKO\MC900311116[1].wmf"/>
          <p:cNvPicPr>
            <a:picLocks noChangeAspect="1" noChangeArrowheads="1"/>
          </p:cNvPicPr>
          <p:nvPr/>
        </p:nvPicPr>
        <p:blipFill>
          <a:blip r:embed="rId4" cstate="print">
            <a:lum bright="-5000" contrast="-79000"/>
            <a:extLst>
              <a:ext uri="{28A0092B-C50C-407E-A947-70E740481C1C}">
                <a14:useLocalDpi xmlns:a14="http://schemas.microsoft.com/office/drawing/2010/main" val="0"/>
              </a:ext>
            </a:extLst>
          </a:blip>
          <a:srcRect/>
          <a:stretch>
            <a:fillRect/>
          </a:stretch>
        </p:blipFill>
        <p:spPr bwMode="auto">
          <a:xfrm>
            <a:off x="9323992" y="1246120"/>
            <a:ext cx="991644" cy="652566"/>
          </a:xfrm>
          <a:prstGeom prst="rect">
            <a:avLst/>
          </a:prstGeom>
          <a:noFill/>
        </p:spPr>
      </p:pic>
      <p:pic>
        <p:nvPicPr>
          <p:cNvPr id="31"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07280" y="1850444"/>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2"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9868" y="1716358"/>
            <a:ext cx="1381125" cy="122777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3" descr="C:\Users\PadillaA\AppData\Local\Microsoft\Windows\Temporary Internet Files\Content.IE5\66HAWHKO\MC900311116[1].wmf"/>
          <p:cNvPicPr>
            <a:picLocks noChangeAspect="1" noChangeArrowheads="1"/>
          </p:cNvPicPr>
          <p:nvPr/>
        </p:nvPicPr>
        <p:blipFill>
          <a:blip r:embed="rId4" cstate="print">
            <a:lum bright="-5000" contrast="-79000"/>
            <a:extLst>
              <a:ext uri="{28A0092B-C50C-407E-A947-70E740481C1C}">
                <a14:useLocalDpi xmlns:a14="http://schemas.microsoft.com/office/drawing/2010/main" val="0"/>
              </a:ext>
            </a:extLst>
          </a:blip>
          <a:srcRect/>
          <a:stretch>
            <a:fillRect/>
          </a:stretch>
        </p:blipFill>
        <p:spPr bwMode="auto">
          <a:xfrm>
            <a:off x="9451208" y="1063792"/>
            <a:ext cx="991644" cy="652566"/>
          </a:xfrm>
          <a:prstGeom prst="rect">
            <a:avLst/>
          </a:prstGeom>
          <a:noFill/>
        </p:spPr>
      </p:pic>
      <p:sp>
        <p:nvSpPr>
          <p:cNvPr id="54" name="Left Arrow 53"/>
          <p:cNvSpPr/>
          <p:nvPr/>
        </p:nvSpPr>
        <p:spPr>
          <a:xfrm rot="20978057">
            <a:off x="6554110" y="2621698"/>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120241" y="2842967"/>
            <a:ext cx="3331419" cy="984232"/>
          </a:xfrm>
          <a:custGeom>
            <a:avLst/>
            <a:gdLst>
              <a:gd name="connsiteX0" fmla="*/ 3322166 w 3331419"/>
              <a:gd name="connsiteY0" fmla="*/ 37667 h 984232"/>
              <a:gd name="connsiteX1" fmla="*/ 3312976 w 3331419"/>
              <a:gd name="connsiteY1" fmla="*/ 14692 h 984232"/>
              <a:gd name="connsiteX2" fmla="*/ 3317571 w 3331419"/>
              <a:gd name="connsiteY2" fmla="*/ 907 h 984232"/>
              <a:gd name="connsiteX3" fmla="*/ 3234862 w 3331419"/>
              <a:gd name="connsiteY3" fmla="*/ 5502 h 984232"/>
              <a:gd name="connsiteX4" fmla="*/ 3221077 w 3331419"/>
              <a:gd name="connsiteY4" fmla="*/ 14692 h 984232"/>
              <a:gd name="connsiteX5" fmla="*/ 3161342 w 3331419"/>
              <a:gd name="connsiteY5" fmla="*/ 28477 h 984232"/>
              <a:gd name="connsiteX6" fmla="*/ 3129177 w 3331419"/>
              <a:gd name="connsiteY6" fmla="*/ 42262 h 984232"/>
              <a:gd name="connsiteX7" fmla="*/ 3106203 w 3331419"/>
              <a:gd name="connsiteY7" fmla="*/ 46857 h 984232"/>
              <a:gd name="connsiteX8" fmla="*/ 3092418 w 3331419"/>
              <a:gd name="connsiteY8" fmla="*/ 56047 h 984232"/>
              <a:gd name="connsiteX9" fmla="*/ 3051063 w 3331419"/>
              <a:gd name="connsiteY9" fmla="*/ 65237 h 984232"/>
              <a:gd name="connsiteX10" fmla="*/ 3018898 w 3331419"/>
              <a:gd name="connsiteY10" fmla="*/ 69832 h 984232"/>
              <a:gd name="connsiteX11" fmla="*/ 2991328 w 3331419"/>
              <a:gd name="connsiteY11" fmla="*/ 65237 h 984232"/>
              <a:gd name="connsiteX12" fmla="*/ 2982138 w 3331419"/>
              <a:gd name="connsiteY12" fmla="*/ 79022 h 984232"/>
              <a:gd name="connsiteX13" fmla="*/ 2968353 w 3331419"/>
              <a:gd name="connsiteY13" fmla="*/ 88212 h 984232"/>
              <a:gd name="connsiteX14" fmla="*/ 2949973 w 3331419"/>
              <a:gd name="connsiteY14" fmla="*/ 101997 h 984232"/>
              <a:gd name="connsiteX15" fmla="*/ 2922404 w 3331419"/>
              <a:gd name="connsiteY15" fmla="*/ 97402 h 984232"/>
              <a:gd name="connsiteX16" fmla="*/ 2904024 w 3331419"/>
              <a:gd name="connsiteY16" fmla="*/ 88212 h 984232"/>
              <a:gd name="connsiteX17" fmla="*/ 2885644 w 3331419"/>
              <a:gd name="connsiteY17" fmla="*/ 83617 h 984232"/>
              <a:gd name="connsiteX18" fmla="*/ 2848884 w 3331419"/>
              <a:gd name="connsiteY18" fmla="*/ 92807 h 984232"/>
              <a:gd name="connsiteX19" fmla="*/ 2821314 w 3331419"/>
              <a:gd name="connsiteY19" fmla="*/ 106592 h 984232"/>
              <a:gd name="connsiteX20" fmla="*/ 2747794 w 3331419"/>
              <a:gd name="connsiteY20" fmla="*/ 111187 h 984232"/>
              <a:gd name="connsiteX21" fmla="*/ 2734010 w 3331419"/>
              <a:gd name="connsiteY21" fmla="*/ 124972 h 984232"/>
              <a:gd name="connsiteX22" fmla="*/ 2706440 w 3331419"/>
              <a:gd name="connsiteY22" fmla="*/ 143351 h 984232"/>
              <a:gd name="connsiteX23" fmla="*/ 2701845 w 3331419"/>
              <a:gd name="connsiteY23" fmla="*/ 161731 h 984232"/>
              <a:gd name="connsiteX24" fmla="*/ 2688060 w 3331419"/>
              <a:gd name="connsiteY24" fmla="*/ 166326 h 984232"/>
              <a:gd name="connsiteX25" fmla="*/ 2674275 w 3331419"/>
              <a:gd name="connsiteY25" fmla="*/ 175516 h 984232"/>
              <a:gd name="connsiteX26" fmla="*/ 2614540 w 3331419"/>
              <a:gd name="connsiteY26" fmla="*/ 170921 h 984232"/>
              <a:gd name="connsiteX27" fmla="*/ 2577780 w 3331419"/>
              <a:gd name="connsiteY27" fmla="*/ 166326 h 984232"/>
              <a:gd name="connsiteX28" fmla="*/ 2490476 w 3331419"/>
              <a:gd name="connsiteY28" fmla="*/ 166326 h 984232"/>
              <a:gd name="connsiteX29" fmla="*/ 2462906 w 3331419"/>
              <a:gd name="connsiteY29" fmla="*/ 193896 h 984232"/>
              <a:gd name="connsiteX30" fmla="*/ 2444526 w 3331419"/>
              <a:gd name="connsiteY30" fmla="*/ 198491 h 984232"/>
              <a:gd name="connsiteX31" fmla="*/ 2416956 w 3331419"/>
              <a:gd name="connsiteY31" fmla="*/ 193896 h 984232"/>
              <a:gd name="connsiteX32" fmla="*/ 2403171 w 3331419"/>
              <a:gd name="connsiteY32" fmla="*/ 189301 h 984232"/>
              <a:gd name="connsiteX33" fmla="*/ 2375602 w 3331419"/>
              <a:gd name="connsiteY33" fmla="*/ 184706 h 984232"/>
              <a:gd name="connsiteX34" fmla="*/ 2315867 w 3331419"/>
              <a:gd name="connsiteY34" fmla="*/ 193896 h 984232"/>
              <a:gd name="connsiteX35" fmla="*/ 2288297 w 3331419"/>
              <a:gd name="connsiteY35" fmla="*/ 207681 h 984232"/>
              <a:gd name="connsiteX36" fmla="*/ 2269917 w 3331419"/>
              <a:gd name="connsiteY36" fmla="*/ 212276 h 984232"/>
              <a:gd name="connsiteX37" fmla="*/ 2242347 w 3331419"/>
              <a:gd name="connsiteY37" fmla="*/ 235251 h 984232"/>
              <a:gd name="connsiteX38" fmla="*/ 2223967 w 3331419"/>
              <a:gd name="connsiteY38" fmla="*/ 239846 h 984232"/>
              <a:gd name="connsiteX39" fmla="*/ 2191803 w 3331419"/>
              <a:gd name="connsiteY39" fmla="*/ 235251 h 984232"/>
              <a:gd name="connsiteX40" fmla="*/ 2178018 w 3331419"/>
              <a:gd name="connsiteY40" fmla="*/ 226061 h 984232"/>
              <a:gd name="connsiteX41" fmla="*/ 2173423 w 3331419"/>
              <a:gd name="connsiteY41" fmla="*/ 239846 h 984232"/>
              <a:gd name="connsiteX42" fmla="*/ 2159638 w 3331419"/>
              <a:gd name="connsiteY42" fmla="*/ 253631 h 984232"/>
              <a:gd name="connsiteX43" fmla="*/ 2145853 w 3331419"/>
              <a:gd name="connsiteY43" fmla="*/ 258226 h 984232"/>
              <a:gd name="connsiteX44" fmla="*/ 2118283 w 3331419"/>
              <a:gd name="connsiteY44" fmla="*/ 272011 h 984232"/>
              <a:gd name="connsiteX45" fmla="*/ 2076928 w 3331419"/>
              <a:gd name="connsiteY45" fmla="*/ 294986 h 984232"/>
              <a:gd name="connsiteX46" fmla="*/ 2063143 w 3331419"/>
              <a:gd name="connsiteY46" fmla="*/ 299581 h 984232"/>
              <a:gd name="connsiteX47" fmla="*/ 2049358 w 3331419"/>
              <a:gd name="connsiteY47" fmla="*/ 304176 h 984232"/>
              <a:gd name="connsiteX48" fmla="*/ 2017193 w 3331419"/>
              <a:gd name="connsiteY48" fmla="*/ 327150 h 984232"/>
              <a:gd name="connsiteX49" fmla="*/ 1998814 w 3331419"/>
              <a:gd name="connsiteY49" fmla="*/ 331745 h 984232"/>
              <a:gd name="connsiteX50" fmla="*/ 1980434 w 3331419"/>
              <a:gd name="connsiteY50" fmla="*/ 340935 h 984232"/>
              <a:gd name="connsiteX51" fmla="*/ 1966649 w 3331419"/>
              <a:gd name="connsiteY51" fmla="*/ 345530 h 984232"/>
              <a:gd name="connsiteX52" fmla="*/ 1939079 w 3331419"/>
              <a:gd name="connsiteY52" fmla="*/ 359315 h 984232"/>
              <a:gd name="connsiteX53" fmla="*/ 1906914 w 3331419"/>
              <a:gd name="connsiteY53" fmla="*/ 377695 h 984232"/>
              <a:gd name="connsiteX54" fmla="*/ 1879344 w 3331419"/>
              <a:gd name="connsiteY54" fmla="*/ 400670 h 984232"/>
              <a:gd name="connsiteX55" fmla="*/ 1851774 w 3331419"/>
              <a:gd name="connsiteY55" fmla="*/ 409860 h 984232"/>
              <a:gd name="connsiteX56" fmla="*/ 1833394 w 3331419"/>
              <a:gd name="connsiteY56" fmla="*/ 405265 h 984232"/>
              <a:gd name="connsiteX57" fmla="*/ 1819610 w 3331419"/>
              <a:gd name="connsiteY57" fmla="*/ 396075 h 984232"/>
              <a:gd name="connsiteX58" fmla="*/ 1787445 w 3331419"/>
              <a:gd name="connsiteY58" fmla="*/ 382290 h 984232"/>
              <a:gd name="connsiteX59" fmla="*/ 1773660 w 3331419"/>
              <a:gd name="connsiteY59" fmla="*/ 391480 h 984232"/>
              <a:gd name="connsiteX60" fmla="*/ 1759875 w 3331419"/>
              <a:gd name="connsiteY60" fmla="*/ 396075 h 984232"/>
              <a:gd name="connsiteX61" fmla="*/ 1732305 w 3331419"/>
              <a:gd name="connsiteY61" fmla="*/ 414455 h 984232"/>
              <a:gd name="connsiteX62" fmla="*/ 1718520 w 3331419"/>
              <a:gd name="connsiteY62" fmla="*/ 423645 h 984232"/>
              <a:gd name="connsiteX63" fmla="*/ 1704735 w 3331419"/>
              <a:gd name="connsiteY63" fmla="*/ 396075 h 984232"/>
              <a:gd name="connsiteX64" fmla="*/ 1700140 w 3331419"/>
              <a:gd name="connsiteY64" fmla="*/ 382290 h 984232"/>
              <a:gd name="connsiteX65" fmla="*/ 1686355 w 3331419"/>
              <a:gd name="connsiteY65" fmla="*/ 377695 h 984232"/>
              <a:gd name="connsiteX66" fmla="*/ 1672570 w 3331419"/>
              <a:gd name="connsiteY66" fmla="*/ 382290 h 984232"/>
              <a:gd name="connsiteX67" fmla="*/ 1663380 w 3331419"/>
              <a:gd name="connsiteY67" fmla="*/ 396075 h 984232"/>
              <a:gd name="connsiteX68" fmla="*/ 1645001 w 3331419"/>
              <a:gd name="connsiteY68" fmla="*/ 432835 h 984232"/>
              <a:gd name="connsiteX69" fmla="*/ 1635811 w 3331419"/>
              <a:gd name="connsiteY69" fmla="*/ 446620 h 984232"/>
              <a:gd name="connsiteX70" fmla="*/ 1608241 w 3331419"/>
              <a:gd name="connsiteY70" fmla="*/ 465000 h 984232"/>
              <a:gd name="connsiteX71" fmla="*/ 1594456 w 3331419"/>
              <a:gd name="connsiteY71" fmla="*/ 474190 h 984232"/>
              <a:gd name="connsiteX72" fmla="*/ 1534721 w 3331419"/>
              <a:gd name="connsiteY72" fmla="*/ 460405 h 984232"/>
              <a:gd name="connsiteX73" fmla="*/ 1520936 w 3331419"/>
              <a:gd name="connsiteY73" fmla="*/ 455810 h 984232"/>
              <a:gd name="connsiteX74" fmla="*/ 1507151 w 3331419"/>
              <a:gd name="connsiteY74" fmla="*/ 451215 h 984232"/>
              <a:gd name="connsiteX75" fmla="*/ 1493366 w 3331419"/>
              <a:gd name="connsiteY75" fmla="*/ 460405 h 984232"/>
              <a:gd name="connsiteX76" fmla="*/ 1479581 w 3331419"/>
              <a:gd name="connsiteY76" fmla="*/ 487975 h 984232"/>
              <a:gd name="connsiteX77" fmla="*/ 1378492 w 3331419"/>
              <a:gd name="connsiteY77" fmla="*/ 501759 h 984232"/>
              <a:gd name="connsiteX78" fmla="*/ 1346327 w 3331419"/>
              <a:gd name="connsiteY78" fmla="*/ 520139 h 984232"/>
              <a:gd name="connsiteX79" fmla="*/ 1323352 w 3331419"/>
              <a:gd name="connsiteY79" fmla="*/ 552304 h 984232"/>
              <a:gd name="connsiteX80" fmla="*/ 1309567 w 3331419"/>
              <a:gd name="connsiteY80" fmla="*/ 556899 h 984232"/>
              <a:gd name="connsiteX81" fmla="*/ 1295782 w 3331419"/>
              <a:gd name="connsiteY81" fmla="*/ 566089 h 984232"/>
              <a:gd name="connsiteX82" fmla="*/ 1203883 w 3331419"/>
              <a:gd name="connsiteY82" fmla="*/ 570684 h 984232"/>
              <a:gd name="connsiteX83" fmla="*/ 1176313 w 3331419"/>
              <a:gd name="connsiteY83" fmla="*/ 584469 h 984232"/>
              <a:gd name="connsiteX84" fmla="*/ 1162528 w 3331419"/>
              <a:gd name="connsiteY84" fmla="*/ 589064 h 984232"/>
              <a:gd name="connsiteX85" fmla="*/ 1148743 w 3331419"/>
              <a:gd name="connsiteY85" fmla="*/ 598254 h 984232"/>
              <a:gd name="connsiteX86" fmla="*/ 1084414 w 3331419"/>
              <a:gd name="connsiteY86" fmla="*/ 602849 h 984232"/>
              <a:gd name="connsiteX87" fmla="*/ 1020084 w 3331419"/>
              <a:gd name="connsiteY87" fmla="*/ 598254 h 984232"/>
              <a:gd name="connsiteX88" fmla="*/ 905210 w 3331419"/>
              <a:gd name="connsiteY88" fmla="*/ 607444 h 984232"/>
              <a:gd name="connsiteX89" fmla="*/ 863855 w 3331419"/>
              <a:gd name="connsiteY89" fmla="*/ 630419 h 984232"/>
              <a:gd name="connsiteX90" fmla="*/ 854665 w 3331419"/>
              <a:gd name="connsiteY90" fmla="*/ 644204 h 984232"/>
              <a:gd name="connsiteX91" fmla="*/ 827095 w 3331419"/>
              <a:gd name="connsiteY91" fmla="*/ 662584 h 984232"/>
              <a:gd name="connsiteX92" fmla="*/ 813310 w 3331419"/>
              <a:gd name="connsiteY92" fmla="*/ 671774 h 984232"/>
              <a:gd name="connsiteX93" fmla="*/ 799525 w 3331419"/>
              <a:gd name="connsiteY93" fmla="*/ 680963 h 984232"/>
              <a:gd name="connsiteX94" fmla="*/ 771955 w 3331419"/>
              <a:gd name="connsiteY94" fmla="*/ 694748 h 984232"/>
              <a:gd name="connsiteX95" fmla="*/ 735195 w 3331419"/>
              <a:gd name="connsiteY95" fmla="*/ 736103 h 984232"/>
              <a:gd name="connsiteX96" fmla="*/ 721411 w 3331419"/>
              <a:gd name="connsiteY96" fmla="*/ 740698 h 984232"/>
              <a:gd name="connsiteX97" fmla="*/ 689246 w 3331419"/>
              <a:gd name="connsiteY97" fmla="*/ 754483 h 984232"/>
              <a:gd name="connsiteX98" fmla="*/ 647891 w 3331419"/>
              <a:gd name="connsiteY98" fmla="*/ 777458 h 984232"/>
              <a:gd name="connsiteX99" fmla="*/ 638701 w 3331419"/>
              <a:gd name="connsiteY99" fmla="*/ 791243 h 984232"/>
              <a:gd name="connsiteX100" fmla="*/ 555991 w 3331419"/>
              <a:gd name="connsiteY100" fmla="*/ 791243 h 984232"/>
              <a:gd name="connsiteX101" fmla="*/ 555991 w 3331419"/>
              <a:gd name="connsiteY101" fmla="*/ 795838 h 984232"/>
              <a:gd name="connsiteX102" fmla="*/ 569776 w 3331419"/>
              <a:gd name="connsiteY102" fmla="*/ 800433 h 984232"/>
              <a:gd name="connsiteX103" fmla="*/ 588156 w 3331419"/>
              <a:gd name="connsiteY103" fmla="*/ 795838 h 984232"/>
              <a:gd name="connsiteX104" fmla="*/ 611131 w 3331419"/>
              <a:gd name="connsiteY104" fmla="*/ 777458 h 984232"/>
              <a:gd name="connsiteX105" fmla="*/ 624916 w 3331419"/>
              <a:gd name="connsiteY105" fmla="*/ 782053 h 984232"/>
              <a:gd name="connsiteX106" fmla="*/ 560586 w 3331419"/>
              <a:gd name="connsiteY106" fmla="*/ 772863 h 984232"/>
              <a:gd name="connsiteX107" fmla="*/ 533017 w 3331419"/>
              <a:gd name="connsiteY107" fmla="*/ 782053 h 984232"/>
              <a:gd name="connsiteX108" fmla="*/ 500852 w 3331419"/>
              <a:gd name="connsiteY108" fmla="*/ 809623 h 984232"/>
              <a:gd name="connsiteX109" fmla="*/ 491662 w 3331419"/>
              <a:gd name="connsiteY109" fmla="*/ 823408 h 984232"/>
              <a:gd name="connsiteX110" fmla="*/ 500852 w 3331419"/>
              <a:gd name="connsiteY110" fmla="*/ 786648 h 984232"/>
              <a:gd name="connsiteX111" fmla="*/ 514637 w 3331419"/>
              <a:gd name="connsiteY111" fmla="*/ 791243 h 984232"/>
              <a:gd name="connsiteX112" fmla="*/ 496257 w 3331419"/>
              <a:gd name="connsiteY112" fmla="*/ 795838 h 984232"/>
              <a:gd name="connsiteX113" fmla="*/ 482472 w 3331419"/>
              <a:gd name="connsiteY113" fmla="*/ 800433 h 984232"/>
              <a:gd name="connsiteX114" fmla="*/ 436522 w 3331419"/>
              <a:gd name="connsiteY114" fmla="*/ 809623 h 984232"/>
              <a:gd name="connsiteX115" fmla="*/ 418142 w 3331419"/>
              <a:gd name="connsiteY115" fmla="*/ 818813 h 984232"/>
              <a:gd name="connsiteX116" fmla="*/ 408952 w 3331419"/>
              <a:gd name="connsiteY116" fmla="*/ 832598 h 984232"/>
              <a:gd name="connsiteX117" fmla="*/ 390572 w 3331419"/>
              <a:gd name="connsiteY117" fmla="*/ 837193 h 984232"/>
              <a:gd name="connsiteX118" fmla="*/ 340028 w 3331419"/>
              <a:gd name="connsiteY118" fmla="*/ 846383 h 984232"/>
              <a:gd name="connsiteX119" fmla="*/ 326243 w 3331419"/>
              <a:gd name="connsiteY119" fmla="*/ 850978 h 984232"/>
              <a:gd name="connsiteX120" fmla="*/ 298673 w 3331419"/>
              <a:gd name="connsiteY120" fmla="*/ 869357 h 984232"/>
              <a:gd name="connsiteX121" fmla="*/ 271103 w 3331419"/>
              <a:gd name="connsiteY121" fmla="*/ 878547 h 984232"/>
              <a:gd name="connsiteX122" fmla="*/ 294078 w 3331419"/>
              <a:gd name="connsiteY122" fmla="*/ 883142 h 984232"/>
              <a:gd name="connsiteX123" fmla="*/ 340028 w 3331419"/>
              <a:gd name="connsiteY123" fmla="*/ 873952 h 984232"/>
              <a:gd name="connsiteX124" fmla="*/ 349218 w 3331419"/>
              <a:gd name="connsiteY124" fmla="*/ 860167 h 984232"/>
              <a:gd name="connsiteX125" fmla="*/ 349218 w 3331419"/>
              <a:gd name="connsiteY125" fmla="*/ 850978 h 984232"/>
              <a:gd name="connsiteX126" fmla="*/ 317053 w 3331419"/>
              <a:gd name="connsiteY126" fmla="*/ 860167 h 984232"/>
              <a:gd name="connsiteX127" fmla="*/ 303268 w 3331419"/>
              <a:gd name="connsiteY127" fmla="*/ 869357 h 984232"/>
              <a:gd name="connsiteX128" fmla="*/ 284888 w 3331419"/>
              <a:gd name="connsiteY128" fmla="*/ 873952 h 984232"/>
              <a:gd name="connsiteX129" fmla="*/ 238938 w 3331419"/>
              <a:gd name="connsiteY129" fmla="*/ 887737 h 984232"/>
              <a:gd name="connsiteX130" fmla="*/ 234343 w 3331419"/>
              <a:gd name="connsiteY130" fmla="*/ 901522 h 984232"/>
              <a:gd name="connsiteX131" fmla="*/ 220558 w 3331419"/>
              <a:gd name="connsiteY131" fmla="*/ 906117 h 984232"/>
              <a:gd name="connsiteX132" fmla="*/ 101089 w 3331419"/>
              <a:gd name="connsiteY132" fmla="*/ 901522 h 984232"/>
              <a:gd name="connsiteX133" fmla="*/ 64329 w 3331419"/>
              <a:gd name="connsiteY133" fmla="*/ 901522 h 984232"/>
              <a:gd name="connsiteX134" fmla="*/ 59734 w 3331419"/>
              <a:gd name="connsiteY134" fmla="*/ 915307 h 984232"/>
              <a:gd name="connsiteX135" fmla="*/ 45949 w 3331419"/>
              <a:gd name="connsiteY135" fmla="*/ 919902 h 984232"/>
              <a:gd name="connsiteX136" fmla="*/ 18379 w 3331419"/>
              <a:gd name="connsiteY136" fmla="*/ 938282 h 984232"/>
              <a:gd name="connsiteX137" fmla="*/ 0 w 3331419"/>
              <a:gd name="connsiteY137" fmla="*/ 947472 h 984232"/>
              <a:gd name="connsiteX138" fmla="*/ 9189 w 3331419"/>
              <a:gd name="connsiteY138" fmla="*/ 979637 h 984232"/>
              <a:gd name="connsiteX139" fmla="*/ 22974 w 3331419"/>
              <a:gd name="connsiteY139" fmla="*/ 984232 h 984232"/>
              <a:gd name="connsiteX140" fmla="*/ 68924 w 3331419"/>
              <a:gd name="connsiteY140" fmla="*/ 975042 h 984232"/>
              <a:gd name="connsiteX141" fmla="*/ 165419 w 3331419"/>
              <a:gd name="connsiteY141" fmla="*/ 979637 h 984232"/>
              <a:gd name="connsiteX142" fmla="*/ 252723 w 3331419"/>
              <a:gd name="connsiteY142" fmla="*/ 975042 h 984232"/>
              <a:gd name="connsiteX143" fmla="*/ 280293 w 3331419"/>
              <a:gd name="connsiteY143" fmla="*/ 970447 h 984232"/>
              <a:gd name="connsiteX144" fmla="*/ 326243 w 3331419"/>
              <a:gd name="connsiteY144" fmla="*/ 965852 h 984232"/>
              <a:gd name="connsiteX145" fmla="*/ 353813 w 3331419"/>
              <a:gd name="connsiteY145" fmla="*/ 956662 h 984232"/>
              <a:gd name="connsiteX146" fmla="*/ 372192 w 3331419"/>
              <a:gd name="connsiteY146" fmla="*/ 942877 h 984232"/>
              <a:gd name="connsiteX147" fmla="*/ 399762 w 3331419"/>
              <a:gd name="connsiteY147" fmla="*/ 929092 h 984232"/>
              <a:gd name="connsiteX148" fmla="*/ 473282 w 3331419"/>
              <a:gd name="connsiteY148" fmla="*/ 919902 h 984232"/>
              <a:gd name="connsiteX149" fmla="*/ 523827 w 3331419"/>
              <a:gd name="connsiteY149" fmla="*/ 910712 h 984232"/>
              <a:gd name="connsiteX150" fmla="*/ 551396 w 3331419"/>
              <a:gd name="connsiteY150" fmla="*/ 901522 h 984232"/>
              <a:gd name="connsiteX151" fmla="*/ 565181 w 3331419"/>
              <a:gd name="connsiteY151" fmla="*/ 896927 h 984232"/>
              <a:gd name="connsiteX152" fmla="*/ 578966 w 3331419"/>
              <a:gd name="connsiteY152" fmla="*/ 887737 h 984232"/>
              <a:gd name="connsiteX153" fmla="*/ 624916 w 3331419"/>
              <a:gd name="connsiteY153" fmla="*/ 869357 h 984232"/>
              <a:gd name="connsiteX154" fmla="*/ 657081 w 3331419"/>
              <a:gd name="connsiteY154" fmla="*/ 850978 h 984232"/>
              <a:gd name="connsiteX155" fmla="*/ 684651 w 3331419"/>
              <a:gd name="connsiteY155" fmla="*/ 841788 h 984232"/>
              <a:gd name="connsiteX156" fmla="*/ 726006 w 3331419"/>
              <a:gd name="connsiteY156" fmla="*/ 823408 h 984232"/>
              <a:gd name="connsiteX157" fmla="*/ 758170 w 3331419"/>
              <a:gd name="connsiteY157" fmla="*/ 814218 h 984232"/>
              <a:gd name="connsiteX158" fmla="*/ 785740 w 3331419"/>
              <a:gd name="connsiteY158" fmla="*/ 791243 h 984232"/>
              <a:gd name="connsiteX159" fmla="*/ 799525 w 3331419"/>
              <a:gd name="connsiteY159" fmla="*/ 782053 h 984232"/>
              <a:gd name="connsiteX160" fmla="*/ 822500 w 3331419"/>
              <a:gd name="connsiteY160" fmla="*/ 754483 h 984232"/>
              <a:gd name="connsiteX161" fmla="*/ 836285 w 3331419"/>
              <a:gd name="connsiteY161" fmla="*/ 745293 h 984232"/>
              <a:gd name="connsiteX162" fmla="*/ 850070 w 3331419"/>
              <a:gd name="connsiteY162" fmla="*/ 731508 h 984232"/>
              <a:gd name="connsiteX163" fmla="*/ 863855 w 3331419"/>
              <a:gd name="connsiteY163" fmla="*/ 722318 h 984232"/>
              <a:gd name="connsiteX164" fmla="*/ 877640 w 3331419"/>
              <a:gd name="connsiteY164" fmla="*/ 708533 h 984232"/>
              <a:gd name="connsiteX165" fmla="*/ 905210 w 3331419"/>
              <a:gd name="connsiteY165" fmla="*/ 699343 h 984232"/>
              <a:gd name="connsiteX166" fmla="*/ 951159 w 3331419"/>
              <a:gd name="connsiteY166" fmla="*/ 680963 h 984232"/>
              <a:gd name="connsiteX167" fmla="*/ 964944 w 3331419"/>
              <a:gd name="connsiteY167" fmla="*/ 676369 h 984232"/>
              <a:gd name="connsiteX168" fmla="*/ 978729 w 3331419"/>
              <a:gd name="connsiteY168" fmla="*/ 671774 h 984232"/>
              <a:gd name="connsiteX169" fmla="*/ 1231453 w 3331419"/>
              <a:gd name="connsiteY169" fmla="*/ 676369 h 984232"/>
              <a:gd name="connsiteX170" fmla="*/ 1304972 w 3331419"/>
              <a:gd name="connsiteY170" fmla="*/ 671774 h 984232"/>
              <a:gd name="connsiteX171" fmla="*/ 1337137 w 3331419"/>
              <a:gd name="connsiteY171" fmla="*/ 662584 h 984232"/>
              <a:gd name="connsiteX172" fmla="*/ 1360112 w 3331419"/>
              <a:gd name="connsiteY172" fmla="*/ 639609 h 984232"/>
              <a:gd name="connsiteX173" fmla="*/ 1373897 w 3331419"/>
              <a:gd name="connsiteY173" fmla="*/ 625824 h 984232"/>
              <a:gd name="connsiteX174" fmla="*/ 1383087 w 3331419"/>
              <a:gd name="connsiteY174" fmla="*/ 612039 h 984232"/>
              <a:gd name="connsiteX175" fmla="*/ 1396872 w 3331419"/>
              <a:gd name="connsiteY175" fmla="*/ 607444 h 984232"/>
              <a:gd name="connsiteX176" fmla="*/ 1410657 w 3331419"/>
              <a:gd name="connsiteY176" fmla="*/ 589064 h 984232"/>
              <a:gd name="connsiteX177" fmla="*/ 1424442 w 3331419"/>
              <a:gd name="connsiteY177" fmla="*/ 584469 h 984232"/>
              <a:gd name="connsiteX178" fmla="*/ 1456607 w 3331419"/>
              <a:gd name="connsiteY178" fmla="*/ 570684 h 984232"/>
              <a:gd name="connsiteX179" fmla="*/ 1470391 w 3331419"/>
              <a:gd name="connsiteY179" fmla="*/ 561494 h 984232"/>
              <a:gd name="connsiteX180" fmla="*/ 1548506 w 3331419"/>
              <a:gd name="connsiteY180" fmla="*/ 552304 h 984232"/>
              <a:gd name="connsiteX181" fmla="*/ 1622026 w 3331419"/>
              <a:gd name="connsiteY181" fmla="*/ 538519 h 984232"/>
              <a:gd name="connsiteX182" fmla="*/ 1649595 w 3331419"/>
              <a:gd name="connsiteY182" fmla="*/ 529329 h 984232"/>
              <a:gd name="connsiteX183" fmla="*/ 1667975 w 3331419"/>
              <a:gd name="connsiteY183" fmla="*/ 524734 h 984232"/>
              <a:gd name="connsiteX184" fmla="*/ 1681760 w 3331419"/>
              <a:gd name="connsiteY184" fmla="*/ 515544 h 984232"/>
              <a:gd name="connsiteX185" fmla="*/ 1695545 w 3331419"/>
              <a:gd name="connsiteY185" fmla="*/ 510949 h 984232"/>
              <a:gd name="connsiteX186" fmla="*/ 1713925 w 3331419"/>
              <a:gd name="connsiteY186" fmla="*/ 515544 h 984232"/>
              <a:gd name="connsiteX187" fmla="*/ 1727710 w 3331419"/>
              <a:gd name="connsiteY187" fmla="*/ 520139 h 984232"/>
              <a:gd name="connsiteX188" fmla="*/ 1764470 w 3331419"/>
              <a:gd name="connsiteY188" fmla="*/ 515544 h 984232"/>
              <a:gd name="connsiteX189" fmla="*/ 1805825 w 3331419"/>
              <a:gd name="connsiteY189" fmla="*/ 497164 h 984232"/>
              <a:gd name="connsiteX190" fmla="*/ 1860964 w 3331419"/>
              <a:gd name="connsiteY190" fmla="*/ 492570 h 984232"/>
              <a:gd name="connsiteX191" fmla="*/ 1916104 w 3331419"/>
              <a:gd name="connsiteY191" fmla="*/ 469595 h 984232"/>
              <a:gd name="connsiteX192" fmla="*/ 1943674 w 3331419"/>
              <a:gd name="connsiteY192" fmla="*/ 451215 h 984232"/>
              <a:gd name="connsiteX193" fmla="*/ 1994219 w 3331419"/>
              <a:gd name="connsiteY193" fmla="*/ 423645 h 984232"/>
              <a:gd name="connsiteX194" fmla="*/ 2008004 w 3331419"/>
              <a:gd name="connsiteY194" fmla="*/ 414455 h 984232"/>
              <a:gd name="connsiteX195" fmla="*/ 2026383 w 3331419"/>
              <a:gd name="connsiteY195" fmla="*/ 400670 h 984232"/>
              <a:gd name="connsiteX196" fmla="*/ 2053953 w 3331419"/>
              <a:gd name="connsiteY196" fmla="*/ 391480 h 984232"/>
              <a:gd name="connsiteX197" fmla="*/ 2058548 w 3331419"/>
              <a:gd name="connsiteY197" fmla="*/ 377695 h 984232"/>
              <a:gd name="connsiteX198" fmla="*/ 2081523 w 3331419"/>
              <a:gd name="connsiteY198" fmla="*/ 368505 h 984232"/>
              <a:gd name="connsiteX199" fmla="*/ 2095308 w 3331419"/>
              <a:gd name="connsiteY199" fmla="*/ 359315 h 984232"/>
              <a:gd name="connsiteX200" fmla="*/ 2118283 w 3331419"/>
              <a:gd name="connsiteY200" fmla="*/ 340935 h 984232"/>
              <a:gd name="connsiteX201" fmla="*/ 2127473 w 3331419"/>
              <a:gd name="connsiteY201" fmla="*/ 327150 h 984232"/>
              <a:gd name="connsiteX202" fmla="*/ 2145853 w 3331419"/>
              <a:gd name="connsiteY202" fmla="*/ 308771 h 984232"/>
              <a:gd name="connsiteX203" fmla="*/ 2173423 w 3331419"/>
              <a:gd name="connsiteY203" fmla="*/ 294986 h 984232"/>
              <a:gd name="connsiteX204" fmla="*/ 2191803 w 3331419"/>
              <a:gd name="connsiteY204" fmla="*/ 285796 h 984232"/>
              <a:gd name="connsiteX205" fmla="*/ 2214777 w 3331419"/>
              <a:gd name="connsiteY205" fmla="*/ 281201 h 984232"/>
              <a:gd name="connsiteX206" fmla="*/ 2233157 w 3331419"/>
              <a:gd name="connsiteY206" fmla="*/ 276606 h 984232"/>
              <a:gd name="connsiteX207" fmla="*/ 2384791 w 3331419"/>
              <a:gd name="connsiteY207" fmla="*/ 267416 h 984232"/>
              <a:gd name="connsiteX208" fmla="*/ 2403171 w 3331419"/>
              <a:gd name="connsiteY208" fmla="*/ 258226 h 984232"/>
              <a:gd name="connsiteX209" fmla="*/ 2573185 w 3331419"/>
              <a:gd name="connsiteY209" fmla="*/ 262821 h 984232"/>
              <a:gd name="connsiteX210" fmla="*/ 2747794 w 3331419"/>
              <a:gd name="connsiteY210" fmla="*/ 258226 h 984232"/>
              <a:gd name="connsiteX211" fmla="*/ 2775364 w 3331419"/>
              <a:gd name="connsiteY211" fmla="*/ 235251 h 984232"/>
              <a:gd name="connsiteX212" fmla="*/ 2793744 w 3331419"/>
              <a:gd name="connsiteY212" fmla="*/ 216871 h 984232"/>
              <a:gd name="connsiteX213" fmla="*/ 2807529 w 3331419"/>
              <a:gd name="connsiteY213" fmla="*/ 212276 h 984232"/>
              <a:gd name="connsiteX214" fmla="*/ 2821314 w 3331419"/>
              <a:gd name="connsiteY214" fmla="*/ 203086 h 984232"/>
              <a:gd name="connsiteX215" fmla="*/ 2894834 w 3331419"/>
              <a:gd name="connsiteY215" fmla="*/ 193896 h 984232"/>
              <a:gd name="connsiteX216" fmla="*/ 2926999 w 3331419"/>
              <a:gd name="connsiteY216" fmla="*/ 189301 h 984232"/>
              <a:gd name="connsiteX217" fmla="*/ 2991328 w 3331419"/>
              <a:gd name="connsiteY217" fmla="*/ 184706 h 984232"/>
              <a:gd name="connsiteX218" fmla="*/ 3018898 w 3331419"/>
              <a:gd name="connsiteY218" fmla="*/ 180111 h 984232"/>
              <a:gd name="connsiteX219" fmla="*/ 3051063 w 3331419"/>
              <a:gd name="connsiteY219" fmla="*/ 170921 h 984232"/>
              <a:gd name="connsiteX220" fmla="*/ 3074038 w 3331419"/>
              <a:gd name="connsiteY220" fmla="*/ 166326 h 984232"/>
              <a:gd name="connsiteX221" fmla="*/ 3101608 w 3331419"/>
              <a:gd name="connsiteY221" fmla="*/ 152541 h 984232"/>
              <a:gd name="connsiteX222" fmla="*/ 3119987 w 3331419"/>
              <a:gd name="connsiteY222" fmla="*/ 138756 h 984232"/>
              <a:gd name="connsiteX223" fmla="*/ 3147557 w 3331419"/>
              <a:gd name="connsiteY223" fmla="*/ 120377 h 984232"/>
              <a:gd name="connsiteX224" fmla="*/ 3161342 w 3331419"/>
              <a:gd name="connsiteY224" fmla="*/ 111187 h 984232"/>
              <a:gd name="connsiteX225" fmla="*/ 3175127 w 3331419"/>
              <a:gd name="connsiteY225" fmla="*/ 101997 h 984232"/>
              <a:gd name="connsiteX226" fmla="*/ 3188912 w 3331419"/>
              <a:gd name="connsiteY226" fmla="*/ 97402 h 984232"/>
              <a:gd name="connsiteX227" fmla="*/ 3207292 w 3331419"/>
              <a:gd name="connsiteY227" fmla="*/ 92807 h 984232"/>
              <a:gd name="connsiteX228" fmla="*/ 3322166 w 3331419"/>
              <a:gd name="connsiteY228" fmla="*/ 88212 h 984232"/>
              <a:gd name="connsiteX229" fmla="*/ 3331356 w 3331419"/>
              <a:gd name="connsiteY229" fmla="*/ 74427 h 984232"/>
              <a:gd name="connsiteX230" fmla="*/ 3322166 w 3331419"/>
              <a:gd name="connsiteY230" fmla="*/ 37667 h 9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3331419" h="984232">
                <a:moveTo>
                  <a:pt x="3322166" y="37667"/>
                </a:moveTo>
                <a:cubicBezTo>
                  <a:pt x="3319103" y="27711"/>
                  <a:pt x="3313999" y="22877"/>
                  <a:pt x="3312976" y="14692"/>
                </a:cubicBezTo>
                <a:cubicBezTo>
                  <a:pt x="3312375" y="9886"/>
                  <a:pt x="3322381" y="1473"/>
                  <a:pt x="3317571" y="907"/>
                </a:cubicBezTo>
                <a:cubicBezTo>
                  <a:pt x="3290148" y="-2319"/>
                  <a:pt x="3262432" y="3970"/>
                  <a:pt x="3234862" y="5502"/>
                </a:cubicBezTo>
                <a:cubicBezTo>
                  <a:pt x="3230267" y="8565"/>
                  <a:pt x="3226267" y="12805"/>
                  <a:pt x="3221077" y="14692"/>
                </a:cubicBezTo>
                <a:cubicBezTo>
                  <a:pt x="3195916" y="23842"/>
                  <a:pt x="3184845" y="22601"/>
                  <a:pt x="3161342" y="28477"/>
                </a:cubicBezTo>
                <a:cubicBezTo>
                  <a:pt x="3129225" y="36506"/>
                  <a:pt x="3168625" y="29112"/>
                  <a:pt x="3129177" y="42262"/>
                </a:cubicBezTo>
                <a:cubicBezTo>
                  <a:pt x="3121768" y="44732"/>
                  <a:pt x="3113861" y="45325"/>
                  <a:pt x="3106203" y="46857"/>
                </a:cubicBezTo>
                <a:cubicBezTo>
                  <a:pt x="3101608" y="49920"/>
                  <a:pt x="3097357" y="53577"/>
                  <a:pt x="3092418" y="56047"/>
                </a:cubicBezTo>
                <a:cubicBezTo>
                  <a:pt x="3081310" y="61601"/>
                  <a:pt x="3061260" y="63668"/>
                  <a:pt x="3051063" y="65237"/>
                </a:cubicBezTo>
                <a:cubicBezTo>
                  <a:pt x="3040358" y="66884"/>
                  <a:pt x="3029620" y="68300"/>
                  <a:pt x="3018898" y="69832"/>
                </a:cubicBezTo>
                <a:cubicBezTo>
                  <a:pt x="3009708" y="68300"/>
                  <a:pt x="3000367" y="62977"/>
                  <a:pt x="2991328" y="65237"/>
                </a:cubicBezTo>
                <a:cubicBezTo>
                  <a:pt x="2985970" y="66576"/>
                  <a:pt x="2986043" y="75117"/>
                  <a:pt x="2982138" y="79022"/>
                </a:cubicBezTo>
                <a:cubicBezTo>
                  <a:pt x="2978233" y="82927"/>
                  <a:pt x="2972847" y="85002"/>
                  <a:pt x="2968353" y="88212"/>
                </a:cubicBezTo>
                <a:cubicBezTo>
                  <a:pt x="2962121" y="92663"/>
                  <a:pt x="2956100" y="97402"/>
                  <a:pt x="2949973" y="101997"/>
                </a:cubicBezTo>
                <a:cubicBezTo>
                  <a:pt x="2940783" y="100465"/>
                  <a:pt x="2931328" y="100079"/>
                  <a:pt x="2922404" y="97402"/>
                </a:cubicBezTo>
                <a:cubicBezTo>
                  <a:pt x="2915843" y="95434"/>
                  <a:pt x="2910438" y="90617"/>
                  <a:pt x="2904024" y="88212"/>
                </a:cubicBezTo>
                <a:cubicBezTo>
                  <a:pt x="2898111" y="85995"/>
                  <a:pt x="2891771" y="85149"/>
                  <a:pt x="2885644" y="83617"/>
                </a:cubicBezTo>
                <a:cubicBezTo>
                  <a:pt x="2873391" y="86680"/>
                  <a:pt x="2859393" y="85801"/>
                  <a:pt x="2848884" y="92807"/>
                </a:cubicBezTo>
                <a:cubicBezTo>
                  <a:pt x="2839881" y="98809"/>
                  <a:pt x="2832610" y="105403"/>
                  <a:pt x="2821314" y="106592"/>
                </a:cubicBezTo>
                <a:cubicBezTo>
                  <a:pt x="2796894" y="109162"/>
                  <a:pt x="2772301" y="109655"/>
                  <a:pt x="2747794" y="111187"/>
                </a:cubicBezTo>
                <a:cubicBezTo>
                  <a:pt x="2743199" y="115782"/>
                  <a:pt x="2739139" y="120983"/>
                  <a:pt x="2734010" y="124972"/>
                </a:cubicBezTo>
                <a:cubicBezTo>
                  <a:pt x="2725292" y="131753"/>
                  <a:pt x="2706440" y="143351"/>
                  <a:pt x="2706440" y="143351"/>
                </a:cubicBezTo>
                <a:cubicBezTo>
                  <a:pt x="2704908" y="149478"/>
                  <a:pt x="2705790" y="156800"/>
                  <a:pt x="2701845" y="161731"/>
                </a:cubicBezTo>
                <a:cubicBezTo>
                  <a:pt x="2698819" y="165513"/>
                  <a:pt x="2692392" y="164160"/>
                  <a:pt x="2688060" y="166326"/>
                </a:cubicBezTo>
                <a:cubicBezTo>
                  <a:pt x="2683121" y="168796"/>
                  <a:pt x="2678870" y="172453"/>
                  <a:pt x="2674275" y="175516"/>
                </a:cubicBezTo>
                <a:cubicBezTo>
                  <a:pt x="2654363" y="173984"/>
                  <a:pt x="2633836" y="176067"/>
                  <a:pt x="2614540" y="170921"/>
                </a:cubicBezTo>
                <a:cubicBezTo>
                  <a:pt x="2570041" y="159054"/>
                  <a:pt x="2663100" y="137886"/>
                  <a:pt x="2577780" y="166326"/>
                </a:cubicBezTo>
                <a:cubicBezTo>
                  <a:pt x="2557480" y="164296"/>
                  <a:pt x="2511582" y="156476"/>
                  <a:pt x="2490476" y="166326"/>
                </a:cubicBezTo>
                <a:cubicBezTo>
                  <a:pt x="2478699" y="171822"/>
                  <a:pt x="2475515" y="190744"/>
                  <a:pt x="2462906" y="193896"/>
                </a:cubicBezTo>
                <a:lnTo>
                  <a:pt x="2444526" y="198491"/>
                </a:lnTo>
                <a:cubicBezTo>
                  <a:pt x="2435336" y="196959"/>
                  <a:pt x="2426051" y="195917"/>
                  <a:pt x="2416956" y="193896"/>
                </a:cubicBezTo>
                <a:cubicBezTo>
                  <a:pt x="2412228" y="192845"/>
                  <a:pt x="2407899" y="190352"/>
                  <a:pt x="2403171" y="189301"/>
                </a:cubicBezTo>
                <a:cubicBezTo>
                  <a:pt x="2394076" y="187280"/>
                  <a:pt x="2384792" y="186238"/>
                  <a:pt x="2375602" y="184706"/>
                </a:cubicBezTo>
                <a:cubicBezTo>
                  <a:pt x="2353281" y="187496"/>
                  <a:pt x="2336917" y="188633"/>
                  <a:pt x="2315867" y="193896"/>
                </a:cubicBezTo>
                <a:cubicBezTo>
                  <a:pt x="2284888" y="201641"/>
                  <a:pt x="2319743" y="194204"/>
                  <a:pt x="2288297" y="207681"/>
                </a:cubicBezTo>
                <a:cubicBezTo>
                  <a:pt x="2282492" y="210169"/>
                  <a:pt x="2276044" y="210744"/>
                  <a:pt x="2269917" y="212276"/>
                </a:cubicBezTo>
                <a:cubicBezTo>
                  <a:pt x="2261637" y="220556"/>
                  <a:pt x="2253542" y="230453"/>
                  <a:pt x="2242347" y="235251"/>
                </a:cubicBezTo>
                <a:cubicBezTo>
                  <a:pt x="2236542" y="237739"/>
                  <a:pt x="2230094" y="238314"/>
                  <a:pt x="2223967" y="239846"/>
                </a:cubicBezTo>
                <a:cubicBezTo>
                  <a:pt x="2213246" y="238314"/>
                  <a:pt x="2202176" y="238363"/>
                  <a:pt x="2191803" y="235251"/>
                </a:cubicBezTo>
                <a:cubicBezTo>
                  <a:pt x="2186513" y="233664"/>
                  <a:pt x="2183376" y="224722"/>
                  <a:pt x="2178018" y="226061"/>
                </a:cubicBezTo>
                <a:cubicBezTo>
                  <a:pt x="2173319" y="227236"/>
                  <a:pt x="2176110" y="235816"/>
                  <a:pt x="2173423" y="239846"/>
                </a:cubicBezTo>
                <a:cubicBezTo>
                  <a:pt x="2169818" y="245253"/>
                  <a:pt x="2165045" y="250026"/>
                  <a:pt x="2159638" y="253631"/>
                </a:cubicBezTo>
                <a:cubicBezTo>
                  <a:pt x="2155608" y="256318"/>
                  <a:pt x="2150185" y="256060"/>
                  <a:pt x="2145853" y="258226"/>
                </a:cubicBezTo>
                <a:cubicBezTo>
                  <a:pt x="2110223" y="276041"/>
                  <a:pt x="2152932" y="260461"/>
                  <a:pt x="2118283" y="272011"/>
                </a:cubicBezTo>
                <a:cubicBezTo>
                  <a:pt x="2097648" y="292646"/>
                  <a:pt x="2110663" y="283741"/>
                  <a:pt x="2076928" y="294986"/>
                </a:cubicBezTo>
                <a:lnTo>
                  <a:pt x="2063143" y="299581"/>
                </a:lnTo>
                <a:lnTo>
                  <a:pt x="2049358" y="304176"/>
                </a:lnTo>
                <a:cubicBezTo>
                  <a:pt x="2047268" y="305743"/>
                  <a:pt x="2022417" y="324911"/>
                  <a:pt x="2017193" y="327150"/>
                </a:cubicBezTo>
                <a:cubicBezTo>
                  <a:pt x="2011389" y="329638"/>
                  <a:pt x="2004727" y="329528"/>
                  <a:pt x="1998814" y="331745"/>
                </a:cubicBezTo>
                <a:cubicBezTo>
                  <a:pt x="1992400" y="334150"/>
                  <a:pt x="1986730" y="338237"/>
                  <a:pt x="1980434" y="340935"/>
                </a:cubicBezTo>
                <a:cubicBezTo>
                  <a:pt x="1975982" y="342843"/>
                  <a:pt x="1970981" y="343364"/>
                  <a:pt x="1966649" y="345530"/>
                </a:cubicBezTo>
                <a:cubicBezTo>
                  <a:pt x="1931019" y="363345"/>
                  <a:pt x="1973728" y="347765"/>
                  <a:pt x="1939079" y="359315"/>
                </a:cubicBezTo>
                <a:cubicBezTo>
                  <a:pt x="1912891" y="385503"/>
                  <a:pt x="1939312" y="363810"/>
                  <a:pt x="1906914" y="377695"/>
                </a:cubicBezTo>
                <a:cubicBezTo>
                  <a:pt x="1871089" y="393048"/>
                  <a:pt x="1916606" y="379969"/>
                  <a:pt x="1879344" y="400670"/>
                </a:cubicBezTo>
                <a:cubicBezTo>
                  <a:pt x="1870876" y="405374"/>
                  <a:pt x="1851774" y="409860"/>
                  <a:pt x="1851774" y="409860"/>
                </a:cubicBezTo>
                <a:cubicBezTo>
                  <a:pt x="1845647" y="408328"/>
                  <a:pt x="1839199" y="407753"/>
                  <a:pt x="1833394" y="405265"/>
                </a:cubicBezTo>
                <a:cubicBezTo>
                  <a:pt x="1828318" y="403090"/>
                  <a:pt x="1824405" y="398815"/>
                  <a:pt x="1819610" y="396075"/>
                </a:cubicBezTo>
                <a:cubicBezTo>
                  <a:pt x="1803713" y="386991"/>
                  <a:pt x="1802909" y="387445"/>
                  <a:pt x="1787445" y="382290"/>
                </a:cubicBezTo>
                <a:cubicBezTo>
                  <a:pt x="1782850" y="385353"/>
                  <a:pt x="1778599" y="389010"/>
                  <a:pt x="1773660" y="391480"/>
                </a:cubicBezTo>
                <a:cubicBezTo>
                  <a:pt x="1769328" y="393646"/>
                  <a:pt x="1764109" y="393723"/>
                  <a:pt x="1759875" y="396075"/>
                </a:cubicBezTo>
                <a:cubicBezTo>
                  <a:pt x="1750220" y="401439"/>
                  <a:pt x="1741495" y="408328"/>
                  <a:pt x="1732305" y="414455"/>
                </a:cubicBezTo>
                <a:lnTo>
                  <a:pt x="1718520" y="423645"/>
                </a:lnTo>
                <a:cubicBezTo>
                  <a:pt x="1706970" y="388996"/>
                  <a:pt x="1722550" y="431705"/>
                  <a:pt x="1704735" y="396075"/>
                </a:cubicBezTo>
                <a:cubicBezTo>
                  <a:pt x="1702569" y="391743"/>
                  <a:pt x="1703565" y="385715"/>
                  <a:pt x="1700140" y="382290"/>
                </a:cubicBezTo>
                <a:cubicBezTo>
                  <a:pt x="1696715" y="378865"/>
                  <a:pt x="1690950" y="379227"/>
                  <a:pt x="1686355" y="377695"/>
                </a:cubicBezTo>
                <a:cubicBezTo>
                  <a:pt x="1681760" y="379227"/>
                  <a:pt x="1676352" y="379264"/>
                  <a:pt x="1672570" y="382290"/>
                </a:cubicBezTo>
                <a:cubicBezTo>
                  <a:pt x="1668258" y="385740"/>
                  <a:pt x="1666024" y="391227"/>
                  <a:pt x="1663380" y="396075"/>
                </a:cubicBezTo>
                <a:cubicBezTo>
                  <a:pt x="1656820" y="408102"/>
                  <a:pt x="1652600" y="421436"/>
                  <a:pt x="1645001" y="432835"/>
                </a:cubicBezTo>
                <a:cubicBezTo>
                  <a:pt x="1641938" y="437430"/>
                  <a:pt x="1639967" y="442983"/>
                  <a:pt x="1635811" y="446620"/>
                </a:cubicBezTo>
                <a:cubicBezTo>
                  <a:pt x="1627499" y="453893"/>
                  <a:pt x="1617431" y="458873"/>
                  <a:pt x="1608241" y="465000"/>
                </a:cubicBezTo>
                <a:lnTo>
                  <a:pt x="1594456" y="474190"/>
                </a:lnTo>
                <a:cubicBezTo>
                  <a:pt x="1552701" y="468225"/>
                  <a:pt x="1572566" y="473020"/>
                  <a:pt x="1534721" y="460405"/>
                </a:cubicBezTo>
                <a:lnTo>
                  <a:pt x="1520936" y="455810"/>
                </a:lnTo>
                <a:lnTo>
                  <a:pt x="1507151" y="451215"/>
                </a:lnTo>
                <a:cubicBezTo>
                  <a:pt x="1502556" y="454278"/>
                  <a:pt x="1496816" y="456093"/>
                  <a:pt x="1493366" y="460405"/>
                </a:cubicBezTo>
                <a:cubicBezTo>
                  <a:pt x="1483852" y="472297"/>
                  <a:pt x="1495075" y="478292"/>
                  <a:pt x="1479581" y="487975"/>
                </a:cubicBezTo>
                <a:cubicBezTo>
                  <a:pt x="1455093" y="503280"/>
                  <a:pt x="1394821" y="500738"/>
                  <a:pt x="1378492" y="501759"/>
                </a:cubicBezTo>
                <a:cubicBezTo>
                  <a:pt x="1371284" y="505363"/>
                  <a:pt x="1352822" y="513644"/>
                  <a:pt x="1346327" y="520139"/>
                </a:cubicBezTo>
                <a:cubicBezTo>
                  <a:pt x="1329564" y="536902"/>
                  <a:pt x="1345061" y="534213"/>
                  <a:pt x="1323352" y="552304"/>
                </a:cubicBezTo>
                <a:cubicBezTo>
                  <a:pt x="1319631" y="555405"/>
                  <a:pt x="1313899" y="554733"/>
                  <a:pt x="1309567" y="556899"/>
                </a:cubicBezTo>
                <a:cubicBezTo>
                  <a:pt x="1304628" y="559369"/>
                  <a:pt x="1301258" y="565375"/>
                  <a:pt x="1295782" y="566089"/>
                </a:cubicBezTo>
                <a:cubicBezTo>
                  <a:pt x="1265368" y="570056"/>
                  <a:pt x="1234516" y="569152"/>
                  <a:pt x="1203883" y="570684"/>
                </a:cubicBezTo>
                <a:cubicBezTo>
                  <a:pt x="1169234" y="582234"/>
                  <a:pt x="1211943" y="566654"/>
                  <a:pt x="1176313" y="584469"/>
                </a:cubicBezTo>
                <a:cubicBezTo>
                  <a:pt x="1171981" y="586635"/>
                  <a:pt x="1166860" y="586898"/>
                  <a:pt x="1162528" y="589064"/>
                </a:cubicBezTo>
                <a:cubicBezTo>
                  <a:pt x="1157589" y="591534"/>
                  <a:pt x="1154181" y="597294"/>
                  <a:pt x="1148743" y="598254"/>
                </a:cubicBezTo>
                <a:cubicBezTo>
                  <a:pt x="1127572" y="601990"/>
                  <a:pt x="1105857" y="601317"/>
                  <a:pt x="1084414" y="602849"/>
                </a:cubicBezTo>
                <a:cubicBezTo>
                  <a:pt x="1062971" y="601317"/>
                  <a:pt x="1041582" y="598254"/>
                  <a:pt x="1020084" y="598254"/>
                </a:cubicBezTo>
                <a:cubicBezTo>
                  <a:pt x="991988" y="598254"/>
                  <a:pt x="936510" y="604314"/>
                  <a:pt x="905210" y="607444"/>
                </a:cubicBezTo>
                <a:cubicBezTo>
                  <a:pt x="878574" y="616323"/>
                  <a:pt x="879728" y="611371"/>
                  <a:pt x="863855" y="630419"/>
                </a:cubicBezTo>
                <a:cubicBezTo>
                  <a:pt x="860320" y="634662"/>
                  <a:pt x="858821" y="640567"/>
                  <a:pt x="854665" y="644204"/>
                </a:cubicBezTo>
                <a:cubicBezTo>
                  <a:pt x="846353" y="651477"/>
                  <a:pt x="836285" y="656457"/>
                  <a:pt x="827095" y="662584"/>
                </a:cubicBezTo>
                <a:lnTo>
                  <a:pt x="813310" y="671774"/>
                </a:lnTo>
                <a:cubicBezTo>
                  <a:pt x="808715" y="674837"/>
                  <a:pt x="804764" y="679217"/>
                  <a:pt x="799525" y="680963"/>
                </a:cubicBezTo>
                <a:cubicBezTo>
                  <a:pt x="780501" y="687304"/>
                  <a:pt x="789770" y="682871"/>
                  <a:pt x="771955" y="694748"/>
                </a:cubicBezTo>
                <a:cubicBezTo>
                  <a:pt x="763198" y="707883"/>
                  <a:pt x="748685" y="731606"/>
                  <a:pt x="735195" y="736103"/>
                </a:cubicBezTo>
                <a:cubicBezTo>
                  <a:pt x="730600" y="737635"/>
                  <a:pt x="725743" y="738532"/>
                  <a:pt x="721411" y="740698"/>
                </a:cubicBezTo>
                <a:cubicBezTo>
                  <a:pt x="689681" y="756564"/>
                  <a:pt x="727496" y="744920"/>
                  <a:pt x="689246" y="754483"/>
                </a:cubicBezTo>
                <a:cubicBezTo>
                  <a:pt x="657646" y="775550"/>
                  <a:pt x="672154" y="769370"/>
                  <a:pt x="647891" y="777458"/>
                </a:cubicBezTo>
                <a:cubicBezTo>
                  <a:pt x="644828" y="782053"/>
                  <a:pt x="643496" y="788503"/>
                  <a:pt x="638701" y="791243"/>
                </a:cubicBezTo>
                <a:cubicBezTo>
                  <a:pt x="620524" y="801630"/>
                  <a:pt x="561171" y="791641"/>
                  <a:pt x="555991" y="791243"/>
                </a:cubicBezTo>
                <a:cubicBezTo>
                  <a:pt x="552595" y="790111"/>
                  <a:pt x="520360" y="778022"/>
                  <a:pt x="555991" y="795838"/>
                </a:cubicBezTo>
                <a:cubicBezTo>
                  <a:pt x="560323" y="798004"/>
                  <a:pt x="565181" y="798901"/>
                  <a:pt x="569776" y="800433"/>
                </a:cubicBezTo>
                <a:cubicBezTo>
                  <a:pt x="575903" y="798901"/>
                  <a:pt x="582901" y="799341"/>
                  <a:pt x="588156" y="795838"/>
                </a:cubicBezTo>
                <a:cubicBezTo>
                  <a:pt x="629725" y="768126"/>
                  <a:pt x="566065" y="792480"/>
                  <a:pt x="611131" y="777458"/>
                </a:cubicBezTo>
                <a:cubicBezTo>
                  <a:pt x="615726" y="778990"/>
                  <a:pt x="629760" y="782053"/>
                  <a:pt x="624916" y="782053"/>
                </a:cubicBezTo>
                <a:cubicBezTo>
                  <a:pt x="584648" y="782053"/>
                  <a:pt x="586097" y="781367"/>
                  <a:pt x="560586" y="772863"/>
                </a:cubicBezTo>
                <a:cubicBezTo>
                  <a:pt x="551396" y="775926"/>
                  <a:pt x="538390" y="773993"/>
                  <a:pt x="533017" y="782053"/>
                </a:cubicBezTo>
                <a:cubicBezTo>
                  <a:pt x="518873" y="803269"/>
                  <a:pt x="528563" y="792997"/>
                  <a:pt x="500852" y="809623"/>
                </a:cubicBezTo>
                <a:cubicBezTo>
                  <a:pt x="497789" y="814218"/>
                  <a:pt x="491662" y="828931"/>
                  <a:pt x="491662" y="823408"/>
                </a:cubicBezTo>
                <a:cubicBezTo>
                  <a:pt x="491662" y="810778"/>
                  <a:pt x="493511" y="796926"/>
                  <a:pt x="500852" y="786648"/>
                </a:cubicBezTo>
                <a:cubicBezTo>
                  <a:pt x="503667" y="782707"/>
                  <a:pt x="510042" y="789711"/>
                  <a:pt x="514637" y="791243"/>
                </a:cubicBezTo>
                <a:cubicBezTo>
                  <a:pt x="508510" y="792775"/>
                  <a:pt x="502329" y="794103"/>
                  <a:pt x="496257" y="795838"/>
                </a:cubicBezTo>
                <a:cubicBezTo>
                  <a:pt x="491600" y="797169"/>
                  <a:pt x="487192" y="799344"/>
                  <a:pt x="482472" y="800433"/>
                </a:cubicBezTo>
                <a:cubicBezTo>
                  <a:pt x="467252" y="803945"/>
                  <a:pt x="436522" y="809623"/>
                  <a:pt x="436522" y="809623"/>
                </a:cubicBezTo>
                <a:cubicBezTo>
                  <a:pt x="430395" y="812686"/>
                  <a:pt x="423404" y="814428"/>
                  <a:pt x="418142" y="818813"/>
                </a:cubicBezTo>
                <a:cubicBezTo>
                  <a:pt x="413899" y="822348"/>
                  <a:pt x="413547" y="829535"/>
                  <a:pt x="408952" y="832598"/>
                </a:cubicBezTo>
                <a:cubicBezTo>
                  <a:pt x="403697" y="836101"/>
                  <a:pt x="396765" y="835954"/>
                  <a:pt x="390572" y="837193"/>
                </a:cubicBezTo>
                <a:cubicBezTo>
                  <a:pt x="370091" y="841289"/>
                  <a:pt x="359739" y="841455"/>
                  <a:pt x="340028" y="846383"/>
                </a:cubicBezTo>
                <a:cubicBezTo>
                  <a:pt x="335329" y="847558"/>
                  <a:pt x="330477" y="848626"/>
                  <a:pt x="326243" y="850978"/>
                </a:cubicBezTo>
                <a:cubicBezTo>
                  <a:pt x="316588" y="856342"/>
                  <a:pt x="309151" y="865864"/>
                  <a:pt x="298673" y="869357"/>
                </a:cubicBezTo>
                <a:lnTo>
                  <a:pt x="271103" y="878547"/>
                </a:lnTo>
                <a:cubicBezTo>
                  <a:pt x="278761" y="880079"/>
                  <a:pt x="286268" y="883142"/>
                  <a:pt x="294078" y="883142"/>
                </a:cubicBezTo>
                <a:cubicBezTo>
                  <a:pt x="315198" y="883142"/>
                  <a:pt x="323052" y="879611"/>
                  <a:pt x="340028" y="873952"/>
                </a:cubicBezTo>
                <a:cubicBezTo>
                  <a:pt x="343091" y="869357"/>
                  <a:pt x="344906" y="863617"/>
                  <a:pt x="349218" y="860167"/>
                </a:cubicBezTo>
                <a:cubicBezTo>
                  <a:pt x="360029" y="851519"/>
                  <a:pt x="375167" y="859628"/>
                  <a:pt x="349218" y="850978"/>
                </a:cubicBezTo>
                <a:cubicBezTo>
                  <a:pt x="343336" y="852449"/>
                  <a:pt x="323640" y="856874"/>
                  <a:pt x="317053" y="860167"/>
                </a:cubicBezTo>
                <a:cubicBezTo>
                  <a:pt x="312113" y="862637"/>
                  <a:pt x="308344" y="867182"/>
                  <a:pt x="303268" y="869357"/>
                </a:cubicBezTo>
                <a:cubicBezTo>
                  <a:pt x="297463" y="871845"/>
                  <a:pt x="290981" y="872290"/>
                  <a:pt x="284888" y="873952"/>
                </a:cubicBezTo>
                <a:cubicBezTo>
                  <a:pt x="255956" y="881842"/>
                  <a:pt x="259874" y="880758"/>
                  <a:pt x="238938" y="887737"/>
                </a:cubicBezTo>
                <a:cubicBezTo>
                  <a:pt x="237406" y="892332"/>
                  <a:pt x="237768" y="898097"/>
                  <a:pt x="234343" y="901522"/>
                </a:cubicBezTo>
                <a:cubicBezTo>
                  <a:pt x="230918" y="904947"/>
                  <a:pt x="225402" y="906117"/>
                  <a:pt x="220558" y="906117"/>
                </a:cubicBezTo>
                <a:cubicBezTo>
                  <a:pt x="180706" y="906117"/>
                  <a:pt x="140912" y="903054"/>
                  <a:pt x="101089" y="901522"/>
                </a:cubicBezTo>
                <a:cubicBezTo>
                  <a:pt x="89419" y="898605"/>
                  <a:pt x="75999" y="892186"/>
                  <a:pt x="64329" y="901522"/>
                </a:cubicBezTo>
                <a:cubicBezTo>
                  <a:pt x="60547" y="904548"/>
                  <a:pt x="63159" y="911882"/>
                  <a:pt x="59734" y="915307"/>
                </a:cubicBezTo>
                <a:cubicBezTo>
                  <a:pt x="56309" y="918732"/>
                  <a:pt x="50183" y="917550"/>
                  <a:pt x="45949" y="919902"/>
                </a:cubicBezTo>
                <a:cubicBezTo>
                  <a:pt x="36294" y="925266"/>
                  <a:pt x="28258" y="933342"/>
                  <a:pt x="18379" y="938282"/>
                </a:cubicBezTo>
                <a:lnTo>
                  <a:pt x="0" y="947472"/>
                </a:lnTo>
                <a:cubicBezTo>
                  <a:pt x="40" y="947633"/>
                  <a:pt x="6990" y="977438"/>
                  <a:pt x="9189" y="979637"/>
                </a:cubicBezTo>
                <a:cubicBezTo>
                  <a:pt x="12614" y="983062"/>
                  <a:pt x="18379" y="982700"/>
                  <a:pt x="22974" y="984232"/>
                </a:cubicBezTo>
                <a:cubicBezTo>
                  <a:pt x="35119" y="981196"/>
                  <a:pt x="57658" y="975042"/>
                  <a:pt x="68924" y="975042"/>
                </a:cubicBezTo>
                <a:cubicBezTo>
                  <a:pt x="101125" y="975042"/>
                  <a:pt x="133254" y="978105"/>
                  <a:pt x="165419" y="979637"/>
                </a:cubicBezTo>
                <a:cubicBezTo>
                  <a:pt x="194520" y="978105"/>
                  <a:pt x="223674" y="977366"/>
                  <a:pt x="252723" y="975042"/>
                </a:cubicBezTo>
                <a:cubicBezTo>
                  <a:pt x="262010" y="974299"/>
                  <a:pt x="271048" y="971603"/>
                  <a:pt x="280293" y="970447"/>
                </a:cubicBezTo>
                <a:cubicBezTo>
                  <a:pt x="295567" y="968538"/>
                  <a:pt x="310926" y="967384"/>
                  <a:pt x="326243" y="965852"/>
                </a:cubicBezTo>
                <a:cubicBezTo>
                  <a:pt x="335433" y="962789"/>
                  <a:pt x="346063" y="962474"/>
                  <a:pt x="353813" y="956662"/>
                </a:cubicBezTo>
                <a:cubicBezTo>
                  <a:pt x="359939" y="952067"/>
                  <a:pt x="365960" y="947328"/>
                  <a:pt x="372192" y="942877"/>
                </a:cubicBezTo>
                <a:cubicBezTo>
                  <a:pt x="381643" y="936126"/>
                  <a:pt x="388074" y="930937"/>
                  <a:pt x="399762" y="929092"/>
                </a:cubicBezTo>
                <a:cubicBezTo>
                  <a:pt x="424157" y="925240"/>
                  <a:pt x="448792" y="923096"/>
                  <a:pt x="473282" y="919902"/>
                </a:cubicBezTo>
                <a:cubicBezTo>
                  <a:pt x="494275" y="917164"/>
                  <a:pt x="505100" y="916330"/>
                  <a:pt x="523827" y="910712"/>
                </a:cubicBezTo>
                <a:cubicBezTo>
                  <a:pt x="533105" y="907928"/>
                  <a:pt x="542206" y="904585"/>
                  <a:pt x="551396" y="901522"/>
                </a:cubicBezTo>
                <a:cubicBezTo>
                  <a:pt x="555991" y="899990"/>
                  <a:pt x="561151" y="899614"/>
                  <a:pt x="565181" y="896927"/>
                </a:cubicBezTo>
                <a:cubicBezTo>
                  <a:pt x="569776" y="893864"/>
                  <a:pt x="573919" y="889980"/>
                  <a:pt x="578966" y="887737"/>
                </a:cubicBezTo>
                <a:cubicBezTo>
                  <a:pt x="621330" y="868908"/>
                  <a:pt x="592005" y="888163"/>
                  <a:pt x="624916" y="869357"/>
                </a:cubicBezTo>
                <a:cubicBezTo>
                  <a:pt x="644261" y="858303"/>
                  <a:pt x="633934" y="860236"/>
                  <a:pt x="657081" y="850978"/>
                </a:cubicBezTo>
                <a:cubicBezTo>
                  <a:pt x="666075" y="847380"/>
                  <a:pt x="676591" y="847161"/>
                  <a:pt x="684651" y="841788"/>
                </a:cubicBezTo>
                <a:cubicBezTo>
                  <a:pt x="702756" y="829718"/>
                  <a:pt x="699758" y="829970"/>
                  <a:pt x="726006" y="823408"/>
                </a:cubicBezTo>
                <a:cubicBezTo>
                  <a:pt x="731894" y="821936"/>
                  <a:pt x="751579" y="817514"/>
                  <a:pt x="758170" y="814218"/>
                </a:cubicBezTo>
                <a:cubicBezTo>
                  <a:pt x="775283" y="805662"/>
                  <a:pt x="770497" y="803946"/>
                  <a:pt x="785740" y="791243"/>
                </a:cubicBezTo>
                <a:cubicBezTo>
                  <a:pt x="789983" y="787708"/>
                  <a:pt x="794930" y="785116"/>
                  <a:pt x="799525" y="782053"/>
                </a:cubicBezTo>
                <a:cubicBezTo>
                  <a:pt x="808561" y="768499"/>
                  <a:pt x="809233" y="765539"/>
                  <a:pt x="822500" y="754483"/>
                </a:cubicBezTo>
                <a:cubicBezTo>
                  <a:pt x="826743" y="750948"/>
                  <a:pt x="832042" y="748828"/>
                  <a:pt x="836285" y="745293"/>
                </a:cubicBezTo>
                <a:cubicBezTo>
                  <a:pt x="841277" y="741133"/>
                  <a:pt x="845078" y="735668"/>
                  <a:pt x="850070" y="731508"/>
                </a:cubicBezTo>
                <a:cubicBezTo>
                  <a:pt x="854313" y="727973"/>
                  <a:pt x="859612" y="725853"/>
                  <a:pt x="863855" y="722318"/>
                </a:cubicBezTo>
                <a:cubicBezTo>
                  <a:pt x="868847" y="718158"/>
                  <a:pt x="871959" y="711689"/>
                  <a:pt x="877640" y="708533"/>
                </a:cubicBezTo>
                <a:cubicBezTo>
                  <a:pt x="886108" y="703829"/>
                  <a:pt x="896546" y="703675"/>
                  <a:pt x="905210" y="699343"/>
                </a:cubicBezTo>
                <a:cubicBezTo>
                  <a:pt x="932250" y="685822"/>
                  <a:pt x="917096" y="692317"/>
                  <a:pt x="951159" y="680963"/>
                </a:cubicBezTo>
                <a:lnTo>
                  <a:pt x="964944" y="676369"/>
                </a:lnTo>
                <a:lnTo>
                  <a:pt x="978729" y="671774"/>
                </a:lnTo>
                <a:lnTo>
                  <a:pt x="1231453" y="676369"/>
                </a:lnTo>
                <a:cubicBezTo>
                  <a:pt x="1256007" y="676369"/>
                  <a:pt x="1280540" y="674217"/>
                  <a:pt x="1304972" y="671774"/>
                </a:cubicBezTo>
                <a:cubicBezTo>
                  <a:pt x="1313215" y="670950"/>
                  <a:pt x="1328740" y="665383"/>
                  <a:pt x="1337137" y="662584"/>
                </a:cubicBezTo>
                <a:cubicBezTo>
                  <a:pt x="1353985" y="637311"/>
                  <a:pt x="1337137" y="658755"/>
                  <a:pt x="1360112" y="639609"/>
                </a:cubicBezTo>
                <a:cubicBezTo>
                  <a:pt x="1365104" y="635449"/>
                  <a:pt x="1369737" y="630816"/>
                  <a:pt x="1373897" y="625824"/>
                </a:cubicBezTo>
                <a:cubicBezTo>
                  <a:pt x="1377432" y="621581"/>
                  <a:pt x="1378775" y="615489"/>
                  <a:pt x="1383087" y="612039"/>
                </a:cubicBezTo>
                <a:cubicBezTo>
                  <a:pt x="1386869" y="609013"/>
                  <a:pt x="1392277" y="608976"/>
                  <a:pt x="1396872" y="607444"/>
                </a:cubicBezTo>
                <a:cubicBezTo>
                  <a:pt x="1401467" y="601317"/>
                  <a:pt x="1404774" y="593967"/>
                  <a:pt x="1410657" y="589064"/>
                </a:cubicBezTo>
                <a:cubicBezTo>
                  <a:pt x="1414378" y="585963"/>
                  <a:pt x="1420110" y="586635"/>
                  <a:pt x="1424442" y="584469"/>
                </a:cubicBezTo>
                <a:cubicBezTo>
                  <a:pt x="1456175" y="568603"/>
                  <a:pt x="1418354" y="580247"/>
                  <a:pt x="1456607" y="570684"/>
                </a:cubicBezTo>
                <a:cubicBezTo>
                  <a:pt x="1461202" y="567621"/>
                  <a:pt x="1465220" y="563433"/>
                  <a:pt x="1470391" y="561494"/>
                </a:cubicBezTo>
                <a:cubicBezTo>
                  <a:pt x="1486815" y="555335"/>
                  <a:pt x="1543764" y="552699"/>
                  <a:pt x="1548506" y="552304"/>
                </a:cubicBezTo>
                <a:cubicBezTo>
                  <a:pt x="1590679" y="538246"/>
                  <a:pt x="1566437" y="544078"/>
                  <a:pt x="1622026" y="538519"/>
                </a:cubicBezTo>
                <a:cubicBezTo>
                  <a:pt x="1631216" y="535456"/>
                  <a:pt x="1640317" y="532113"/>
                  <a:pt x="1649595" y="529329"/>
                </a:cubicBezTo>
                <a:cubicBezTo>
                  <a:pt x="1655644" y="527514"/>
                  <a:pt x="1662170" y="527222"/>
                  <a:pt x="1667975" y="524734"/>
                </a:cubicBezTo>
                <a:cubicBezTo>
                  <a:pt x="1673051" y="522559"/>
                  <a:pt x="1676821" y="518014"/>
                  <a:pt x="1681760" y="515544"/>
                </a:cubicBezTo>
                <a:cubicBezTo>
                  <a:pt x="1686092" y="513378"/>
                  <a:pt x="1690950" y="512481"/>
                  <a:pt x="1695545" y="510949"/>
                </a:cubicBezTo>
                <a:cubicBezTo>
                  <a:pt x="1701672" y="512481"/>
                  <a:pt x="1707853" y="513809"/>
                  <a:pt x="1713925" y="515544"/>
                </a:cubicBezTo>
                <a:cubicBezTo>
                  <a:pt x="1718582" y="516875"/>
                  <a:pt x="1722866" y="520139"/>
                  <a:pt x="1727710" y="520139"/>
                </a:cubicBezTo>
                <a:cubicBezTo>
                  <a:pt x="1740059" y="520139"/>
                  <a:pt x="1752217" y="517076"/>
                  <a:pt x="1764470" y="515544"/>
                </a:cubicBezTo>
                <a:cubicBezTo>
                  <a:pt x="1773396" y="511081"/>
                  <a:pt x="1796758" y="498764"/>
                  <a:pt x="1805825" y="497164"/>
                </a:cubicBezTo>
                <a:cubicBezTo>
                  <a:pt x="1823988" y="493959"/>
                  <a:pt x="1842584" y="494101"/>
                  <a:pt x="1860964" y="492570"/>
                </a:cubicBezTo>
                <a:cubicBezTo>
                  <a:pt x="1886894" y="483927"/>
                  <a:pt x="1891948" y="483686"/>
                  <a:pt x="1916104" y="469595"/>
                </a:cubicBezTo>
                <a:cubicBezTo>
                  <a:pt x="1925644" y="464030"/>
                  <a:pt x="1934267" y="457004"/>
                  <a:pt x="1943674" y="451215"/>
                </a:cubicBezTo>
                <a:cubicBezTo>
                  <a:pt x="2029875" y="398168"/>
                  <a:pt x="1938119" y="455702"/>
                  <a:pt x="1994219" y="423645"/>
                </a:cubicBezTo>
                <a:cubicBezTo>
                  <a:pt x="1999014" y="420905"/>
                  <a:pt x="2003510" y="417665"/>
                  <a:pt x="2008004" y="414455"/>
                </a:cubicBezTo>
                <a:cubicBezTo>
                  <a:pt x="2014236" y="410004"/>
                  <a:pt x="2019533" y="404095"/>
                  <a:pt x="2026383" y="400670"/>
                </a:cubicBezTo>
                <a:cubicBezTo>
                  <a:pt x="2035047" y="396338"/>
                  <a:pt x="2053953" y="391480"/>
                  <a:pt x="2053953" y="391480"/>
                </a:cubicBezTo>
                <a:cubicBezTo>
                  <a:pt x="2055485" y="386885"/>
                  <a:pt x="2054827" y="380796"/>
                  <a:pt x="2058548" y="377695"/>
                </a:cubicBezTo>
                <a:cubicBezTo>
                  <a:pt x="2064885" y="372415"/>
                  <a:pt x="2074146" y="372194"/>
                  <a:pt x="2081523" y="368505"/>
                </a:cubicBezTo>
                <a:cubicBezTo>
                  <a:pt x="2086462" y="366035"/>
                  <a:pt x="2090713" y="362378"/>
                  <a:pt x="2095308" y="359315"/>
                </a:cubicBezTo>
                <a:cubicBezTo>
                  <a:pt x="2121645" y="319809"/>
                  <a:pt x="2086576" y="366300"/>
                  <a:pt x="2118283" y="340935"/>
                </a:cubicBezTo>
                <a:cubicBezTo>
                  <a:pt x="2122595" y="337485"/>
                  <a:pt x="2123879" y="331343"/>
                  <a:pt x="2127473" y="327150"/>
                </a:cubicBezTo>
                <a:cubicBezTo>
                  <a:pt x="2133112" y="320572"/>
                  <a:pt x="2139275" y="314409"/>
                  <a:pt x="2145853" y="308771"/>
                </a:cubicBezTo>
                <a:cubicBezTo>
                  <a:pt x="2160572" y="296156"/>
                  <a:pt x="2157115" y="301975"/>
                  <a:pt x="2173423" y="294986"/>
                </a:cubicBezTo>
                <a:cubicBezTo>
                  <a:pt x="2179719" y="292288"/>
                  <a:pt x="2185305" y="287962"/>
                  <a:pt x="2191803" y="285796"/>
                </a:cubicBezTo>
                <a:cubicBezTo>
                  <a:pt x="2199212" y="283326"/>
                  <a:pt x="2207153" y="282895"/>
                  <a:pt x="2214777" y="281201"/>
                </a:cubicBezTo>
                <a:cubicBezTo>
                  <a:pt x="2220942" y="279831"/>
                  <a:pt x="2226862" y="277116"/>
                  <a:pt x="2233157" y="276606"/>
                </a:cubicBezTo>
                <a:cubicBezTo>
                  <a:pt x="2283629" y="272514"/>
                  <a:pt x="2384791" y="267416"/>
                  <a:pt x="2384791" y="267416"/>
                </a:cubicBezTo>
                <a:cubicBezTo>
                  <a:pt x="2390918" y="264353"/>
                  <a:pt x="2396323" y="258393"/>
                  <a:pt x="2403171" y="258226"/>
                </a:cubicBezTo>
                <a:cubicBezTo>
                  <a:pt x="2459846" y="256844"/>
                  <a:pt x="2516493" y="262821"/>
                  <a:pt x="2573185" y="262821"/>
                </a:cubicBezTo>
                <a:cubicBezTo>
                  <a:pt x="2631408" y="262821"/>
                  <a:pt x="2689591" y="259758"/>
                  <a:pt x="2747794" y="258226"/>
                </a:cubicBezTo>
                <a:cubicBezTo>
                  <a:pt x="2795595" y="210425"/>
                  <a:pt x="2730583" y="273635"/>
                  <a:pt x="2775364" y="235251"/>
                </a:cubicBezTo>
                <a:cubicBezTo>
                  <a:pt x="2781943" y="229612"/>
                  <a:pt x="2786693" y="221907"/>
                  <a:pt x="2793744" y="216871"/>
                </a:cubicBezTo>
                <a:cubicBezTo>
                  <a:pt x="2797685" y="214056"/>
                  <a:pt x="2803197" y="214442"/>
                  <a:pt x="2807529" y="212276"/>
                </a:cubicBezTo>
                <a:cubicBezTo>
                  <a:pt x="2812468" y="209806"/>
                  <a:pt x="2816375" y="205556"/>
                  <a:pt x="2821314" y="203086"/>
                </a:cubicBezTo>
                <a:cubicBezTo>
                  <a:pt x="2841310" y="193088"/>
                  <a:pt x="2882775" y="195102"/>
                  <a:pt x="2894834" y="193896"/>
                </a:cubicBezTo>
                <a:cubicBezTo>
                  <a:pt x="2905611" y="192818"/>
                  <a:pt x="2916217" y="190328"/>
                  <a:pt x="2926999" y="189301"/>
                </a:cubicBezTo>
                <a:cubicBezTo>
                  <a:pt x="2948400" y="187263"/>
                  <a:pt x="2969885" y="186238"/>
                  <a:pt x="2991328" y="184706"/>
                </a:cubicBezTo>
                <a:cubicBezTo>
                  <a:pt x="3000518" y="183174"/>
                  <a:pt x="3009820" y="182206"/>
                  <a:pt x="3018898" y="180111"/>
                </a:cubicBezTo>
                <a:cubicBezTo>
                  <a:pt x="3029763" y="177604"/>
                  <a:pt x="3040245" y="173625"/>
                  <a:pt x="3051063" y="170921"/>
                </a:cubicBezTo>
                <a:cubicBezTo>
                  <a:pt x="3058640" y="169027"/>
                  <a:pt x="3066380" y="167858"/>
                  <a:pt x="3074038" y="166326"/>
                </a:cubicBezTo>
                <a:cubicBezTo>
                  <a:pt x="3146094" y="118288"/>
                  <a:pt x="3035011" y="190597"/>
                  <a:pt x="3101608" y="152541"/>
                </a:cubicBezTo>
                <a:cubicBezTo>
                  <a:pt x="3108257" y="148741"/>
                  <a:pt x="3113713" y="143148"/>
                  <a:pt x="3119987" y="138756"/>
                </a:cubicBezTo>
                <a:cubicBezTo>
                  <a:pt x="3129035" y="132422"/>
                  <a:pt x="3138367" y="126503"/>
                  <a:pt x="3147557" y="120377"/>
                </a:cubicBezTo>
                <a:lnTo>
                  <a:pt x="3161342" y="111187"/>
                </a:lnTo>
                <a:cubicBezTo>
                  <a:pt x="3165937" y="108124"/>
                  <a:pt x="3169888" y="103743"/>
                  <a:pt x="3175127" y="101997"/>
                </a:cubicBezTo>
                <a:cubicBezTo>
                  <a:pt x="3179722" y="100465"/>
                  <a:pt x="3184255" y="98733"/>
                  <a:pt x="3188912" y="97402"/>
                </a:cubicBezTo>
                <a:cubicBezTo>
                  <a:pt x="3194984" y="95667"/>
                  <a:pt x="3200992" y="93242"/>
                  <a:pt x="3207292" y="92807"/>
                </a:cubicBezTo>
                <a:cubicBezTo>
                  <a:pt x="3245523" y="90170"/>
                  <a:pt x="3283875" y="89744"/>
                  <a:pt x="3322166" y="88212"/>
                </a:cubicBezTo>
                <a:cubicBezTo>
                  <a:pt x="3325229" y="83617"/>
                  <a:pt x="3330448" y="79874"/>
                  <a:pt x="3331356" y="74427"/>
                </a:cubicBezTo>
                <a:cubicBezTo>
                  <a:pt x="3332152" y="69649"/>
                  <a:pt x="3325229" y="47623"/>
                  <a:pt x="3322166" y="37667"/>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805001" y="4538944"/>
            <a:ext cx="472280" cy="194421"/>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 Arrow 63"/>
          <p:cNvSpPr/>
          <p:nvPr/>
        </p:nvSpPr>
        <p:spPr>
          <a:xfrm rot="20326680">
            <a:off x="5332146" y="2966500"/>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 Arrow 64"/>
          <p:cNvSpPr/>
          <p:nvPr/>
        </p:nvSpPr>
        <p:spPr>
          <a:xfrm rot="20732174">
            <a:off x="4203261" y="3283601"/>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 Arrow 65"/>
          <p:cNvSpPr/>
          <p:nvPr/>
        </p:nvSpPr>
        <p:spPr>
          <a:xfrm rot="16200000">
            <a:off x="3751746" y="3747149"/>
            <a:ext cx="551117" cy="190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 Arrow 36"/>
          <p:cNvSpPr/>
          <p:nvPr/>
        </p:nvSpPr>
        <p:spPr>
          <a:xfrm rot="21189416">
            <a:off x="2986903" y="4094314"/>
            <a:ext cx="789585" cy="2029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p:cNvSpPr/>
          <p:nvPr/>
        </p:nvSpPr>
        <p:spPr>
          <a:xfrm rot="20978057">
            <a:off x="1669944" y="4267968"/>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18198" y="4366668"/>
            <a:ext cx="645886"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4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62 -0.01158 L 0.54166 -0.01412 " pathEditMode="relative" rAng="0" ptsTypes="AA">
                                      <p:cBhvr>
                                        <p:cTn id="6" dur="2000" fill="hold"/>
                                        <p:tgtEl>
                                          <p:spTgt spid="12"/>
                                        </p:tgtEl>
                                        <p:attrNameLst>
                                          <p:attrName>ppt_x</p:attrName>
                                          <p:attrName>ppt_y</p:attrName>
                                        </p:attrNameLst>
                                      </p:cBhvr>
                                      <p:rCtr x="26094" y="-139"/>
                                    </p:animMotion>
                                  </p:childTnLst>
                                </p:cTn>
                              </p:par>
                              <p:par>
                                <p:cTn id="7" presetID="42" presetClass="path" presetSubtype="0" accel="50000" decel="50000" fill="hold" nodeType="withEffect">
                                  <p:stCondLst>
                                    <p:cond delay="0"/>
                                  </p:stCondLst>
                                  <p:childTnLst>
                                    <p:animMotion origin="layout" path="M 2.77778E-6 3.7037E-6 L -0.30452 -0.00672 " pathEditMode="relative" rAng="0" ptsTypes="AA">
                                      <p:cBhvr>
                                        <p:cTn id="8" dur="2000" fill="hold"/>
                                        <p:tgtEl>
                                          <p:spTgt spid="8"/>
                                        </p:tgtEl>
                                        <p:attrNameLst>
                                          <p:attrName>ppt_x</p:attrName>
                                          <p:attrName>ppt_y</p:attrName>
                                        </p:attrNameLst>
                                      </p:cBhvr>
                                      <p:rCtr x="-15226" y="-347"/>
                                    </p:animMotion>
                                  </p:childTnLst>
                                </p:cTn>
                              </p:par>
                              <p:par>
                                <p:cTn id="9" presetID="42" presetClass="path" presetSubtype="0" accel="50000" decel="50000" fill="hold" nodeType="withEffect">
                                  <p:stCondLst>
                                    <p:cond delay="0"/>
                                  </p:stCondLst>
                                  <p:childTnLst>
                                    <p:animMotion origin="layout" path="M -4.72222E-6 3.33333E-6 L -0.47378 0.00092 " pathEditMode="relative" rAng="0" ptsTypes="AA">
                                      <p:cBhvr>
                                        <p:cTn id="10" dur="2000" fill="hold"/>
                                        <p:tgtEl>
                                          <p:spTgt spid="29"/>
                                        </p:tgtEl>
                                        <p:attrNameLst>
                                          <p:attrName>ppt_x</p:attrName>
                                          <p:attrName>ppt_y</p:attrName>
                                        </p:attrNameLst>
                                      </p:cBhvr>
                                      <p:rCtr x="-23698" y="46"/>
                                    </p:animMotion>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300"/>
                                        <p:tgtEl>
                                          <p:spTgt spid="24"/>
                                        </p:tgtEl>
                                      </p:cBhvr>
                                    </p:animEffect>
                                  </p:childTnLst>
                                </p:cTn>
                              </p:par>
                              <p:par>
                                <p:cTn id="15" presetID="22" presetClass="entr" presetSubtype="1"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300"/>
                                        <p:tgtEl>
                                          <p:spTgt spid="31"/>
                                        </p:tgtEl>
                                      </p:cBhvr>
                                    </p:animEffect>
                                  </p:childTnLst>
                                </p:cTn>
                              </p:par>
                              <p:par>
                                <p:cTn id="18" presetID="22" presetClass="entr" presetSubtype="1"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3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right)">
                                      <p:cBhvr>
                                        <p:cTn id="25" dur="500"/>
                                        <p:tgtEl>
                                          <p:spTgt spid="54"/>
                                        </p:tgtEl>
                                      </p:cBhvr>
                                    </p:animEffect>
                                  </p:childTnLst>
                                </p:cTn>
                              </p:par>
                            </p:childTnLst>
                          </p:cTn>
                        </p:par>
                        <p:par>
                          <p:cTn id="26" fill="hold">
                            <p:stCondLst>
                              <p:cond delay="500"/>
                            </p:stCondLst>
                            <p:childTnLst>
                              <p:par>
                                <p:cTn id="27" presetID="22" presetClass="exit" presetSubtype="2" fill="hold" grpId="1" nodeType="afterEffect">
                                  <p:stCondLst>
                                    <p:cond delay="0"/>
                                  </p:stCondLst>
                                  <p:childTnLst>
                                    <p:animEffect transition="out" filter="wipe(right)">
                                      <p:cBhvr>
                                        <p:cTn id="28" dur="500"/>
                                        <p:tgtEl>
                                          <p:spTgt spid="54"/>
                                        </p:tgtEl>
                                      </p:cBhvr>
                                    </p:animEffect>
                                    <p:set>
                                      <p:cBhvr>
                                        <p:cTn id="29" dur="1" fill="hold">
                                          <p:stCondLst>
                                            <p:cond delay="499"/>
                                          </p:stCondLst>
                                        </p:cTn>
                                        <p:tgtEl>
                                          <p:spTgt spid="54"/>
                                        </p:tgtEl>
                                        <p:attrNameLst>
                                          <p:attrName>style.visibility</p:attrName>
                                        </p:attrNameLst>
                                      </p:cBhvr>
                                      <p:to>
                                        <p:strVal val="hidden"/>
                                      </p:to>
                                    </p:set>
                                  </p:childTnLst>
                                </p:cTn>
                              </p:par>
                              <p:par>
                                <p:cTn id="30" presetID="22" presetClass="entr" presetSubtype="2"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right)">
                                      <p:cBhvr>
                                        <p:cTn id="32" dur="500"/>
                                        <p:tgtEl>
                                          <p:spTgt spid="64"/>
                                        </p:tgtEl>
                                      </p:cBhvr>
                                    </p:animEffect>
                                  </p:childTnLst>
                                </p:cTn>
                              </p:par>
                            </p:childTnLst>
                          </p:cTn>
                        </p:par>
                        <p:par>
                          <p:cTn id="33" fill="hold">
                            <p:stCondLst>
                              <p:cond delay="1000"/>
                            </p:stCondLst>
                            <p:childTnLst>
                              <p:par>
                                <p:cTn id="34" presetID="22" presetClass="exit" presetSubtype="2" fill="hold" grpId="1" nodeType="afterEffect">
                                  <p:stCondLst>
                                    <p:cond delay="0"/>
                                  </p:stCondLst>
                                  <p:childTnLst>
                                    <p:animEffect transition="out" filter="wipe(right)">
                                      <p:cBhvr>
                                        <p:cTn id="35" dur="500"/>
                                        <p:tgtEl>
                                          <p:spTgt spid="64"/>
                                        </p:tgtEl>
                                      </p:cBhvr>
                                    </p:animEffect>
                                    <p:set>
                                      <p:cBhvr>
                                        <p:cTn id="36" dur="1" fill="hold">
                                          <p:stCondLst>
                                            <p:cond delay="499"/>
                                          </p:stCondLst>
                                        </p:cTn>
                                        <p:tgtEl>
                                          <p:spTgt spid="64"/>
                                        </p:tgtEl>
                                        <p:attrNameLst>
                                          <p:attrName>style.visibility</p:attrName>
                                        </p:attrNameLst>
                                      </p:cBhvr>
                                      <p:to>
                                        <p:strVal val="hidden"/>
                                      </p:to>
                                    </p:set>
                                  </p:childTnLst>
                                </p:cTn>
                              </p:par>
                              <p:par>
                                <p:cTn id="37" presetID="22" presetClass="entr" presetSubtype="2"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right)">
                                      <p:cBhvr>
                                        <p:cTn id="39" dur="500"/>
                                        <p:tgtEl>
                                          <p:spTgt spid="65"/>
                                        </p:tgtEl>
                                      </p:cBhvr>
                                    </p:animEffect>
                                  </p:childTnLst>
                                </p:cTn>
                              </p:par>
                            </p:childTnLst>
                          </p:cTn>
                        </p:par>
                        <p:par>
                          <p:cTn id="40" fill="hold">
                            <p:stCondLst>
                              <p:cond delay="1500"/>
                            </p:stCondLst>
                            <p:childTnLst>
                              <p:par>
                                <p:cTn id="41" presetID="22" presetClass="exit" presetSubtype="2" fill="hold" grpId="1" nodeType="afterEffect">
                                  <p:stCondLst>
                                    <p:cond delay="0"/>
                                  </p:stCondLst>
                                  <p:childTnLst>
                                    <p:animEffect transition="out" filter="wipe(right)">
                                      <p:cBhvr>
                                        <p:cTn id="42" dur="500"/>
                                        <p:tgtEl>
                                          <p:spTgt spid="65"/>
                                        </p:tgtEl>
                                      </p:cBhvr>
                                    </p:animEffect>
                                    <p:set>
                                      <p:cBhvr>
                                        <p:cTn id="43" dur="1" fill="hold">
                                          <p:stCondLst>
                                            <p:cond delay="499"/>
                                          </p:stCondLst>
                                        </p:cTn>
                                        <p:tgtEl>
                                          <p:spTgt spid="65"/>
                                        </p:tgtEl>
                                        <p:attrNameLst>
                                          <p:attrName>style.visibility</p:attrName>
                                        </p:attrNameLst>
                                      </p:cBhvr>
                                      <p:to>
                                        <p:strVal val="hidden"/>
                                      </p:to>
                                    </p:set>
                                  </p:childTnLst>
                                </p:cTn>
                              </p:par>
                              <p:par>
                                <p:cTn id="44" presetID="22" presetClass="entr" presetSubtype="2" fill="hold" grpId="0"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right)">
                                      <p:cBhvr>
                                        <p:cTn id="46" dur="500"/>
                                        <p:tgtEl>
                                          <p:spTgt spid="66"/>
                                        </p:tgtEl>
                                      </p:cBhvr>
                                    </p:animEffect>
                                  </p:childTnLst>
                                </p:cTn>
                              </p:par>
                            </p:childTnLst>
                          </p:cTn>
                        </p:par>
                        <p:par>
                          <p:cTn id="47" fill="hold">
                            <p:stCondLst>
                              <p:cond delay="2000"/>
                            </p:stCondLst>
                            <p:childTnLst>
                              <p:par>
                                <p:cTn id="48" presetID="22" presetClass="exit" presetSubtype="1" fill="hold" grpId="1" nodeType="afterEffect">
                                  <p:stCondLst>
                                    <p:cond delay="0"/>
                                  </p:stCondLst>
                                  <p:childTnLst>
                                    <p:animEffect transition="out" filter="wipe(up)">
                                      <p:cBhvr>
                                        <p:cTn id="49" dur="500"/>
                                        <p:tgtEl>
                                          <p:spTgt spid="66"/>
                                        </p:tgtEl>
                                      </p:cBhvr>
                                    </p:animEffect>
                                    <p:set>
                                      <p:cBhvr>
                                        <p:cTn id="50" dur="1" fill="hold">
                                          <p:stCondLst>
                                            <p:cond delay="499"/>
                                          </p:stCondLst>
                                        </p:cTn>
                                        <p:tgtEl>
                                          <p:spTgt spid="66"/>
                                        </p:tgtEl>
                                        <p:attrNameLst>
                                          <p:attrName>style.visibility</p:attrName>
                                        </p:attrNameLst>
                                      </p:cBhvr>
                                      <p:to>
                                        <p:strVal val="hidden"/>
                                      </p:to>
                                    </p:set>
                                  </p:childTnLst>
                                </p:cTn>
                              </p:par>
                              <p:par>
                                <p:cTn id="51" presetID="22" presetClass="entr" presetSubtype="2"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right)">
                                      <p:cBhvr>
                                        <p:cTn id="53" dur="500"/>
                                        <p:tgtEl>
                                          <p:spTgt spid="37"/>
                                        </p:tgtEl>
                                      </p:cBhvr>
                                    </p:animEffect>
                                  </p:childTnLst>
                                </p:cTn>
                              </p:par>
                            </p:childTnLst>
                          </p:cTn>
                        </p:par>
                        <p:par>
                          <p:cTn id="54" fill="hold">
                            <p:stCondLst>
                              <p:cond delay="2500"/>
                            </p:stCondLst>
                            <p:childTnLst>
                              <p:par>
                                <p:cTn id="55" presetID="22" presetClass="exit" presetSubtype="2" fill="hold" grpId="1" nodeType="afterEffect">
                                  <p:stCondLst>
                                    <p:cond delay="0"/>
                                  </p:stCondLst>
                                  <p:childTnLst>
                                    <p:animEffect transition="out" filter="wipe(right)">
                                      <p:cBhvr>
                                        <p:cTn id="56" dur="500"/>
                                        <p:tgtEl>
                                          <p:spTgt spid="37"/>
                                        </p:tgtEl>
                                      </p:cBhvr>
                                    </p:animEffect>
                                    <p:set>
                                      <p:cBhvr>
                                        <p:cTn id="57" dur="1" fill="hold">
                                          <p:stCondLst>
                                            <p:cond delay="499"/>
                                          </p:stCondLst>
                                        </p:cTn>
                                        <p:tgtEl>
                                          <p:spTgt spid="37"/>
                                        </p:tgtEl>
                                        <p:attrNameLst>
                                          <p:attrName>style.visibility</p:attrName>
                                        </p:attrNameLst>
                                      </p:cBhvr>
                                      <p:to>
                                        <p:strVal val="hidden"/>
                                      </p:to>
                                    </p:set>
                                  </p:childTnLst>
                                </p:cTn>
                              </p:par>
                              <p:par>
                                <p:cTn id="58" presetID="22" presetClass="entr" presetSubtype="2"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right)">
                                      <p:cBhvr>
                                        <p:cTn id="60" dur="500"/>
                                        <p:tgtEl>
                                          <p:spTgt spid="43"/>
                                        </p:tgtEl>
                                      </p:cBhvr>
                                    </p:animEffect>
                                  </p:childTnLst>
                                </p:cTn>
                              </p:par>
                            </p:childTnLst>
                          </p:cTn>
                        </p:par>
                        <p:par>
                          <p:cTn id="61" fill="hold">
                            <p:stCondLst>
                              <p:cond delay="3000"/>
                            </p:stCondLst>
                            <p:childTnLst>
                              <p:par>
                                <p:cTn id="62" presetID="22" presetClass="exit" presetSubtype="2" fill="hold" grpId="1" nodeType="afterEffect">
                                  <p:stCondLst>
                                    <p:cond delay="0"/>
                                  </p:stCondLst>
                                  <p:childTnLst>
                                    <p:animEffect transition="out" filter="wipe(right)">
                                      <p:cBhvr>
                                        <p:cTn id="63" dur="500"/>
                                        <p:tgtEl>
                                          <p:spTgt spid="43"/>
                                        </p:tgtEl>
                                      </p:cBhvr>
                                    </p:animEffect>
                                    <p:set>
                                      <p:cBhvr>
                                        <p:cTn id="64" dur="1" fill="hold">
                                          <p:stCondLst>
                                            <p:cond delay="499"/>
                                          </p:stCondLst>
                                        </p:cTn>
                                        <p:tgtEl>
                                          <p:spTgt spid="43"/>
                                        </p:tgtEl>
                                        <p:attrNameLst>
                                          <p:attrName>style.visibility</p:attrName>
                                        </p:attrNameLst>
                                      </p:cBhvr>
                                      <p:to>
                                        <p:strVal val="hidden"/>
                                      </p:to>
                                    </p:se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64" grpId="0" animBg="1"/>
      <p:bldP spid="64" grpId="1" animBg="1"/>
      <p:bldP spid="65" grpId="0" animBg="1"/>
      <p:bldP spid="65" grpId="1" animBg="1"/>
      <p:bldP spid="66" grpId="0" animBg="1"/>
      <p:bldP spid="66" grpId="1" animBg="1"/>
      <p:bldP spid="37" grpId="0" animBg="1"/>
      <p:bldP spid="37" grpId="1" animBg="1"/>
      <p:bldP spid="43" grpId="0" animBg="1"/>
      <p:bldP spid="43" grpId="1"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119"/>
            <a:ext cx="7851648" cy="990600"/>
          </a:xfrm>
        </p:spPr>
        <p:txBody>
          <a:bodyPr anchor="t"/>
          <a:lstStyle/>
          <a:p>
            <a:pPr algn="l"/>
            <a:r>
              <a:rPr lang="en-US" dirty="0" smtClean="0"/>
              <a:t>Key Terms</a:t>
            </a:r>
            <a:endParaRPr lang="en-US" dirty="0"/>
          </a:p>
        </p:txBody>
      </p:sp>
      <p:sp>
        <p:nvSpPr>
          <p:cNvPr id="4" name="Subtitle 2"/>
          <p:cNvSpPr txBox="1">
            <a:spLocks/>
          </p:cNvSpPr>
          <p:nvPr/>
        </p:nvSpPr>
        <p:spPr>
          <a:xfrm>
            <a:off x="533400" y="1024718"/>
            <a:ext cx="7696200" cy="4842681"/>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r>
              <a:rPr lang="en-US" sz="3600" dirty="0" smtClean="0"/>
              <a:t>Infiltration</a:t>
            </a:r>
          </a:p>
          <a:p>
            <a:pPr algn="l"/>
            <a:r>
              <a:rPr lang="en-US" sz="3600" dirty="0" smtClean="0"/>
              <a:t>ET</a:t>
            </a:r>
          </a:p>
          <a:p>
            <a:pPr algn="l"/>
            <a:r>
              <a:rPr lang="en-US" sz="3600" dirty="0" smtClean="0"/>
              <a:t>Ponding</a:t>
            </a:r>
          </a:p>
          <a:p>
            <a:pPr algn="l"/>
            <a:r>
              <a:rPr lang="en-US" sz="3600" dirty="0" smtClean="0"/>
              <a:t>Soil Compaction</a:t>
            </a:r>
          </a:p>
          <a:p>
            <a:pPr algn="l"/>
            <a:endParaRPr lang="en-US" sz="2800" dirty="0" smtClean="0"/>
          </a:p>
          <a:p>
            <a:pPr algn="l"/>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596682"/>
            <a:ext cx="6934200" cy="4272691"/>
          </a:xfrm>
          <a:prstGeom prst="rect">
            <a:avLst/>
          </a:prstGeom>
        </p:spPr>
      </p:pic>
    </p:spTree>
    <p:extLst>
      <p:ext uri="{BB962C8B-B14F-4D97-AF65-F5344CB8AC3E}">
        <p14:creationId xmlns:p14="http://schemas.microsoft.com/office/powerpoint/2010/main" val="254071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914400"/>
            <a:ext cx="7851648" cy="1828800"/>
          </a:xfrm>
        </p:spPr>
        <p:txBody>
          <a:bodyPr>
            <a:normAutofit/>
          </a:bodyPr>
          <a:lstStyle/>
          <a:p>
            <a:pPr algn="l"/>
            <a:r>
              <a:rPr lang="en-US" dirty="0" smtClean="0"/>
              <a:t>Infiltration</a:t>
            </a:r>
            <a:endParaRPr lang="en-US" dirty="0"/>
          </a:p>
        </p:txBody>
      </p:sp>
      <p:sp>
        <p:nvSpPr>
          <p:cNvPr id="4" name="TextBox 3"/>
          <p:cNvSpPr txBox="1"/>
          <p:nvPr/>
        </p:nvSpPr>
        <p:spPr>
          <a:xfrm>
            <a:off x="76200" y="914400"/>
            <a:ext cx="4777462" cy="369332"/>
          </a:xfrm>
          <a:prstGeom prst="rect">
            <a:avLst/>
          </a:prstGeom>
          <a:noFill/>
        </p:spPr>
        <p:txBody>
          <a:bodyPr wrap="none" rtlCol="0">
            <a:spAutoFit/>
          </a:bodyPr>
          <a:lstStyle/>
          <a:p>
            <a:pPr marL="285750" indent="-285750">
              <a:buFont typeface="Constantia" panose="02030602050306030303" pitchFamily="18" charset="0"/>
              <a:buChar char="‐"/>
            </a:pPr>
            <a:r>
              <a:rPr lang="en-US" dirty="0" smtClean="0">
                <a:ln>
                  <a:solidFill>
                    <a:schemeClr val="tx1"/>
                  </a:solidFill>
                </a:ln>
              </a:rPr>
              <a:t>How Quickly Water Soaks Into The Ground</a:t>
            </a:r>
            <a:endParaRPr lang="en-US" dirty="0">
              <a:ln>
                <a:solidFill>
                  <a:schemeClr val="tx1"/>
                </a:solidFill>
              </a:ln>
            </a:endParaRPr>
          </a:p>
        </p:txBody>
      </p:sp>
      <p:sp>
        <p:nvSpPr>
          <p:cNvPr id="7" name="TextBox 6"/>
          <p:cNvSpPr txBox="1"/>
          <p:nvPr/>
        </p:nvSpPr>
        <p:spPr>
          <a:xfrm>
            <a:off x="457200" y="1447800"/>
            <a:ext cx="2100511" cy="369332"/>
          </a:xfrm>
          <a:prstGeom prst="rect">
            <a:avLst/>
          </a:prstGeom>
          <a:noFill/>
        </p:spPr>
        <p:txBody>
          <a:bodyPr wrap="none" rtlCol="0">
            <a:spAutoFit/>
          </a:bodyPr>
          <a:lstStyle/>
          <a:p>
            <a:r>
              <a:rPr lang="en-US" dirty="0" smtClean="0">
                <a:ln>
                  <a:solidFill>
                    <a:schemeClr val="tx1"/>
                  </a:solidFill>
                </a:ln>
              </a:rPr>
              <a:t>Function Of Soils…</a:t>
            </a:r>
            <a:endParaRPr lang="en-US" dirty="0">
              <a:ln>
                <a:solidFill>
                  <a:schemeClr val="tx1"/>
                </a:solidFill>
              </a:l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288" y="2362200"/>
            <a:ext cx="1564333" cy="1251466"/>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395313"/>
            <a:ext cx="1893431" cy="1262287"/>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9010" y="2472127"/>
            <a:ext cx="1625600" cy="1108659"/>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p:cNvSpPr txBox="1"/>
          <p:nvPr/>
        </p:nvSpPr>
        <p:spPr>
          <a:xfrm>
            <a:off x="1150409" y="1828800"/>
            <a:ext cx="678391" cy="369332"/>
          </a:xfrm>
          <a:prstGeom prst="rect">
            <a:avLst/>
          </a:prstGeom>
          <a:noFill/>
        </p:spPr>
        <p:txBody>
          <a:bodyPr wrap="none" rtlCol="0">
            <a:spAutoFit/>
          </a:bodyPr>
          <a:lstStyle/>
          <a:p>
            <a:r>
              <a:rPr lang="en-US" dirty="0" smtClean="0">
                <a:ln>
                  <a:solidFill>
                    <a:schemeClr val="tx1"/>
                  </a:solidFill>
                </a:ln>
              </a:rPr>
              <a:t>Sand</a:t>
            </a:r>
            <a:endParaRPr lang="en-US" dirty="0">
              <a:ln>
                <a:solidFill>
                  <a:schemeClr val="tx1"/>
                </a:solidFill>
              </a:ln>
            </a:endParaRPr>
          </a:p>
        </p:txBody>
      </p:sp>
      <p:sp>
        <p:nvSpPr>
          <p:cNvPr id="25" name="TextBox 24"/>
          <p:cNvSpPr txBox="1"/>
          <p:nvPr/>
        </p:nvSpPr>
        <p:spPr>
          <a:xfrm>
            <a:off x="4267200" y="1828800"/>
            <a:ext cx="616194" cy="369332"/>
          </a:xfrm>
          <a:prstGeom prst="rect">
            <a:avLst/>
          </a:prstGeom>
          <a:noFill/>
        </p:spPr>
        <p:txBody>
          <a:bodyPr wrap="none" rtlCol="0">
            <a:spAutoFit/>
          </a:bodyPr>
          <a:lstStyle/>
          <a:p>
            <a:r>
              <a:rPr lang="en-US" dirty="0" smtClean="0">
                <a:ln>
                  <a:solidFill>
                    <a:schemeClr val="tx1"/>
                  </a:solidFill>
                </a:ln>
              </a:rPr>
              <a:t>Clay</a:t>
            </a:r>
            <a:endParaRPr lang="en-US" dirty="0">
              <a:ln>
                <a:solidFill>
                  <a:schemeClr val="tx1"/>
                </a:solidFill>
              </a:ln>
            </a:endParaRPr>
          </a:p>
        </p:txBody>
      </p:sp>
      <p:sp>
        <p:nvSpPr>
          <p:cNvPr id="26" name="TextBox 25"/>
          <p:cNvSpPr txBox="1"/>
          <p:nvPr/>
        </p:nvSpPr>
        <p:spPr>
          <a:xfrm>
            <a:off x="7239000" y="1828800"/>
            <a:ext cx="952505" cy="369332"/>
          </a:xfrm>
          <a:prstGeom prst="rect">
            <a:avLst/>
          </a:prstGeom>
          <a:noFill/>
        </p:spPr>
        <p:txBody>
          <a:bodyPr wrap="none" rtlCol="0">
            <a:spAutoFit/>
          </a:bodyPr>
          <a:lstStyle/>
          <a:p>
            <a:r>
              <a:rPr lang="en-US" dirty="0" smtClean="0">
                <a:ln>
                  <a:solidFill>
                    <a:schemeClr val="tx1"/>
                  </a:solidFill>
                </a:ln>
              </a:rPr>
              <a:t>Asphalt</a:t>
            </a:r>
            <a:endParaRPr lang="en-US" dirty="0">
              <a:ln>
                <a:solidFill>
                  <a:schemeClr val="tx1"/>
                </a:solidFill>
              </a:ln>
            </a:endParaRPr>
          </a:p>
        </p:txBody>
      </p:sp>
      <p:sp>
        <p:nvSpPr>
          <p:cNvPr id="27" name="TextBox 26"/>
          <p:cNvSpPr txBox="1"/>
          <p:nvPr/>
        </p:nvSpPr>
        <p:spPr>
          <a:xfrm>
            <a:off x="1150409" y="3745468"/>
            <a:ext cx="728084" cy="369332"/>
          </a:xfrm>
          <a:prstGeom prst="rect">
            <a:avLst/>
          </a:prstGeom>
          <a:noFill/>
        </p:spPr>
        <p:txBody>
          <a:bodyPr wrap="none" rtlCol="0">
            <a:spAutoFit/>
          </a:bodyPr>
          <a:lstStyle/>
          <a:p>
            <a:r>
              <a:rPr lang="en-US" dirty="0" smtClean="0">
                <a:ln>
                  <a:solidFill>
                    <a:schemeClr val="tx1"/>
                  </a:solidFill>
                </a:ln>
              </a:rPr>
              <a:t>Good</a:t>
            </a:r>
            <a:endParaRPr lang="en-US" dirty="0">
              <a:ln>
                <a:solidFill>
                  <a:schemeClr val="tx1"/>
                </a:solidFill>
              </a:ln>
            </a:endParaRPr>
          </a:p>
        </p:txBody>
      </p:sp>
      <p:sp>
        <p:nvSpPr>
          <p:cNvPr id="28" name="TextBox 27"/>
          <p:cNvSpPr txBox="1"/>
          <p:nvPr/>
        </p:nvSpPr>
        <p:spPr>
          <a:xfrm>
            <a:off x="4267200" y="3733800"/>
            <a:ext cx="564578" cy="369332"/>
          </a:xfrm>
          <a:prstGeom prst="rect">
            <a:avLst/>
          </a:prstGeom>
          <a:noFill/>
        </p:spPr>
        <p:txBody>
          <a:bodyPr wrap="none" rtlCol="0">
            <a:spAutoFit/>
          </a:bodyPr>
          <a:lstStyle/>
          <a:p>
            <a:r>
              <a:rPr lang="en-US" dirty="0" smtClean="0">
                <a:ln>
                  <a:solidFill>
                    <a:schemeClr val="tx1"/>
                  </a:solidFill>
                </a:ln>
              </a:rPr>
              <a:t>Bad</a:t>
            </a:r>
            <a:endParaRPr lang="en-US" dirty="0">
              <a:ln>
                <a:solidFill>
                  <a:schemeClr val="tx1"/>
                </a:solidFill>
              </a:ln>
            </a:endParaRPr>
          </a:p>
        </p:txBody>
      </p:sp>
      <p:sp>
        <p:nvSpPr>
          <p:cNvPr id="29" name="TextBox 28"/>
          <p:cNvSpPr txBox="1"/>
          <p:nvPr/>
        </p:nvSpPr>
        <p:spPr>
          <a:xfrm>
            <a:off x="6942426" y="3733800"/>
            <a:ext cx="1591974" cy="369332"/>
          </a:xfrm>
          <a:prstGeom prst="rect">
            <a:avLst/>
          </a:prstGeom>
          <a:noFill/>
        </p:spPr>
        <p:txBody>
          <a:bodyPr wrap="none" rtlCol="0">
            <a:spAutoFit/>
          </a:bodyPr>
          <a:lstStyle/>
          <a:p>
            <a:r>
              <a:rPr lang="en-US" dirty="0" smtClean="0">
                <a:ln>
                  <a:solidFill>
                    <a:schemeClr val="tx1"/>
                  </a:solidFill>
                </a:ln>
              </a:rPr>
              <a:t>ForgetAboutIt</a:t>
            </a:r>
            <a:endParaRPr lang="en-US" dirty="0">
              <a:ln>
                <a:solidFill>
                  <a:schemeClr val="tx1"/>
                </a:solidFill>
              </a:ln>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2426" y="5029814"/>
            <a:ext cx="1625600" cy="1108659"/>
          </a:xfrm>
          <a:prstGeom prst="rect">
            <a:avLst/>
          </a:prstGeom>
          <a:ln w="88900" cap="sq" cmpd="thickThin">
            <a:solidFill>
              <a:srgbClr val="000000"/>
            </a:solidFill>
            <a:prstDash val="solid"/>
            <a:miter lim="800000"/>
          </a:ln>
          <a:effectLst>
            <a:innerShdw blurRad="76200">
              <a:srgbClr val="000000"/>
            </a:innerShdw>
          </a:effectLst>
        </p:spPr>
      </p:pic>
      <p:sp>
        <p:nvSpPr>
          <p:cNvPr id="32" name="TextBox 31"/>
          <p:cNvSpPr txBox="1"/>
          <p:nvPr/>
        </p:nvSpPr>
        <p:spPr>
          <a:xfrm>
            <a:off x="7262416" y="4572000"/>
            <a:ext cx="952505" cy="369332"/>
          </a:xfrm>
          <a:prstGeom prst="rect">
            <a:avLst/>
          </a:prstGeom>
          <a:noFill/>
        </p:spPr>
        <p:txBody>
          <a:bodyPr wrap="none" rtlCol="0">
            <a:spAutoFit/>
          </a:bodyPr>
          <a:lstStyle/>
          <a:p>
            <a:r>
              <a:rPr lang="en-US" dirty="0" smtClean="0">
                <a:ln>
                  <a:solidFill>
                    <a:schemeClr val="tx1"/>
                  </a:solidFill>
                </a:ln>
              </a:rPr>
              <a:t>Asphalt</a:t>
            </a:r>
            <a:endParaRPr lang="en-US" dirty="0">
              <a:ln>
                <a:solidFill>
                  <a:schemeClr val="tx1"/>
                </a:solidFill>
              </a:ln>
            </a:endParaRPr>
          </a:p>
        </p:txBody>
      </p:sp>
      <p:sp>
        <p:nvSpPr>
          <p:cNvPr id="33" name="TextBox 32"/>
          <p:cNvSpPr txBox="1"/>
          <p:nvPr/>
        </p:nvSpPr>
        <p:spPr>
          <a:xfrm>
            <a:off x="6959239" y="6248400"/>
            <a:ext cx="1591974" cy="646331"/>
          </a:xfrm>
          <a:prstGeom prst="rect">
            <a:avLst/>
          </a:prstGeom>
          <a:noFill/>
        </p:spPr>
        <p:txBody>
          <a:bodyPr wrap="none" rtlCol="0">
            <a:spAutoFit/>
          </a:bodyPr>
          <a:lstStyle/>
          <a:p>
            <a:pPr algn="ctr"/>
            <a:r>
              <a:rPr lang="en-US" dirty="0" smtClean="0">
                <a:ln>
                  <a:solidFill>
                    <a:schemeClr val="tx1"/>
                  </a:solidFill>
                </a:ln>
              </a:rPr>
              <a:t>I Told You</a:t>
            </a:r>
          </a:p>
          <a:p>
            <a:pPr algn="ctr"/>
            <a:r>
              <a:rPr lang="en-US" dirty="0" smtClean="0">
                <a:ln>
                  <a:solidFill>
                    <a:schemeClr val="tx1"/>
                  </a:solidFill>
                </a:ln>
              </a:rPr>
              <a:t>ForgetAboutIt</a:t>
            </a:r>
            <a:endParaRPr lang="en-US" dirty="0">
              <a:ln>
                <a:solidFill>
                  <a:schemeClr val="tx1"/>
                </a:solidFill>
              </a:ln>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154" y="4876800"/>
            <a:ext cx="1752600" cy="1415562"/>
          </a:xfrm>
          <a:prstGeom prst="rect">
            <a:avLst/>
          </a:prstGeom>
          <a:ln w="88900" cap="sq" cmpd="thickThin">
            <a:solidFill>
              <a:srgbClr val="000000"/>
            </a:solidFill>
            <a:prstDash val="solid"/>
            <a:miter lim="800000"/>
          </a:ln>
          <a:effectLst>
            <a:innerShdw blurRad="76200">
              <a:srgbClr val="000000"/>
            </a:innerShdw>
          </a:effectLst>
        </p:spPr>
      </p:pic>
      <p:sp>
        <p:nvSpPr>
          <p:cNvPr id="14" name="TextBox 13"/>
          <p:cNvSpPr txBox="1"/>
          <p:nvPr/>
        </p:nvSpPr>
        <p:spPr>
          <a:xfrm>
            <a:off x="304800" y="4103132"/>
            <a:ext cx="2243691" cy="369332"/>
          </a:xfrm>
          <a:prstGeom prst="rect">
            <a:avLst/>
          </a:prstGeom>
          <a:noFill/>
        </p:spPr>
        <p:txBody>
          <a:bodyPr wrap="none" rtlCol="0">
            <a:spAutoFit/>
          </a:bodyPr>
          <a:lstStyle/>
          <a:p>
            <a:r>
              <a:rPr lang="en-US" dirty="0" smtClean="0">
                <a:ln>
                  <a:solidFill>
                    <a:schemeClr val="tx1"/>
                  </a:solidFill>
                </a:ln>
              </a:rPr>
              <a:t>…And Ground Cover</a:t>
            </a:r>
            <a:endParaRPr lang="en-US" dirty="0">
              <a:ln>
                <a:solidFill>
                  <a:schemeClr val="tx1"/>
                </a:solidFill>
              </a:ln>
            </a:endParaRPr>
          </a:p>
        </p:txBody>
      </p:sp>
      <p:sp>
        <p:nvSpPr>
          <p:cNvPr id="35" name="TextBox 34"/>
          <p:cNvSpPr txBox="1"/>
          <p:nvPr/>
        </p:nvSpPr>
        <p:spPr>
          <a:xfrm>
            <a:off x="1143000" y="4495800"/>
            <a:ext cx="711157" cy="369332"/>
          </a:xfrm>
          <a:prstGeom prst="rect">
            <a:avLst/>
          </a:prstGeom>
          <a:noFill/>
        </p:spPr>
        <p:txBody>
          <a:bodyPr wrap="none" rtlCol="0">
            <a:spAutoFit/>
          </a:bodyPr>
          <a:lstStyle/>
          <a:p>
            <a:r>
              <a:rPr lang="en-US" dirty="0" smtClean="0">
                <a:ln>
                  <a:solidFill>
                    <a:schemeClr val="tx1"/>
                  </a:solidFill>
                </a:ln>
              </a:rPr>
              <a:t>Trees</a:t>
            </a:r>
            <a:endParaRPr lang="en-US" dirty="0">
              <a:ln>
                <a:solidFill>
                  <a:schemeClr val="tx1"/>
                </a:solidFill>
              </a:ln>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9169" y="4953000"/>
            <a:ext cx="1893431" cy="1262287"/>
          </a:xfrm>
          <a:prstGeom prst="rect">
            <a:avLst/>
          </a:prstGeom>
          <a:ln w="88900" cap="sq" cmpd="thickThin">
            <a:solidFill>
              <a:srgbClr val="000000"/>
            </a:solidFill>
            <a:prstDash val="solid"/>
            <a:miter lim="800000"/>
          </a:ln>
          <a:effectLst>
            <a:innerShdw blurRad="76200">
              <a:srgbClr val="000000"/>
            </a:innerShdw>
          </a:effectLst>
        </p:spPr>
      </p:pic>
      <p:sp>
        <p:nvSpPr>
          <p:cNvPr id="37" name="TextBox 36"/>
          <p:cNvSpPr txBox="1"/>
          <p:nvPr/>
        </p:nvSpPr>
        <p:spPr>
          <a:xfrm>
            <a:off x="4267200" y="4583668"/>
            <a:ext cx="727315" cy="369332"/>
          </a:xfrm>
          <a:prstGeom prst="rect">
            <a:avLst/>
          </a:prstGeom>
          <a:noFill/>
        </p:spPr>
        <p:txBody>
          <a:bodyPr wrap="none" rtlCol="0">
            <a:spAutoFit/>
          </a:bodyPr>
          <a:lstStyle/>
          <a:p>
            <a:r>
              <a:rPr lang="en-US" dirty="0" smtClean="0">
                <a:ln>
                  <a:solidFill>
                    <a:schemeClr val="tx1"/>
                  </a:solidFill>
                </a:ln>
              </a:rPr>
              <a:t>Grass</a:t>
            </a:r>
            <a:endParaRPr lang="en-US" dirty="0">
              <a:ln>
                <a:solidFill>
                  <a:schemeClr val="tx1"/>
                </a:solidFill>
              </a:ln>
            </a:endParaRPr>
          </a:p>
        </p:txBody>
      </p:sp>
      <p:sp>
        <p:nvSpPr>
          <p:cNvPr id="38" name="TextBox 37"/>
          <p:cNvSpPr txBox="1"/>
          <p:nvPr/>
        </p:nvSpPr>
        <p:spPr>
          <a:xfrm>
            <a:off x="1143000" y="6324600"/>
            <a:ext cx="728084" cy="369332"/>
          </a:xfrm>
          <a:prstGeom prst="rect">
            <a:avLst/>
          </a:prstGeom>
          <a:noFill/>
        </p:spPr>
        <p:txBody>
          <a:bodyPr wrap="none" rtlCol="0">
            <a:spAutoFit/>
          </a:bodyPr>
          <a:lstStyle/>
          <a:p>
            <a:r>
              <a:rPr lang="en-US" dirty="0" smtClean="0">
                <a:ln>
                  <a:solidFill>
                    <a:schemeClr val="tx1"/>
                  </a:solidFill>
                </a:ln>
              </a:rPr>
              <a:t>Good</a:t>
            </a:r>
            <a:endParaRPr lang="en-US" dirty="0">
              <a:ln>
                <a:solidFill>
                  <a:schemeClr val="tx1"/>
                </a:solidFill>
              </a:ln>
            </a:endParaRPr>
          </a:p>
        </p:txBody>
      </p:sp>
      <p:sp>
        <p:nvSpPr>
          <p:cNvPr id="39" name="TextBox 38"/>
          <p:cNvSpPr txBox="1"/>
          <p:nvPr/>
        </p:nvSpPr>
        <p:spPr>
          <a:xfrm>
            <a:off x="4382754" y="6324600"/>
            <a:ext cx="494046" cy="369332"/>
          </a:xfrm>
          <a:prstGeom prst="rect">
            <a:avLst/>
          </a:prstGeom>
          <a:noFill/>
        </p:spPr>
        <p:txBody>
          <a:bodyPr wrap="none" rtlCol="0">
            <a:spAutoFit/>
          </a:bodyPr>
          <a:lstStyle/>
          <a:p>
            <a:r>
              <a:rPr lang="en-US" dirty="0" smtClean="0">
                <a:ln>
                  <a:solidFill>
                    <a:schemeClr val="tx1"/>
                  </a:solidFill>
                </a:ln>
              </a:rPr>
              <a:t>Ok</a:t>
            </a:r>
          </a:p>
        </p:txBody>
      </p:sp>
      <p:pic>
        <p:nvPicPr>
          <p:cNvPr id="1026" name="Picture 2" descr="C:\Users\SchwartzC\Dropbox\Work\angrybab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162895"/>
            <a:ext cx="1620798" cy="162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7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10"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par>
                                <p:cTn id="85" presetID="8" presetClass="emph" presetSubtype="0" fill="hold" nodeType="withEffect">
                                  <p:stCondLst>
                                    <p:cond delay="0"/>
                                  </p:stCondLst>
                                  <p:childTnLst>
                                    <p:animRot by="43200000">
                                      <p:cBhvr>
                                        <p:cTn id="8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5" grpId="0"/>
      <p:bldP spid="26" grpId="0"/>
      <p:bldP spid="27" grpId="0"/>
      <p:bldP spid="28" grpId="0"/>
      <p:bldP spid="29" grpId="0"/>
      <p:bldP spid="32" grpId="0"/>
      <p:bldP spid="33" grpId="0"/>
      <p:bldP spid="14" grpId="0"/>
      <p:bldP spid="35"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441" y="136574"/>
            <a:ext cx="2805626" cy="2438401"/>
          </a:xfrm>
          <a:prstGeom prst="rect">
            <a:avLst/>
          </a:prstGeom>
        </p:spPr>
      </p:pic>
      <p:sp>
        <p:nvSpPr>
          <p:cNvPr id="2" name="Title 1"/>
          <p:cNvSpPr>
            <a:spLocks noGrp="1"/>
          </p:cNvSpPr>
          <p:nvPr>
            <p:ph type="ctrTitle"/>
          </p:nvPr>
        </p:nvSpPr>
        <p:spPr>
          <a:xfrm>
            <a:off x="152400" y="-914400"/>
            <a:ext cx="7851648" cy="1828800"/>
          </a:xfrm>
        </p:spPr>
        <p:txBody>
          <a:bodyPr/>
          <a:lstStyle/>
          <a:p>
            <a:pPr algn="l"/>
            <a:r>
              <a:rPr lang="en-US" dirty="0" smtClean="0"/>
              <a:t>ET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2400" y="1752600"/>
            <a:ext cx="5410200" cy="772885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878058"/>
            <a:ext cx="3809524" cy="2133333"/>
          </a:xfrm>
          <a:prstGeom prst="rect">
            <a:avLst/>
          </a:prstGeom>
        </p:spPr>
      </p:pic>
      <p:sp>
        <p:nvSpPr>
          <p:cNvPr id="17" name="&quot;No&quot; Symbol 16"/>
          <p:cNvSpPr/>
          <p:nvPr/>
        </p:nvSpPr>
        <p:spPr>
          <a:xfrm>
            <a:off x="5029200" y="-220687"/>
            <a:ext cx="3352800" cy="3108375"/>
          </a:xfrm>
          <a:prstGeom prst="noSmoking">
            <a:avLst>
              <a:gd name="adj" fmla="val 916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7019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 fill="hold"/>
                                        <p:tgtEl>
                                          <p:spTgt spid="5"/>
                                        </p:tgtEl>
                                        <p:attrNameLst>
                                          <p:attrName>ppt_x</p:attrName>
                                        </p:attrNameLst>
                                      </p:cBhvr>
                                      <p:tavLst>
                                        <p:tav tm="0">
                                          <p:val>
                                            <p:strVal val="#ppt_x"/>
                                          </p:val>
                                        </p:tav>
                                        <p:tav tm="100000">
                                          <p:val>
                                            <p:strVal val="#ppt_x"/>
                                          </p:val>
                                        </p:tav>
                                      </p:tavLst>
                                    </p:anim>
                                    <p:anim calcmode="lin" valueType="num">
                                      <p:cBhvr additive="base">
                                        <p:cTn id="8" dur="2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3.33333E-6 -1.48148E-6 L -0.57917 0.00324 " pathEditMode="relative" rAng="0" ptsTypes="AA">
                                      <p:cBhvr>
                                        <p:cTn id="12" dur="1000" fill="hold"/>
                                        <p:tgtEl>
                                          <p:spTgt spid="5"/>
                                        </p:tgtEl>
                                        <p:attrNameLst>
                                          <p:attrName>ppt_x</p:attrName>
                                          <p:attrName>ppt_y</p:attrName>
                                        </p:attrNameLst>
                                      </p:cBhvr>
                                      <p:rCtr x="-28958" y="162"/>
                                    </p:animMotion>
                                  </p:childTnLst>
                                </p:cTn>
                              </p:par>
                            </p:childTnLst>
                          </p:cTn>
                        </p:par>
                        <p:par>
                          <p:cTn id="13" fill="hold">
                            <p:stCondLst>
                              <p:cond delay="1000"/>
                            </p:stCondLst>
                            <p:childTnLst>
                              <p:par>
                                <p:cTn id="14" presetID="0" presetClass="path" presetSubtype="0" accel="50000" decel="50000" fill="hold" nodeType="afterEffect">
                                  <p:stCondLst>
                                    <p:cond delay="0"/>
                                  </p:stCondLst>
                                  <p:childTnLst>
                                    <p:animMotion origin="layout" path="M 4.16667E-6 4.44444E-6 L 4.16667E-6 4.44444E-6 C 0.02031 -0.01366 0.01145 -0.01042 0.02552 -0.01412 C 0.03628 -0.02384 0.02257 -0.01181 0.03593 -0.02199 C 0.0375 -0.02315 0.03871 -0.025 0.04045 -0.02593 C 0.04184 -0.02685 0.0434 -0.02708 0.04479 -0.02801 C 0.0552 -0.03495 0.04288 -0.02986 0.05538 -0.03403 C 0.06388 -0.04537 0.0552 -0.03588 0.06579 -0.0419 C 0.06736 -0.04282 0.06857 -0.04491 0.07031 -0.04583 C 0.0717 -0.04676 0.07326 -0.04722 0.07465 -0.04792 C 0.07621 -0.04931 0.0776 -0.05093 0.07899 -0.05185 C 0.08628 -0.05625 0.08732 -0.05509 0.09392 -0.05787 C 0.09392 -0.05787 0.1052 -0.06273 0.10729 -0.06389 C 0.10729 -0.06389 0.11632 -0.06782 0.11632 -0.06782 C 0.11927 -0.07037 0.12187 -0.07431 0.12534 -0.07569 C 0.12673 -0.07639 0.12829 -0.07708 0.12968 -0.07778 C 0.13177 -0.07847 0.13385 -0.0787 0.13576 -0.07963 C 0.13888 -0.08148 0.14166 -0.08403 0.14461 -0.08565 C 0.14652 -0.08681 0.14861 -0.08681 0.15069 -0.08773 C 0.15364 -0.08889 0.15659 -0.09097 0.15954 -0.09167 C 0.17274 -0.09514 0.16319 -0.09306 0.18194 -0.0956 L 0.20885 -0.09954 C 0.22274 -0.10417 0.20555 -0.09884 0.22378 -0.1037 C 0.23732 -0.10718 0.22083 -0.10417 0.23871 -0.10764 C 0.2427 -0.10833 0.2467 -0.1088 0.25069 -0.10949 C 0.2526 -0.10995 0.25468 -0.11111 0.25659 -0.11157 C 0.26111 -0.1125 0.26562 -0.11296 0.27013 -0.11366 C 0.28038 -0.1206 0.27291 -0.11667 0.28941 -0.11944 C 0.29652 -0.12083 0.30329 -0.12268 0.31041 -0.12361 C 0.31961 -0.12477 0.32448 -0.12477 0.33281 -0.12755 C 0.33854 -0.1294 0.33732 -0.13079 0.34461 -0.13148 C 0.35816 -0.13264 0.37152 -0.13287 0.38507 -0.13356 C 0.40642 -0.14074 0.37864 -0.13194 0.4342 -0.1375 C 0.4467 -0.13866 0.45902 -0.14236 0.47152 -0.14352 L 0.49687 -0.14537 C 0.50312 -0.14815 0.5052 -0.14954 0.51336 -0.14931 C 0.58802 -0.14838 0.61458 -0.14676 0.67448 -0.14352 C 0.67604 -0.14282 0.67743 -0.1419 0.67899 -0.14143 C 0.68298 -0.14005 0.69097 -0.1375 0.69097 -0.1375 C 0.69253 -0.13611 0.69375 -0.13426 0.69548 -0.13356 C 0.69774 -0.13241 0.70034 -0.13218 0.70295 -0.13148 C 0.71632 -0.12824 0.70729 -0.13102 0.71788 -0.12755 C 0.71927 -0.12616 0.72066 -0.12454 0.72222 -0.12361 C 0.72482 -0.12176 0.73038 -0.1206 0.73281 -0.11944 C 0.74757 -0.11366 0.73576 -0.1169 0.75069 -0.11366 C 0.75573 -0.11134 0.75555 -0.11134 0.76111 -0.10949 C 0.76354 -0.1088 0.76614 -0.10856 0.76857 -0.10764 C 0.78663 -0.10116 0.76805 -0.10556 0.78802 -0.10162 C 0.78941 -0.10023 0.79079 -0.09861 0.79253 -0.09768 C 0.79618 -0.0956 0.79704 -0.0956 0.8 -0.0956 " pathEditMode="relative" ptsTypes="AAAAAAAAAAAAAAAAAAAAAAAAAAAAAAAAAAAAAAAAAAAAAAAAAA">
                                      <p:cBhvr>
                                        <p:cTn id="15" dur="2000" fill="hold"/>
                                        <p:tgtEl>
                                          <p:spTgt spid="10"/>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
                                        <p:tgtEl>
                                          <p:spTgt spid="17"/>
                                        </p:tgtEl>
                                      </p:cBhvr>
                                    </p:animEffect>
                                  </p:childTnLst>
                                </p:cTn>
                              </p:par>
                            </p:childTnLst>
                          </p:cTn>
                        </p:par>
                        <p:par>
                          <p:cTn id="21" fill="hold">
                            <p:stCondLst>
                              <p:cond delay="200"/>
                            </p:stCondLst>
                            <p:childTnLst>
                              <p:par>
                                <p:cTn id="22" presetID="42" presetClass="path" presetSubtype="0" accel="50000" decel="50000" fill="hold" nodeType="afterEffect">
                                  <p:stCondLst>
                                    <p:cond delay="0"/>
                                  </p:stCondLst>
                                  <p:childTnLst>
                                    <p:animMotion origin="layout" path="M 0.8 -0.0956 L 0.84167 0.84977 " pathEditMode="relative" rAng="0" ptsTypes="AA">
                                      <p:cBhvr>
                                        <p:cTn id="23" dur="700" fill="hold"/>
                                        <p:tgtEl>
                                          <p:spTgt spid="10"/>
                                        </p:tgtEl>
                                        <p:attrNameLst>
                                          <p:attrName>ppt_x</p:attrName>
                                          <p:attrName>ppt_y</p:attrName>
                                        </p:attrNameLst>
                                      </p:cBhvr>
                                      <p:rCtr x="2083" y="47269"/>
                                    </p:animMotion>
                                  </p:childTnLst>
                                </p:cTn>
                              </p:par>
                              <p:par>
                                <p:cTn id="24" presetID="32" presetClass="emph" presetSubtype="0" repeatCount="4000" fill="hold" nodeType="withEffect">
                                  <p:stCondLst>
                                    <p:cond delay="0"/>
                                  </p:stCondLst>
                                  <p:childTnLst>
                                    <p:animRot by="120000">
                                      <p:cBhvr>
                                        <p:cTn id="25" dur="30" fill="hold">
                                          <p:stCondLst>
                                            <p:cond delay="0"/>
                                          </p:stCondLst>
                                        </p:cTn>
                                        <p:tgtEl>
                                          <p:spTgt spid="10"/>
                                        </p:tgtEl>
                                        <p:attrNameLst>
                                          <p:attrName>r</p:attrName>
                                        </p:attrNameLst>
                                      </p:cBhvr>
                                    </p:animRot>
                                    <p:animRot by="-240000">
                                      <p:cBhvr>
                                        <p:cTn id="26" dur="60" fill="hold">
                                          <p:stCondLst>
                                            <p:cond delay="60"/>
                                          </p:stCondLst>
                                        </p:cTn>
                                        <p:tgtEl>
                                          <p:spTgt spid="10"/>
                                        </p:tgtEl>
                                        <p:attrNameLst>
                                          <p:attrName>r</p:attrName>
                                        </p:attrNameLst>
                                      </p:cBhvr>
                                    </p:animRot>
                                    <p:animRot by="240000">
                                      <p:cBhvr>
                                        <p:cTn id="27" dur="60" fill="hold">
                                          <p:stCondLst>
                                            <p:cond delay="120"/>
                                          </p:stCondLst>
                                        </p:cTn>
                                        <p:tgtEl>
                                          <p:spTgt spid="10"/>
                                        </p:tgtEl>
                                        <p:attrNameLst>
                                          <p:attrName>r</p:attrName>
                                        </p:attrNameLst>
                                      </p:cBhvr>
                                    </p:animRot>
                                    <p:animRot by="-240000">
                                      <p:cBhvr>
                                        <p:cTn id="28" dur="60" fill="hold">
                                          <p:stCondLst>
                                            <p:cond delay="180"/>
                                          </p:stCondLst>
                                        </p:cTn>
                                        <p:tgtEl>
                                          <p:spTgt spid="10"/>
                                        </p:tgtEl>
                                        <p:attrNameLst>
                                          <p:attrName>r</p:attrName>
                                        </p:attrNameLst>
                                      </p:cBhvr>
                                    </p:animRot>
                                    <p:animRot by="120000">
                                      <p:cBhvr>
                                        <p:cTn id="29" dur="60" fill="hold">
                                          <p:stCondLst>
                                            <p:cond delay="24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14400"/>
            <a:ext cx="7851648" cy="1828800"/>
          </a:xfrm>
        </p:spPr>
        <p:txBody>
          <a:bodyPr/>
          <a:lstStyle/>
          <a:p>
            <a:pPr algn="l"/>
            <a:r>
              <a:rPr lang="en-US" dirty="0" smtClean="0"/>
              <a:t>ET = Evapotranspiration</a:t>
            </a:r>
            <a:endParaRPr lang="en-US" dirty="0"/>
          </a:p>
        </p:txBody>
      </p:sp>
      <p:sp>
        <p:nvSpPr>
          <p:cNvPr id="3" name="TextBox 2"/>
          <p:cNvSpPr txBox="1"/>
          <p:nvPr/>
        </p:nvSpPr>
        <p:spPr>
          <a:xfrm rot="16200000">
            <a:off x="-717935" y="2060458"/>
            <a:ext cx="2325445" cy="584775"/>
          </a:xfrm>
          <a:prstGeom prst="rect">
            <a:avLst/>
          </a:prstGeom>
          <a:noFill/>
        </p:spPr>
        <p:txBody>
          <a:bodyPr wrap="none" rtlCol="0">
            <a:spAutoFit/>
          </a:bodyPr>
          <a:lstStyle/>
          <a:p>
            <a:r>
              <a:rPr lang="en-US" sz="3200" dirty="0" smtClean="0">
                <a:ln>
                  <a:solidFill>
                    <a:schemeClr val="tx1"/>
                  </a:solidFill>
                </a:ln>
              </a:rPr>
              <a:t>Evaporation</a:t>
            </a:r>
            <a:endParaRPr lang="en-US" sz="3200" dirty="0">
              <a:ln>
                <a:solidFill>
                  <a:schemeClr val="tx1"/>
                </a:solidFill>
              </a:l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14400"/>
            <a:ext cx="3733800" cy="287327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6987"/>
          <a:stretch/>
        </p:blipFill>
        <p:spPr>
          <a:xfrm>
            <a:off x="4825425" y="1052313"/>
            <a:ext cx="4188569" cy="2592899"/>
          </a:xfrm>
          <a:prstGeom prst="rect">
            <a:avLst/>
          </a:prstGeom>
        </p:spPr>
      </p:pic>
      <p:sp>
        <p:nvSpPr>
          <p:cNvPr id="11" name="TextBox 10"/>
          <p:cNvSpPr txBox="1"/>
          <p:nvPr/>
        </p:nvSpPr>
        <p:spPr>
          <a:xfrm rot="16200000">
            <a:off x="-845215" y="4883814"/>
            <a:ext cx="2580002" cy="584775"/>
          </a:xfrm>
          <a:prstGeom prst="rect">
            <a:avLst/>
          </a:prstGeom>
          <a:noFill/>
        </p:spPr>
        <p:txBody>
          <a:bodyPr wrap="none" rtlCol="0">
            <a:spAutoFit/>
          </a:bodyPr>
          <a:lstStyle/>
          <a:p>
            <a:r>
              <a:rPr lang="en-US" sz="3200" dirty="0" smtClean="0">
                <a:ln>
                  <a:solidFill>
                    <a:schemeClr val="tx1"/>
                  </a:solidFill>
                </a:ln>
              </a:rPr>
              <a:t>Transpiration</a:t>
            </a:r>
            <a:endParaRPr lang="en-US" sz="3200" dirty="0">
              <a:ln>
                <a:solidFill>
                  <a:schemeClr val="tx1"/>
                </a:solidFill>
              </a:ln>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3926846"/>
            <a:ext cx="2087308" cy="278307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9402" y="3816108"/>
            <a:ext cx="2503796" cy="3004556"/>
          </a:xfrm>
          <a:prstGeom prst="rect">
            <a:avLst/>
          </a:prstGeom>
        </p:spPr>
      </p:pic>
    </p:spTree>
    <p:extLst>
      <p:ext uri="{BB962C8B-B14F-4D97-AF65-F5344CB8AC3E}">
        <p14:creationId xmlns:p14="http://schemas.microsoft.com/office/powerpoint/2010/main" val="7006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6342</TotalTime>
  <Words>765</Words>
  <Application>Microsoft Office PowerPoint</Application>
  <PresentationFormat>On-screen Show (4:3)</PresentationFormat>
  <Paragraphs>149</Paragraphs>
  <Slides>21</Slides>
  <Notes>15</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Flow</vt:lpstr>
      <vt:lpstr>1_Flow</vt:lpstr>
      <vt:lpstr>Theme1</vt:lpstr>
      <vt:lpstr>Ocean</vt:lpstr>
      <vt:lpstr>1_Theme1</vt:lpstr>
      <vt:lpstr>PowerPoint Presentation</vt:lpstr>
      <vt:lpstr>The Big Picture</vt:lpstr>
      <vt:lpstr>Rain </vt:lpstr>
      <vt:lpstr>Runoff</vt:lpstr>
      <vt:lpstr>Stormwater Runoff</vt:lpstr>
      <vt:lpstr>Key Terms</vt:lpstr>
      <vt:lpstr>Infiltration</vt:lpstr>
      <vt:lpstr>ET ?</vt:lpstr>
      <vt:lpstr>ET = Evapotranspiration</vt:lpstr>
      <vt:lpstr>Ponding = Shallow Puddles</vt:lpstr>
      <vt:lpstr>Soil Compaction</vt:lpstr>
      <vt:lpstr>Sooo … Altogether Now</vt:lpstr>
      <vt:lpstr>PowerPoint Presentation</vt:lpstr>
      <vt:lpstr>Potential Runoff Effects</vt:lpstr>
      <vt:lpstr>Quantity</vt:lpstr>
      <vt:lpstr>Flooding</vt:lpstr>
      <vt:lpstr>Flooding</vt:lpstr>
      <vt:lpstr>Flooding</vt:lpstr>
      <vt:lpstr>Flooding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Drainage &amp; Floodplain Analysis using GIS</dc:title>
  <dc:creator>User</dc:creator>
  <cp:lastModifiedBy>User</cp:lastModifiedBy>
  <cp:revision>366</cp:revision>
  <dcterms:created xsi:type="dcterms:W3CDTF">2013-11-05T14:34:34Z</dcterms:created>
  <dcterms:modified xsi:type="dcterms:W3CDTF">2015-09-28T14:32:38Z</dcterms:modified>
</cp:coreProperties>
</file>